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441" r:id="rId2"/>
    <p:sldId id="439" r:id="rId3"/>
    <p:sldId id="438" r:id="rId4"/>
    <p:sldId id="337" r:id="rId5"/>
    <p:sldId id="434" r:id="rId6"/>
    <p:sldId id="424" r:id="rId7"/>
    <p:sldId id="430" r:id="rId8"/>
    <p:sldId id="431" r:id="rId9"/>
    <p:sldId id="427" r:id="rId10"/>
    <p:sldId id="433" r:id="rId11"/>
    <p:sldId id="426" r:id="rId12"/>
    <p:sldId id="428" r:id="rId13"/>
    <p:sldId id="400" r:id="rId14"/>
    <p:sldId id="429" r:id="rId15"/>
    <p:sldId id="442" r:id="rId16"/>
    <p:sldId id="379" r:id="rId17"/>
    <p:sldId id="380" r:id="rId18"/>
    <p:sldId id="435" r:id="rId19"/>
    <p:sldId id="437" r:id="rId20"/>
    <p:sldId id="454" r:id="rId21"/>
    <p:sldId id="455" r:id="rId22"/>
    <p:sldId id="456" r:id="rId23"/>
    <p:sldId id="457" r:id="rId24"/>
    <p:sldId id="458" r:id="rId25"/>
    <p:sldId id="446" r:id="rId26"/>
    <p:sldId id="411" r:id="rId27"/>
    <p:sldId id="449" r:id="rId28"/>
    <p:sldId id="447" r:id="rId29"/>
    <p:sldId id="448" r:id="rId30"/>
    <p:sldId id="440" r:id="rId31"/>
    <p:sldId id="444" r:id="rId32"/>
    <p:sldId id="445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29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22.10.2020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closu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youtu.be/j4_9BZezSU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ay-method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function-basics#parametry-po-umolchaniy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Функции в 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Самовызывающаяся</a:t>
            </a:r>
            <a:r>
              <a:rPr lang="ru-RU" sz="3200" b="1" dirty="0"/>
              <a:t> функция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4769857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Самовызывающаяся</a:t>
            </a:r>
            <a:r>
              <a:rPr lang="ru-RU" sz="2000" b="1" dirty="0"/>
              <a:t> функция</a:t>
            </a:r>
            <a:r>
              <a:rPr lang="ru-RU" sz="2000" dirty="0"/>
              <a:t> 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72687"/>
            <a:ext cx="740574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1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learn.javascript.ru/closure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Замыкания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160"/>
            <a:ext cx="780097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580276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 функций есть доступ к внешним переменным, этот механизм называют </a:t>
            </a:r>
            <a:r>
              <a:rPr lang="ru-RU" sz="2400" b="1" dirty="0" smtClean="0"/>
              <a:t>замыканием</a:t>
            </a:r>
            <a:r>
              <a:rPr lang="ru-RU" sz="2400" dirty="0" smtClean="0"/>
              <a:t>, он позволяет обращаться к внешнему контексту и получать оттуда актуальные данные.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19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Таймеры в </a:t>
            </a:r>
            <a:r>
              <a:rPr lang="en-US" sz="4000" b="1" dirty="0" smtClean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</a:t>
            </a:r>
            <a:r>
              <a:rPr lang="ru-RU" sz="2000" dirty="0" smtClean="0"/>
              <a:t>. </a:t>
            </a:r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setInterval</a:t>
            </a:r>
            <a:r>
              <a:rPr lang="en-US" sz="2000" dirty="0" smtClean="0"/>
              <a:t>(</a:t>
            </a:r>
            <a:r>
              <a:rPr lang="en-US" sz="2000" b="1" i="1" dirty="0" err="1" smtClean="0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</a:t>
            </a:r>
            <a:r>
              <a:rPr lang="ru-RU" sz="2000" dirty="0" smtClean="0"/>
              <a:t>.</a:t>
            </a:r>
          </a:p>
          <a:p>
            <a:endParaRPr lang="uk-UA" sz="2000" dirty="0"/>
          </a:p>
          <a:p>
            <a:r>
              <a:rPr lang="ru-RU" sz="2000" dirty="0" smtClean="0"/>
              <a:t>Обе функции возвращают </a:t>
            </a:r>
            <a:r>
              <a:rPr lang="en-US" sz="2000" b="1" dirty="0" smtClean="0">
                <a:solidFill>
                  <a:srgbClr val="FF0000"/>
                </a:solidFill>
              </a:rPr>
              <a:t>id</a:t>
            </a:r>
            <a:r>
              <a:rPr lang="en-US" sz="2000" dirty="0" smtClean="0"/>
              <a:t> </a:t>
            </a:r>
            <a:r>
              <a:rPr lang="ru-RU" sz="2000" dirty="0" smtClean="0"/>
              <a:t>таймера, с помощью которого и функций </a:t>
            </a:r>
            <a:r>
              <a:rPr lang="en-US" sz="2000" b="1" dirty="0" err="1" smtClean="0">
                <a:solidFill>
                  <a:srgbClr val="0070C0"/>
                </a:solidFill>
              </a:rPr>
              <a:t>clearTimeout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err="1" smtClean="0">
                <a:solidFill>
                  <a:srgbClr val="00B050"/>
                </a:solidFill>
              </a:rPr>
              <a:t>clearInterval</a:t>
            </a:r>
            <a:r>
              <a:rPr lang="en-US" sz="2000" b="1" dirty="0" smtClean="0">
                <a:solidFill>
                  <a:srgbClr val="00B050"/>
                </a:solidFill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id</a:t>
            </a:r>
            <a:r>
              <a:rPr lang="en-US" sz="2000" b="1" dirty="0" smtClean="0">
                <a:solidFill>
                  <a:srgbClr val="00B05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уничтожить таймер еще до его вызова.</a:t>
            </a:r>
            <a:endParaRPr lang="en-US" sz="2000" dirty="0" smtClean="0"/>
          </a:p>
          <a:p>
            <a:r>
              <a:rPr lang="ru-RU" sz="2000" dirty="0" smtClean="0"/>
              <a:t>Обе функции можно отнести к инструментам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 Цикл событий / </a:t>
            </a:r>
            <a:r>
              <a:rPr lang="en-US" sz="6000" b="1" dirty="0" smtClean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7829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7308" y="5313982"/>
            <a:ext cx="397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Подробнее:</a:t>
            </a:r>
            <a:r>
              <a:rPr lang="en-US" b="1" dirty="0" smtClean="0"/>
              <a:t>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youtu.be/j4_9BZezSUA</a:t>
            </a:r>
            <a:endParaRPr lang="ru-RU" b="1" dirty="0" smtClean="0"/>
          </a:p>
          <a:p>
            <a:r>
              <a:rPr lang="ru-RU" i="1" dirty="0" smtClean="0"/>
              <a:t>Тут докладчик еще более странный…</a:t>
            </a:r>
            <a:endParaRPr lang="ru-RU" i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404664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 </a:t>
            </a:r>
            <a:r>
              <a:rPr lang="en-US" sz="4000" b="1" dirty="0" smtClean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1452840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JavaScript</a:t>
            </a:r>
            <a:r>
              <a:rPr lang="en-US" sz="2400" dirty="0" smtClean="0"/>
              <a:t> </a:t>
            </a:r>
            <a:r>
              <a:rPr lang="ru-RU" sz="2400" dirty="0" smtClean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 smtClean="0"/>
              <a:t>Event Loop </a:t>
            </a:r>
            <a:r>
              <a:rPr lang="ru-RU" sz="2400" dirty="0" smtClean="0"/>
              <a:t>(или </a:t>
            </a:r>
            <a:r>
              <a:rPr lang="ru-RU" sz="2400" b="1" dirty="0" smtClean="0">
                <a:solidFill>
                  <a:srgbClr val="00B050"/>
                </a:solidFill>
              </a:rPr>
              <a:t>цикла событий</a:t>
            </a:r>
            <a:r>
              <a:rPr lang="ru-RU" sz="2400" dirty="0" smtClean="0"/>
              <a:t>, но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 smtClean="0"/>
              <a:t>)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ru-RU" sz="6000" b="1" dirty="0" smtClean="0"/>
              <a:t>. Перебирающие </a:t>
            </a:r>
            <a:br>
              <a:rPr lang="ru-RU" sz="6000" b="1" dirty="0" smtClean="0"/>
            </a:br>
            <a:r>
              <a:rPr lang="ru-RU" sz="6000" b="1" dirty="0" smtClean="0"/>
              <a:t>методы массивов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1957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Метод </a:t>
            </a:r>
            <a:r>
              <a:rPr lang="en-US" sz="4000" b="1" dirty="0"/>
              <a:t>.sort</a:t>
            </a:r>
            <a:r>
              <a:rPr lang="en-US" sz="4000" b="1" dirty="0" smtClean="0"/>
              <a:t>()</a:t>
            </a:r>
            <a:r>
              <a:rPr lang="ru-RU" sz="4000" b="1" dirty="0" smtClean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 smtClean="0"/>
              <a:t>массивов </a:t>
            </a:r>
            <a:r>
              <a:rPr lang="ru-RU" sz="2400" dirty="0"/>
              <a:t>можно передать </a:t>
            </a:r>
            <a:r>
              <a:rPr lang="ru-RU" sz="2400" dirty="0" smtClean="0"/>
              <a:t>функцию (т.н. функцию-компаратор) </a:t>
            </a:r>
            <a:r>
              <a:rPr lang="ru-RU" sz="2400" dirty="0"/>
              <a:t>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Перебирающий методы</a:t>
            </a:r>
            <a:r>
              <a:rPr lang="en-US" sz="3600" b="1" dirty="0"/>
              <a:t> </a:t>
            </a:r>
            <a:r>
              <a:rPr lang="ru-RU" sz="3600" b="1" dirty="0" smtClean="0"/>
              <a:t>массива </a:t>
            </a:r>
            <a:r>
              <a:rPr lang="en-US" sz="3600" b="1" dirty="0" smtClean="0"/>
              <a:t>.</a:t>
            </a:r>
            <a:r>
              <a:rPr lang="en-US" sz="3600" b="1" dirty="0" err="1" smtClean="0"/>
              <a:t>forEach</a:t>
            </a:r>
            <a:r>
              <a:rPr lang="ru-RU" sz="3600" b="1" dirty="0"/>
              <a:t>()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1504" y="3637499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переданная методу </a:t>
            </a:r>
            <a:r>
              <a:rPr lang="en-US" sz="2400" b="1" dirty="0"/>
              <a:t>.</a:t>
            </a:r>
            <a:r>
              <a:rPr lang="en-US" sz="2400" b="1" dirty="0" err="1"/>
              <a:t>forEach</a:t>
            </a:r>
            <a:r>
              <a:rPr lang="en-US" sz="2400" b="1" dirty="0"/>
              <a:t>() </a:t>
            </a:r>
            <a:r>
              <a:rPr lang="ru-RU" sz="2400" dirty="0" smtClean="0"/>
              <a:t>массива </a:t>
            </a:r>
            <a:r>
              <a:rPr lang="ru-RU" sz="2400" dirty="0"/>
              <a:t>будет применена к каждому элемента.</a:t>
            </a:r>
            <a:r>
              <a:rPr lang="en-US" sz="2400" dirty="0"/>
              <a:t> </a:t>
            </a:r>
            <a:r>
              <a:rPr lang="ru-RU" sz="2400" dirty="0"/>
              <a:t>Функция принимает три параметра, которые получают сам элемент (для которого вызывается функция), его индекс в массиве, и ссылка на сам массив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b="1" dirty="0" smtClean="0">
                <a:solidFill>
                  <a:srgbClr val="0070C0"/>
                </a:solidFill>
              </a:rPr>
              <a:t>С появлением цикла </a:t>
            </a:r>
            <a:r>
              <a:rPr lang="it-IT" sz="2400" b="1" dirty="0" smtClean="0">
                <a:solidFill>
                  <a:srgbClr val="00B050"/>
                </a:solidFill>
              </a:rPr>
              <a:t>for-of</a:t>
            </a:r>
            <a:r>
              <a:rPr lang="it-IT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smtClean="0">
                <a:solidFill>
                  <a:srgbClr val="0070C0"/>
                </a:solidFill>
              </a:rPr>
              <a:t>востребованность этого метода упала. 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6792"/>
            <a:ext cx="12192000" cy="1754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9491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https://learn.javascript.ru/array-methods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 err="1" smtClean="0"/>
              <a:t>Полезнейщие</a:t>
            </a:r>
            <a:r>
              <a:rPr lang="ru-RU" sz="3200" b="1" dirty="0" smtClean="0"/>
              <a:t>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Подробнее: </a:t>
            </a:r>
            <a:r>
              <a:rPr lang="en-US" sz="2000" b="1" dirty="0" smtClean="0">
                <a:hlinkClick r:id="rId2"/>
              </a:rPr>
              <a:t>https://</a:t>
            </a:r>
            <a:r>
              <a:rPr lang="en-US" sz="2000" b="1" dirty="0">
                <a:hlinkClick r:id="rId2"/>
              </a:rPr>
              <a:t>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 smtClean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 smtClean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 smtClean="0">
                <a:solidFill>
                  <a:srgbClr val="7030A0"/>
                </a:solidFill>
              </a:rPr>
              <a:t>.reduce(</a:t>
            </a:r>
            <a:r>
              <a:rPr lang="en-US" sz="8000" b="1" dirty="0" smtClean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</a:t>
            </a:r>
            <a:r>
              <a:rPr lang="ru-RU" dirty="0" smtClean="0"/>
              <a:t>результате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.reduce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611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04664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 smtClean="0">
                <a:latin typeface="+mj-lt"/>
                <a:ea typeface="+mj-ea"/>
                <a:cs typeface="+mj-cs"/>
              </a:rPr>
              <a:t>По мотивам: </a:t>
            </a:r>
            <a:r>
              <a:rPr lang="ru-RU" sz="3200" b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Домашнее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задание 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  <a:endParaRPr lang="ru-RU" sz="32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39428"/>
            <a:ext cx="5472608" cy="3658104"/>
          </a:xfrm>
        </p:spPr>
        <p:txBody>
          <a:bodyPr>
            <a:noAutofit/>
          </a:bodyPr>
          <a:lstStyle/>
          <a:p>
            <a:pPr algn="l"/>
            <a:r>
              <a:rPr lang="ru-RU" sz="2400" dirty="0" smtClean="0"/>
              <a:t>Составьте список дат (</a:t>
            </a:r>
            <a:r>
              <a:rPr lang="ru-RU" sz="2400" i="1" dirty="0" smtClean="0"/>
              <a:t>отсортированных от прошлого к будущему</a:t>
            </a:r>
            <a:r>
              <a:rPr lang="ru-RU" sz="2400" dirty="0" smtClean="0"/>
              <a:t>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</a:t>
            </a:r>
            <a:r>
              <a:rPr lang="ru-RU" sz="2400" dirty="0" err="1" smtClean="0"/>
              <a:t>гривню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643245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Вы можете воспользоваться шаблоном </a:t>
            </a:r>
            <a:br>
              <a:rPr lang="ru-RU" sz="2800" b="1" dirty="0" smtClean="0"/>
            </a:br>
            <a:r>
              <a:rPr lang="ru-RU" sz="2800" b="1" dirty="0" smtClean="0"/>
              <a:t>в </a:t>
            </a:r>
            <a:r>
              <a:rPr lang="ru-RU" sz="2800" b="1" dirty="0" err="1" smtClean="0"/>
              <a:t>репозитории</a:t>
            </a:r>
            <a:r>
              <a:rPr lang="ru-RU" sz="2800" b="1" dirty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./</a:t>
            </a:r>
            <a:r>
              <a:rPr lang="en-US" sz="2800" b="1" dirty="0" err="1" smtClean="0">
                <a:solidFill>
                  <a:srgbClr val="00B050"/>
                </a:solidFill>
              </a:rPr>
              <a:t>src</a:t>
            </a:r>
            <a:r>
              <a:rPr lang="en-US" sz="2800" b="1" dirty="0" smtClean="0">
                <a:solidFill>
                  <a:srgbClr val="00B050"/>
                </a:solidFill>
              </a:rPr>
              <a:t>/template-</a:t>
            </a:r>
            <a:r>
              <a:rPr lang="en-US" sz="2800" b="1" dirty="0" err="1" smtClean="0">
                <a:solidFill>
                  <a:srgbClr val="00B050"/>
                </a:solidFill>
              </a:rPr>
              <a:t>nbu</a:t>
            </a:r>
            <a:r>
              <a:rPr lang="ru-RU" sz="2800" b="1" dirty="0" smtClean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2021-01-01: 1450000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2021-02-03: 5000000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2021-03-23: 17900000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022980">
            <a:off x="3465096" y="2712282"/>
            <a:ext cx="552568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</a:rPr>
              <a:t>С перебирающими методами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err="1" smtClean="0"/>
              <a:t>Немного</a:t>
            </a:r>
            <a:r>
              <a:rPr lang="uk-UA" sz="6000" b="1" dirty="0" smtClean="0"/>
              <a:t> практики </a:t>
            </a:r>
            <a:r>
              <a:rPr lang="en-US" sz="6000" b="1" dirty="0" smtClean="0"/>
              <a:t>#</a:t>
            </a:r>
            <a:r>
              <a:rPr lang="ru-RU" sz="6000" b="1" dirty="0" smtClean="0"/>
              <a:t>2</a:t>
            </a:r>
            <a:endParaRPr lang="en-US" sz="6000" b="1" dirty="0" smtClean="0"/>
          </a:p>
          <a:p>
            <a:pPr algn="ctr"/>
            <a:r>
              <a:rPr lang="ru-RU" sz="6000" b="1" dirty="0" smtClean="0"/>
              <a:t>или </a:t>
            </a:r>
            <a:br>
              <a:rPr lang="ru-RU" sz="6000" b="1" dirty="0" smtClean="0"/>
            </a:br>
            <a:r>
              <a:rPr lang="ru-RU" sz="6000" b="1" dirty="0" smtClean="0"/>
              <a:t>«О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 smtClean="0"/>
              <a:t>’</a:t>
            </a:r>
            <a:r>
              <a:rPr lang="ru-RU" sz="6000" b="1" dirty="0" smtClean="0"/>
              <a:t>ах</a:t>
            </a:r>
            <a:r>
              <a:rPr lang="ru-RU" sz="6000" b="1" dirty="0" smtClean="0"/>
              <a:t>»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783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Геолокация</a:t>
            </a:r>
            <a:r>
              <a:rPr lang="ru-RU" sz="3200" b="1" dirty="0" smtClean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</a:t>
            </a:r>
            <a:r>
              <a:rPr lang="ru-RU" sz="2800" b="1" dirty="0" smtClean="0"/>
              <a:t>=</a:t>
            </a:r>
            <a:r>
              <a:rPr lang="en-US" sz="2800" b="1" dirty="0" smtClean="0"/>
              <a:t>=</a:t>
            </a:r>
            <a:r>
              <a:rPr lang="ru-RU" sz="2800" b="1" dirty="0" smtClean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 smtClean="0"/>
              <a:t>=</a:t>
            </a:r>
            <a:r>
              <a:rPr lang="ru-RU" sz="2800" b="1" dirty="0" smtClean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5560" y="30275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Геолокация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509120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 smtClean="0"/>
              <a:t>Для этого мы можем воспользоваться методом </a:t>
            </a:r>
            <a:r>
              <a:rPr lang="en-US" sz="2000" b="1" dirty="0" err="1" smtClean="0"/>
              <a:t>navigator.geolocation.getCurrentPosition</a:t>
            </a:r>
            <a:r>
              <a:rPr lang="en-US" sz="2000" b="1" dirty="0" smtClean="0"/>
              <a:t>() </a:t>
            </a:r>
            <a:r>
              <a:rPr lang="ru-RU" sz="2000" dirty="0" smtClean="0"/>
              <a:t>который</a:t>
            </a:r>
            <a:r>
              <a:rPr lang="ru-RU" sz="2000" b="1" dirty="0" smtClean="0"/>
              <a:t> </a:t>
            </a:r>
            <a:r>
              <a:rPr lang="ru-RU" sz="2000" dirty="0" smtClean="0"/>
              <a:t>принимает</a:t>
            </a:r>
            <a:r>
              <a:rPr lang="ru-RU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 smtClean="0"/>
              <a:t> </a:t>
            </a:r>
            <a:r>
              <a:rPr lang="ru-RU" sz="2000" dirty="0" smtClean="0"/>
              <a:t>функции для получения координат и информации об ошибке</a:t>
            </a:r>
            <a:r>
              <a:rPr lang="en-US" sz="2000" dirty="0" smtClean="0"/>
              <a:t>.</a:t>
            </a:r>
            <a:r>
              <a:rPr lang="en-US" sz="2000" b="1" dirty="0" smtClean="0"/>
              <a:t> </a:t>
            </a:r>
            <a:r>
              <a:rPr lang="ru-RU" sz="2000" dirty="0" smtClean="0"/>
              <a:t>Но важно </a:t>
            </a:r>
            <a:r>
              <a:rPr lang="ru-RU" sz="2000" b="1" dirty="0" smtClean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 smtClean="0">
                <a:solidFill>
                  <a:srgbClr val="00B050"/>
                </a:solidFill>
              </a:rPr>
              <a:t>геолокацию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проверяя наличие свойства </a:t>
            </a:r>
            <a:r>
              <a:rPr lang="en-US" sz="2000" b="1" dirty="0" smtClean="0"/>
              <a:t>geolocation</a:t>
            </a:r>
            <a:r>
              <a:rPr lang="en-US" sz="2000" dirty="0" smtClean="0"/>
              <a:t> </a:t>
            </a:r>
            <a:r>
              <a:rPr lang="ru-RU" sz="2000" dirty="0" smtClean="0"/>
              <a:t>объекта </a:t>
            </a:r>
            <a:r>
              <a:rPr lang="en-US" sz="2000" b="1" dirty="0" smtClean="0"/>
              <a:t>navigator</a:t>
            </a:r>
            <a:r>
              <a:rPr lang="en-US" sz="2000" dirty="0" smtClean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1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Немного о статических карта на примере </a:t>
            </a:r>
            <a:r>
              <a:rPr lang="en-US" sz="3200" b="1" dirty="0" smtClean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Сервис </a:t>
            </a:r>
            <a:r>
              <a:rPr lang="en-US" sz="2400" b="1" dirty="0" smtClean="0"/>
              <a:t>Here Map </a:t>
            </a:r>
            <a:r>
              <a:rPr lang="ru-RU" sz="2400" dirty="0" smtClean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521119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Вы можете воспользоваться шаблоном </a:t>
            </a:r>
            <a:br>
              <a:rPr lang="ru-RU" sz="2800" b="1" dirty="0" smtClean="0"/>
            </a:br>
            <a:r>
              <a:rPr lang="ru-RU" sz="2800" b="1" dirty="0" smtClean="0"/>
              <a:t>в </a:t>
            </a:r>
            <a:r>
              <a:rPr lang="ru-RU" sz="2800" b="1" dirty="0" err="1" smtClean="0"/>
              <a:t>репозитории</a:t>
            </a:r>
            <a:r>
              <a:rPr lang="ru-RU" sz="2800" b="1" dirty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./</a:t>
            </a:r>
            <a:r>
              <a:rPr lang="en-US" sz="2800" b="1" dirty="0" err="1" smtClean="0">
                <a:solidFill>
                  <a:srgbClr val="00B050"/>
                </a:solidFill>
              </a:rPr>
              <a:t>src</a:t>
            </a:r>
            <a:r>
              <a:rPr lang="en-US" sz="2800" b="1" dirty="0" smtClean="0">
                <a:solidFill>
                  <a:srgbClr val="00B050"/>
                </a:solidFill>
              </a:rPr>
              <a:t>/template-geolocation</a:t>
            </a:r>
            <a:r>
              <a:rPr lang="ru-RU" sz="2800" b="1" dirty="0" smtClean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Перебирающие методы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</a:t>
            </a:r>
            <a:r>
              <a:rPr lang="ru-RU" sz="3600" dirty="0" smtClean="0"/>
              <a:t>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</a:t>
            </a:r>
            <a:r>
              <a:rPr lang="en-US" sz="3600" b="1" dirty="0" smtClean="0">
                <a:solidFill>
                  <a:srgbClr val="0070C0"/>
                </a:solidFill>
              </a:rPr>
              <a:t>()</a:t>
            </a:r>
            <a:r>
              <a:rPr lang="ru-RU" sz="3600" b="1" dirty="0"/>
              <a:t>,</a:t>
            </a:r>
            <a:r>
              <a:rPr lang="en-US" sz="3600" b="1" dirty="0" smtClean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</a:t>
            </a:r>
            <a:r>
              <a:rPr lang="en-US" sz="3600" b="1" dirty="0" smtClean="0">
                <a:solidFill>
                  <a:srgbClr val="00B050"/>
                </a:solidFill>
              </a:rPr>
              <a:t>()</a:t>
            </a:r>
            <a:r>
              <a:rPr lang="ru-RU" sz="3600" b="1" dirty="0" smtClean="0"/>
              <a:t>, </a:t>
            </a:r>
            <a:r>
              <a:rPr lang="en-US" sz="3600" b="1" dirty="0" smtClean="0">
                <a:solidFill>
                  <a:schemeClr val="accent6"/>
                </a:solidFill>
              </a:rPr>
              <a:t>.find()</a:t>
            </a:r>
            <a:r>
              <a:rPr lang="en-US" sz="3600" b="1" dirty="0" smtClean="0"/>
              <a:t>, </a:t>
            </a:r>
            <a:r>
              <a:rPr lang="en-US" sz="3600" b="1" dirty="0" smtClean="0">
                <a:solidFill>
                  <a:srgbClr val="7030A0"/>
                </a:solidFill>
              </a:rPr>
              <a:t>.</a:t>
            </a:r>
            <a:r>
              <a:rPr lang="en-US" sz="3600" b="1" dirty="0" err="1" smtClean="0">
                <a:solidFill>
                  <a:srgbClr val="7030A0"/>
                </a:solidFill>
              </a:rPr>
              <a:t>findIndex</a:t>
            </a:r>
            <a:r>
              <a:rPr lang="en-US" sz="3600" b="1" dirty="0" smtClean="0">
                <a:solidFill>
                  <a:srgbClr val="7030A0"/>
                </a:solidFill>
              </a:rPr>
              <a:t>() </a:t>
            </a:r>
            <a:r>
              <a:rPr lang="ru-RU" sz="3600" dirty="0"/>
              <a:t>узнайте чем они могут быть </a:t>
            </a:r>
            <a:r>
              <a:rPr lang="ru-RU" sz="3600" dirty="0" smtClean="0"/>
              <a:t>полезны</a:t>
            </a:r>
            <a:r>
              <a:rPr lang="ru-RU" sz="3600" i="1" dirty="0" smtClean="0"/>
              <a:t>. </a:t>
            </a:r>
            <a:endParaRPr lang="ru-RU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1772816"/>
            <a:ext cx="9721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b="1" dirty="0" smtClean="0"/>
              <a:t> </a:t>
            </a:r>
            <a:r>
              <a:rPr lang="ru-RU" sz="3200" b="1" dirty="0" smtClean="0">
                <a:solidFill>
                  <a:srgbClr val="0070C0"/>
                </a:solidFill>
              </a:rPr>
              <a:t>Объекты</a:t>
            </a:r>
            <a:r>
              <a:rPr lang="ru-RU" sz="3200" b="1" dirty="0" smtClean="0"/>
              <a:t> и ключевое слово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ru-RU" sz="3200" b="1" dirty="0" smtClean="0"/>
              <a:t>;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ru-RU" sz="3200" b="1" dirty="0" smtClean="0"/>
          </a:p>
          <a:p>
            <a:pPr marL="514350" indent="-514350">
              <a:buAutoNum type="arabicPeriod"/>
            </a:pPr>
            <a:r>
              <a:rPr lang="ru-RU" sz="3200" b="1" dirty="0" smtClean="0"/>
              <a:t>Функция</a:t>
            </a:r>
            <a:r>
              <a:rPr lang="en-US" sz="3200" b="1" dirty="0" smtClean="0"/>
              <a:t>-</a:t>
            </a:r>
            <a:r>
              <a:rPr lang="ru-RU" sz="3200" b="1" dirty="0" smtClean="0">
                <a:solidFill>
                  <a:srgbClr val="00B050"/>
                </a:solidFill>
              </a:rPr>
              <a:t>конструктор</a:t>
            </a:r>
            <a:r>
              <a:rPr lang="ru-RU" sz="3200" dirty="0" smtClean="0"/>
              <a:t> объектов</a:t>
            </a:r>
            <a:r>
              <a:rPr lang="en-US" sz="3200" dirty="0" smtClean="0"/>
              <a:t>;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AutoNum type="arabicPeriod"/>
            </a:pPr>
            <a:r>
              <a:rPr lang="ru-RU" sz="3200" b="1" dirty="0" smtClean="0">
                <a:solidFill>
                  <a:srgbClr val="7030A0"/>
                </a:solidFill>
              </a:rPr>
              <a:t>Классы</a:t>
            </a:r>
            <a:r>
              <a:rPr lang="ru-RU" sz="3200" b="1" dirty="0" smtClean="0"/>
              <a:t> в </a:t>
            </a:r>
            <a:r>
              <a:rPr lang="en-US" sz="3200" b="1" dirty="0" smtClean="0"/>
              <a:t>JavaScript</a:t>
            </a:r>
            <a:r>
              <a:rPr lang="ru-RU" sz="3200" dirty="0" smtClean="0"/>
              <a:t>;</a:t>
            </a:r>
          </a:p>
          <a:p>
            <a:pPr marL="514350" indent="-514350">
              <a:buAutoNum type="arabicPeriod"/>
            </a:pPr>
            <a:endParaRPr lang="en-US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Объекты типа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ru-RU" sz="32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0848528" y="62586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6384032" y="3051557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5440" y="5085184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функций заключается в следующем: </a:t>
            </a:r>
            <a:r>
              <a:rPr lang="ru-RU" sz="2400" b="1" dirty="0"/>
              <a:t>зачем писать многократно одно и тоже, лучше сказать программе: я уже такое писал, возьми и </a:t>
            </a:r>
            <a:r>
              <a:rPr lang="ru-RU" sz="2400" b="1" dirty="0" smtClean="0"/>
              <a:t>повтори</a:t>
            </a:r>
            <a:r>
              <a:rPr lang="ru-RU" sz="2400" b="1" dirty="0"/>
              <a:t> </a:t>
            </a:r>
            <a:r>
              <a:rPr lang="ru-RU" sz="2400" b="1" dirty="0" smtClean="0"/>
              <a:t>это </a:t>
            </a:r>
            <a:r>
              <a:rPr lang="ru-RU" sz="2400" b="1" dirty="0"/>
              <a:t>здесь, там, и еще вот там</a:t>
            </a:r>
            <a:r>
              <a:rPr lang="ru-RU" sz="2400" dirty="0"/>
              <a:t>.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2056683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983432" y="428471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 есть имя, который можно вызывать из любого места в </a:t>
            </a:r>
            <a:r>
              <a:rPr lang="ru-RU" sz="2400" dirty="0" smtClean="0"/>
              <a:t>программе. </a:t>
            </a:r>
            <a:r>
              <a:rPr lang="ru-RU" sz="2400" b="1" dirty="0" smtClean="0"/>
              <a:t>Функции</a:t>
            </a:r>
            <a:r>
              <a:rPr lang="ru-RU" sz="2400" dirty="0" smtClean="0"/>
              <a:t> </a:t>
            </a:r>
            <a:r>
              <a:rPr lang="ru-RU" sz="2400" dirty="0"/>
              <a:t>уменьшают количество кода в программе, код функции пишется один раз, используется многократно.  </a:t>
            </a:r>
            <a:endParaRPr lang="uk-UA" sz="2400" dirty="0"/>
          </a:p>
        </p:txBody>
      </p:sp>
      <p:pic>
        <p:nvPicPr>
          <p:cNvPr id="51202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16" y="1863080"/>
            <a:ext cx="1395400" cy="3078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1484784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/>
              <a:t>Пользователь вводит ИНН (физ. лица Украины), Необходимо определить: </a:t>
            </a:r>
            <a:r>
              <a:rPr lang="ru-RU" sz="3600" b="1" i="1" dirty="0" smtClean="0"/>
              <a:t>корректен ли код (нет ли в нём ошибки), и пол (М/Ж) владельца номера.</a:t>
            </a:r>
            <a:endParaRPr lang="ru-RU" sz="3600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#D.1 </a:t>
            </a:r>
            <a:r>
              <a:rPr lang="en-US" sz="3600" b="1" dirty="0" smtClean="0"/>
              <a:t>|  </a:t>
            </a:r>
            <a:r>
              <a:rPr lang="ru-RU" sz="3600" b="1" dirty="0" smtClean="0"/>
              <a:t>«Проверка ИНН»</a:t>
            </a:r>
            <a:endParaRPr lang="uk-U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7628" y="5426060"/>
            <a:ext cx="669674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800" i="1" dirty="0"/>
              <a:t>Для </a:t>
            </a:r>
            <a:r>
              <a:rPr lang="ru-RU" sz="2800" i="1" dirty="0" smtClean="0"/>
              <a:t>проверки:</a:t>
            </a:r>
            <a:r>
              <a:rPr lang="en-US" sz="2800" i="1" dirty="0" smtClean="0"/>
              <a:t> </a:t>
            </a:r>
            <a:r>
              <a:rPr lang="ru-RU" sz="2800" b="1" i="1" dirty="0" smtClean="0"/>
              <a:t>3463463460</a:t>
            </a:r>
            <a:r>
              <a:rPr lang="ru-RU" sz="2800" i="1" dirty="0" smtClean="0"/>
              <a:t>; </a:t>
            </a:r>
            <a:r>
              <a:rPr lang="ru-RU" sz="2800" b="1" i="1" dirty="0" smtClean="0"/>
              <a:t>2063463479</a:t>
            </a:r>
            <a:r>
              <a:rPr lang="ru-RU" sz="2800" i="1" dirty="0" smtClean="0"/>
              <a:t>.</a:t>
            </a:r>
            <a:endParaRPr lang="uk-UA" sz="28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14648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9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196751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35760" y="1088397"/>
            <a:ext cx="77048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Наш сайт принимает платёжные карты систем: </a:t>
            </a:r>
            <a:r>
              <a:rPr lang="en-US" sz="1600" b="1" i="1" dirty="0" smtClean="0"/>
              <a:t>Visa, </a:t>
            </a:r>
            <a:r>
              <a:rPr lang="en-US" sz="1600" b="1" i="1" dirty="0" err="1" smtClean="0"/>
              <a:t>Mastercard</a:t>
            </a:r>
            <a:r>
              <a:rPr lang="en-US" sz="1600" b="1" i="1" dirty="0" smtClean="0"/>
              <a:t>, Maestro</a:t>
            </a:r>
            <a:r>
              <a:rPr lang="en-US" sz="1600" i="1" dirty="0" smtClean="0"/>
              <a:t>.</a:t>
            </a:r>
            <a:r>
              <a:rPr lang="ru-RU" sz="1600" i="1" dirty="0" smtClean="0"/>
              <a:t> Пользователь вводит номер</a:t>
            </a:r>
            <a:r>
              <a:rPr lang="en-US" sz="1600" i="1" dirty="0" smtClean="0"/>
              <a:t> </a:t>
            </a:r>
            <a:r>
              <a:rPr lang="ru-RU" sz="1600" i="1" dirty="0" smtClean="0"/>
              <a:t>платёжной карты (</a:t>
            </a:r>
            <a:r>
              <a:rPr lang="en-US" sz="1600" i="1" dirty="0" smtClean="0"/>
              <a:t>payment card number</a:t>
            </a:r>
            <a:r>
              <a:rPr lang="ru-RU" sz="1600" i="1" dirty="0" smtClean="0"/>
              <a:t>)</a:t>
            </a:r>
            <a:r>
              <a:rPr lang="en-US" sz="1600" i="1" dirty="0"/>
              <a:t> </a:t>
            </a:r>
            <a:r>
              <a:rPr lang="en-US" sz="1600" i="1" dirty="0" smtClean="0"/>
              <a:t>– 16 </a:t>
            </a:r>
            <a:r>
              <a:rPr lang="ru-RU" sz="1600" i="1" dirty="0" smtClean="0"/>
              <a:t>цифр (цифры могут быть разделены пробелами, или дефисами или записаны слитно, возможны пробелы в начале и в конце строки).</a:t>
            </a:r>
            <a:endParaRPr lang="ru-RU" sz="1600" i="1" dirty="0"/>
          </a:p>
          <a:p>
            <a:pPr algn="just"/>
            <a:endParaRPr lang="en-US" i="1" dirty="0"/>
          </a:p>
          <a:p>
            <a:pPr algn="just"/>
            <a:r>
              <a:rPr lang="ru-RU" sz="1600" b="1" dirty="0"/>
              <a:t>Задача: </a:t>
            </a:r>
            <a:r>
              <a:rPr lang="ru-RU" sz="1600" dirty="0" smtClean="0"/>
              <a:t>Проверить номер на корректность и определить платёжную систему. </a:t>
            </a:r>
            <a:r>
              <a:rPr lang="ru-RU" sz="1600" b="1" dirty="0" smtClean="0">
                <a:solidFill>
                  <a:schemeClr val="accent6">
                    <a:lumMod val="75000"/>
                  </a:schemeClr>
                </a:solidFill>
              </a:rPr>
              <a:t>Скрипт должен содержать функцию </a:t>
            </a:r>
            <a:r>
              <a:rPr lang="ru-RU" sz="1600" dirty="0" smtClean="0"/>
              <a:t>которая принимает номер карты в виде строки, а результат работы </a:t>
            </a:r>
            <a:r>
              <a:rPr lang="ru-RU" sz="1600" dirty="0"/>
              <a:t>выдаёт объект следующей структуры</a:t>
            </a:r>
            <a:r>
              <a:rPr lang="ru-RU" sz="1600" dirty="0" smtClean="0"/>
              <a:t>: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43872" y="3327956"/>
            <a:ext cx="590465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card: “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2235778899000016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correct: true,</a:t>
            </a:r>
            <a:r>
              <a:rPr lang="uk-U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 false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ystem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“visa”,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//or another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accepted: true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false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7768" y="5088086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Если карта относиться к платёжной системе которую сайт не принимает, то поле </a:t>
            </a:r>
            <a:r>
              <a:rPr lang="en-US" sz="1600" b="1" dirty="0" err="1" smtClean="0">
                <a:latin typeface="+mj-lt"/>
              </a:rPr>
              <a:t>paymentSystem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u="sng" dirty="0">
                <a:latin typeface="+mj-lt"/>
              </a:rPr>
              <a:t>оставляем</a:t>
            </a:r>
            <a:r>
              <a:rPr lang="ru-RU" sz="1600" dirty="0">
                <a:latin typeface="+mj-lt"/>
              </a:rPr>
              <a:t> пустым, а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accepted</a:t>
            </a:r>
            <a:r>
              <a:rPr lang="en-US" sz="1600" dirty="0">
                <a:latin typeface="+mj-lt"/>
              </a:rPr>
              <a:t> </a:t>
            </a:r>
            <a:r>
              <a:rPr lang="ru-RU" sz="1600" u="sng" dirty="0">
                <a:latin typeface="+mj-lt"/>
              </a:rPr>
              <a:t>устанавливаем</a:t>
            </a:r>
            <a:r>
              <a:rPr lang="ru-RU" sz="1600" dirty="0">
                <a:latin typeface="+mj-lt"/>
              </a:rPr>
              <a:t> в </a:t>
            </a:r>
            <a:r>
              <a:rPr lang="en-US" sz="1600" b="1" dirty="0">
                <a:latin typeface="+mj-lt"/>
              </a:rPr>
              <a:t>false</a:t>
            </a:r>
            <a:r>
              <a:rPr lang="en-US" sz="1600" dirty="0">
                <a:latin typeface="+mj-lt"/>
              </a:rPr>
              <a:t>. </a:t>
            </a:r>
            <a:r>
              <a:rPr lang="ru-RU" sz="1600" dirty="0">
                <a:latin typeface="+mj-lt"/>
              </a:rPr>
              <a:t>Если номер карты не корректный то </a:t>
            </a:r>
            <a:r>
              <a:rPr lang="en-US" sz="1600" b="1" dirty="0">
                <a:latin typeface="+mj-lt"/>
              </a:rPr>
              <a:t>accepted</a:t>
            </a:r>
            <a:r>
              <a:rPr lang="ru-RU" sz="1600" dirty="0">
                <a:latin typeface="+mj-lt"/>
              </a:rPr>
              <a:t> устанавливаем в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false</a:t>
            </a:r>
            <a:r>
              <a:rPr lang="ru-RU" sz="1600" b="1" dirty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и поля </a:t>
            </a:r>
            <a:r>
              <a:rPr lang="en-US" sz="1600" b="1" dirty="0" err="1" smtClean="0">
                <a:latin typeface="+mj-lt"/>
                <a:cs typeface="Courier New" panose="02070309020205020404" pitchFamily="49" charset="0"/>
              </a:rPr>
              <a:t>paymentSystem</a:t>
            </a:r>
            <a:r>
              <a:rPr lang="ru-RU" sz="16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+mj-lt"/>
                <a:cs typeface="Courier New" panose="02070309020205020404" pitchFamily="49" charset="0"/>
              </a:rPr>
              <a:t> и </a:t>
            </a:r>
            <a:r>
              <a:rPr lang="en-US" sz="1600" b="1" dirty="0" smtClean="0">
                <a:latin typeface="+mj-lt"/>
                <a:cs typeface="Courier New" panose="02070309020205020404" pitchFamily="49" charset="0"/>
              </a:rPr>
              <a:t>accepted</a:t>
            </a:r>
            <a:r>
              <a:rPr lang="ru-RU" sz="16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u="sng" dirty="0" smtClean="0">
                <a:latin typeface="+mj-lt"/>
                <a:cs typeface="Courier New" panose="02070309020205020404" pitchFamily="49" charset="0"/>
              </a:rPr>
              <a:t>не задаём</a:t>
            </a:r>
            <a:r>
              <a:rPr lang="en-US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#D.2 </a:t>
            </a:r>
            <a:r>
              <a:rPr lang="en-US" sz="3600" b="1" dirty="0" smtClean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800708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К домашнему заданию </a:t>
            </a:r>
            <a:r>
              <a:rPr lang="en-US" sz="3600" b="1" dirty="0" smtClean="0"/>
              <a:t>#D.2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67408" y="5157192"/>
            <a:ext cx="1084852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/>
              <a:t>В помощь</a:t>
            </a:r>
            <a:r>
              <a:rPr lang="en-US" sz="2400" b="1" dirty="0" smtClean="0"/>
              <a:t>,</a:t>
            </a:r>
            <a:r>
              <a:rPr lang="ru-RU" sz="2400" b="1" dirty="0" smtClean="0"/>
              <a:t> </a:t>
            </a:r>
            <a:r>
              <a:rPr lang="ru-RU" sz="2400" dirty="0" smtClean="0"/>
              <a:t>генератор номеров банковских карт (</a:t>
            </a:r>
            <a:r>
              <a:rPr lang="ru-RU" sz="2400" b="1" dirty="0" smtClean="0">
                <a:solidFill>
                  <a:srgbClr val="FF0000"/>
                </a:solidFill>
              </a:rPr>
              <a:t>используйте для проверки</a:t>
            </a:r>
            <a:r>
              <a:rPr lang="ru-RU" sz="2400" dirty="0" smtClean="0"/>
              <a:t>): </a:t>
            </a:r>
            <a:endParaRPr lang="en-US" sz="2400" dirty="0" smtClean="0"/>
          </a:p>
          <a:p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www.freeformatter.com/credit-card-number-generator-validator.html</a:t>
            </a:r>
            <a:endParaRPr lang="en-US" sz="2400" b="1" dirty="0" smtClean="0"/>
          </a:p>
          <a:p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3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Функции</a:t>
            </a:r>
            <a:r>
              <a:rPr lang="en-US" sz="4000" b="1" dirty="0" smtClean="0"/>
              <a:t> </a:t>
            </a:r>
            <a:r>
              <a:rPr lang="ru-RU" sz="4000" b="1" dirty="0" smtClean="0"/>
              <a:t>в </a:t>
            </a:r>
            <a:r>
              <a:rPr lang="en-US" sz="4000" b="1" dirty="0" smtClean="0"/>
              <a:t>JavaScript</a:t>
            </a:r>
            <a:endParaRPr lang="ru-RU" sz="40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809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1544" y="3503330"/>
            <a:ext cx="8962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Функция</a:t>
            </a:r>
            <a:r>
              <a:rPr lang="ru-RU" sz="2800" dirty="0"/>
              <a:t> </a:t>
            </a:r>
            <a:r>
              <a:rPr lang="ru-RU" sz="2800" dirty="0" smtClean="0"/>
              <a:t>также называют «подпрограммами» (программа </a:t>
            </a:r>
            <a:r>
              <a:rPr lang="ru-RU" sz="2800" dirty="0"/>
              <a:t>в </a:t>
            </a:r>
            <a:r>
              <a:rPr lang="ru-RU" sz="2800" dirty="0" smtClean="0"/>
              <a:t>программе). </a:t>
            </a:r>
            <a:r>
              <a:rPr lang="ru-RU" sz="2800" dirty="0"/>
              <a:t>Как и у программы в целом задача функции получить данные на входе и дать результат </a:t>
            </a:r>
            <a:r>
              <a:rPr lang="ru-RU" sz="2800" dirty="0" smtClean="0"/>
              <a:t>их обработки на выходе (хотя получение данных и/или выдача результатов не является обязательным).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69096" y="1700808"/>
            <a:ext cx="2304256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Функция</a:t>
            </a:r>
            <a:endParaRPr lang="uk-UA" sz="4000" b="1" dirty="0"/>
          </a:p>
        </p:txBody>
      </p:sp>
      <p:pic>
        <p:nvPicPr>
          <p:cNvPr id="9" name="Picture 2" descr="http://rocksoft.com.my/images/doc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664804"/>
            <a:ext cx="1368152" cy="1368152"/>
          </a:xfrm>
          <a:prstGeom prst="rect">
            <a:avLst/>
          </a:prstGeom>
          <a:noFill/>
        </p:spPr>
      </p:pic>
      <p:pic>
        <p:nvPicPr>
          <p:cNvPr id="10" name="Picture 4" descr="http://www.iconshock.com/img_jpg/REALVISTA/business/jpg/256/group_data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0706" y="1556792"/>
            <a:ext cx="1584176" cy="1584176"/>
          </a:xfrm>
          <a:prstGeom prst="rect">
            <a:avLst/>
          </a:prstGeom>
          <a:noFill/>
        </p:spPr>
      </p:pic>
      <p:sp>
        <p:nvSpPr>
          <p:cNvPr id="11" name="Стрелка вправо 10"/>
          <p:cNvSpPr/>
          <p:nvPr/>
        </p:nvSpPr>
        <p:spPr>
          <a:xfrm>
            <a:off x="4056384" y="2204864"/>
            <a:ext cx="576064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елка вправо 11"/>
          <p:cNvSpPr/>
          <p:nvPr/>
        </p:nvSpPr>
        <p:spPr>
          <a:xfrm>
            <a:off x="7610000" y="2204864"/>
            <a:ext cx="504056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2114872" y="341784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Какая польза от функций?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2672" y="2204864"/>
            <a:ext cx="96490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0070C0"/>
                </a:solidFill>
              </a:rPr>
              <a:t>Уменьшаем дублирование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00B050"/>
                </a:solidFill>
              </a:rPr>
              <a:t>Проще вносить изменения;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FF0000"/>
                </a:solidFill>
              </a:rPr>
              <a:t>Абстрагирование от деталей;</a:t>
            </a:r>
          </a:p>
        </p:txBody>
      </p:sp>
    </p:spTree>
    <p:extLst>
      <p:ext uri="{BB962C8B-B14F-4D97-AF65-F5344CB8AC3E}">
        <p14:creationId xmlns:p14="http://schemas.microsoft.com/office/powerpoint/2010/main" val="36987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Функции</a:t>
            </a:r>
            <a:r>
              <a:rPr lang="en-US" sz="4000" b="1" dirty="0" smtClean="0"/>
              <a:t> </a:t>
            </a:r>
            <a:r>
              <a:rPr lang="ru-RU" sz="4000" b="1" dirty="0" smtClean="0"/>
              <a:t>в </a:t>
            </a:r>
            <a:r>
              <a:rPr lang="en-US" sz="4000" b="1" dirty="0" smtClean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в</a:t>
            </a:r>
            <a:r>
              <a:rPr lang="en-US" dirty="0" smtClean="0"/>
              <a:t> JavaScript – </a:t>
            </a:r>
            <a:r>
              <a:rPr lang="ru-RU" dirty="0" smtClean="0"/>
              <a:t>блоки кода которые возможно вызывать (выполнять) многократно. Синтаксисом </a:t>
            </a:r>
            <a:r>
              <a:rPr lang="en-US" dirty="0" smtClean="0"/>
              <a:t>JS </a:t>
            </a:r>
            <a:r>
              <a:rPr lang="ru-RU" dirty="0" smtClean="0"/>
              <a:t>предусмотрено несколько способов определения функций</a:t>
            </a:r>
            <a:r>
              <a:rPr lang="en-US" dirty="0" smtClean="0"/>
              <a:t>: </a:t>
            </a:r>
            <a:r>
              <a:rPr lang="ru-RU" dirty="0" smtClean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 smtClean="0"/>
              <a:t>) (3), Функциональное выражение (</a:t>
            </a:r>
            <a:r>
              <a:rPr lang="en-US" b="1" i="1" dirty="0" smtClean="0"/>
              <a:t>Function Expression</a:t>
            </a:r>
            <a:r>
              <a:rPr lang="ru-RU" dirty="0" smtClean="0"/>
              <a:t>, она же «анонимная» функция) (8), и стрелочные-функции (</a:t>
            </a:r>
            <a:r>
              <a:rPr lang="en-US" b="1" dirty="0" smtClean="0"/>
              <a:t>arrow-function</a:t>
            </a:r>
            <a:r>
              <a:rPr lang="en-US" dirty="0" smtClean="0"/>
              <a:t>, </a:t>
            </a:r>
            <a:r>
              <a:rPr lang="ru-RU" dirty="0" smtClean="0"/>
              <a:t>они же лямбда-функции) (13). Функции в </a:t>
            </a:r>
            <a:r>
              <a:rPr lang="en-US" dirty="0" smtClean="0"/>
              <a:t>JavaScript – </a:t>
            </a:r>
            <a:r>
              <a:rPr lang="ru-RU" dirty="0" smtClean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rest-</a:t>
            </a:r>
            <a:r>
              <a:rPr lang="ru-RU" sz="4000" b="1" dirty="0" smtClean="0"/>
              <a:t>оператор и функции</a:t>
            </a:r>
            <a:r>
              <a:rPr lang="en-US" sz="4000" b="1" dirty="0" smtClean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 smtClean="0"/>
              <a:t>return</a:t>
            </a:r>
            <a:r>
              <a:rPr lang="ru-RU" sz="2000" dirty="0" smtClean="0"/>
              <a:t>)</a:t>
            </a:r>
            <a:r>
              <a:rPr lang="en-US" sz="2000" dirty="0" smtClean="0"/>
              <a:t>. </a:t>
            </a:r>
            <a:r>
              <a:rPr lang="ru-RU" sz="2000" dirty="0" smtClean="0"/>
              <a:t>Но при помощи оператора </a:t>
            </a:r>
            <a:r>
              <a:rPr lang="ru-RU" sz="2800" b="1" dirty="0" smtClean="0"/>
              <a:t>...</a:t>
            </a:r>
            <a:r>
              <a:rPr lang="ru-RU" sz="2000" dirty="0" smtClean="0"/>
              <a:t> (в данном случае его называют </a:t>
            </a:r>
            <a:r>
              <a:rPr lang="en-US" sz="2000" i="1" dirty="0" smtClean="0"/>
              <a:t>rest-</a:t>
            </a:r>
            <a:r>
              <a:rPr lang="ru-RU" sz="2000" i="1" dirty="0" smtClean="0"/>
              <a:t>оператором</a:t>
            </a:r>
            <a:r>
              <a:rPr lang="ru-RU" sz="2000" dirty="0" smtClean="0"/>
              <a:t>) мы можем принят любое количество параметров и работать с ними  как с массивом 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ES2015</a:t>
            </a:r>
            <a:r>
              <a:rPr lang="en-US" sz="2000" dirty="0" smtClean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Подробнее:</a:t>
            </a:r>
            <a:r>
              <a:rPr lang="en-US" sz="2000" b="1" dirty="0" smtClean="0"/>
              <a:t> </a:t>
            </a:r>
            <a:r>
              <a:rPr lang="en-US" sz="2000" b="1" dirty="0" smtClean="0">
                <a:hlinkClick r:id="rId2"/>
              </a:rPr>
              <a:t>https</a:t>
            </a:r>
            <a:r>
              <a:rPr lang="en-US" sz="2000" b="1" dirty="0">
                <a:hlinkClick r:id="rId2"/>
              </a:rPr>
              <a:t>://learn.javascript.ru/function-basics#parametry-po-umolchaniyu</a:t>
            </a:r>
            <a:endParaRPr lang="ru-RU" sz="20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Параметры по умолчанию в функциях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98687" y="4365104"/>
            <a:ext cx="751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Передача неполного набора параметров не является ошибкой в </a:t>
            </a:r>
            <a:r>
              <a:rPr lang="en-US" sz="2000" dirty="0" smtClean="0"/>
              <a:t>JavaScript</a:t>
            </a:r>
            <a:r>
              <a:rPr lang="ru-RU" sz="2000" dirty="0" smtClean="0"/>
              <a:t>, но может создать проблемы при работе функции. При помощи синтаксиса параметров по умолчанию мы можем указать значения которые будут использоваться если тот или иной параметр не будет передан 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ES2015</a:t>
            </a:r>
            <a:r>
              <a:rPr lang="en-US" sz="2000" dirty="0" smtClean="0"/>
              <a:t>).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048087"/>
            <a:ext cx="7009681" cy="309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Функция в объекте – метод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9872"/>
            <a:ext cx="7680176" cy="429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832304" y="1362248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Функции могут размещается в ячейках массива (коллекций </a:t>
            </a:r>
            <a:r>
              <a:rPr lang="en-US" sz="2400" dirty="0" smtClean="0"/>
              <a:t>Set </a:t>
            </a:r>
            <a:r>
              <a:rPr lang="ru-RU" sz="2400" dirty="0" smtClean="0"/>
              <a:t>и </a:t>
            </a:r>
            <a:r>
              <a:rPr lang="en-US" sz="2400" dirty="0" smtClean="0"/>
              <a:t>Map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а также в свойствах объекта. При этом для функций в составе объектов есть отдельный термин – </a:t>
            </a:r>
            <a:r>
              <a:rPr lang="ru-RU" sz="2400" b="1" dirty="0" smtClean="0"/>
              <a:t>метод</a:t>
            </a:r>
            <a:r>
              <a:rPr lang="ru-RU" sz="2400" dirty="0" smtClean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95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1338</Words>
  <Application>Microsoft Office PowerPoint</Application>
  <PresentationFormat>Широкоэкранный</PresentationFormat>
  <Paragraphs>131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Функции в JavaScript</vt:lpstr>
      <vt:lpstr>Какая польза от функций?</vt:lpstr>
      <vt:lpstr>Функции в JavaScript</vt:lpstr>
      <vt:lpstr>rest-оператор и функции </vt:lpstr>
      <vt:lpstr>Параметры по умолчанию в функциях</vt:lpstr>
      <vt:lpstr>Функция в объекте – метод</vt:lpstr>
      <vt:lpstr>Презентация PowerPoint</vt:lpstr>
      <vt:lpstr>Замыкания</vt:lpstr>
      <vt:lpstr>Таймеры в JavaScript</vt:lpstr>
      <vt:lpstr>Презентация PowerPoint</vt:lpstr>
      <vt:lpstr> Event Loop</vt:lpstr>
      <vt:lpstr>Презентация PowerPoint</vt:lpstr>
      <vt:lpstr>Метод .sort() и функция-компаратор</vt:lpstr>
      <vt:lpstr>Перебирающий методы массива .forEach()</vt:lpstr>
      <vt:lpstr>Полезнейщие методы преобразования массивов</vt:lpstr>
      <vt:lpstr>Презентация PowerPoint</vt:lpstr>
      <vt:lpstr>Составьте список дат (отсортированных от прошлого к будущему),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гривню).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Перебирающие методы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 домашнему заданию #D.2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766</cp:revision>
  <dcterms:created xsi:type="dcterms:W3CDTF">2014-11-20T09:08:59Z</dcterms:created>
  <dcterms:modified xsi:type="dcterms:W3CDTF">2020-10-22T06:19:13Z</dcterms:modified>
</cp:coreProperties>
</file>