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396" r:id="rId13"/>
    <p:sldId id="397" r:id="rId14"/>
    <p:sldId id="498" r:id="rId15"/>
    <p:sldId id="499" r:id="rId16"/>
    <p:sldId id="500" r:id="rId17"/>
    <p:sldId id="501" r:id="rId18"/>
    <p:sldId id="530" r:id="rId19"/>
    <p:sldId id="503" r:id="rId20"/>
    <p:sldId id="504" r:id="rId21"/>
    <p:sldId id="505" r:id="rId22"/>
    <p:sldId id="506" r:id="rId23"/>
    <p:sldId id="507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461" r:id="rId32"/>
    <p:sldId id="462" r:id="rId33"/>
    <p:sldId id="463" r:id="rId34"/>
    <p:sldId id="474" r:id="rId35"/>
    <p:sldId id="475" r:id="rId36"/>
    <p:sldId id="476" r:id="rId37"/>
    <p:sldId id="521" r:id="rId38"/>
    <p:sldId id="526" r:id="rId39"/>
    <p:sldId id="529" r:id="rId40"/>
    <p:sldId id="523" r:id="rId41"/>
    <p:sldId id="524" r:id="rId42"/>
    <p:sldId id="525" r:id="rId43"/>
    <p:sldId id="528" r:id="rId44"/>
    <p:sldId id="527" r:id="rId4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29.10.2020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29.10.2020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ivate-protected-properties-metho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extend-nativ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tatic-properties-metho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javascript.ru/try-catc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uk/docs/Web/JavaScript/Reference/Statements/throw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Объекты и классы в 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объект который </a:t>
            </a:r>
            <a:r>
              <a:rPr lang="ru-RU" sz="2400" dirty="0"/>
              <a:t>«дополняет» своими свойствами </a:t>
            </a:r>
            <a:r>
              <a:rPr lang="ru-RU" sz="2400" dirty="0" smtClean="0"/>
              <a:t>и методами другой (дочерний) </a:t>
            </a:r>
            <a:r>
              <a:rPr lang="ru-RU" sz="2400" dirty="0"/>
              <a:t>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</a:t>
            </a:r>
            <a:r>
              <a:rPr lang="ru-RU" sz="2400" dirty="0" smtClean="0"/>
              <a:t>объект-предок, </a:t>
            </a:r>
            <a:r>
              <a:rPr lang="ru-RU" sz="2400" dirty="0"/>
              <a:t>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333333"/>
                </a:solidFill>
              </a:rPr>
              <a:t>Благодаря </a:t>
            </a:r>
            <a:r>
              <a:rPr lang="ru-RU" sz="2400" b="1" dirty="0" smtClean="0">
                <a:solidFill>
                  <a:srgbClr val="333333"/>
                </a:solidFill>
              </a:rPr>
              <a:t>прототипам</a:t>
            </a:r>
            <a:r>
              <a:rPr lang="ru-RU" sz="2400" dirty="0" smtClean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</a:t>
            </a:r>
            <a:r>
              <a:rPr lang="ru-RU" sz="2400" dirty="0" smtClean="0">
                <a:solidFill>
                  <a:srgbClr val="333333"/>
                </a:solidFill>
              </a:rPr>
              <a:t>объекты в «</a:t>
            </a:r>
            <a:r>
              <a:rPr lang="ru-RU" sz="2400" b="1" dirty="0" smtClean="0">
                <a:solidFill>
                  <a:srgbClr val="333333"/>
                </a:solidFill>
              </a:rPr>
              <a:t>цепочки</a:t>
            </a:r>
            <a:r>
              <a:rPr lang="ru-RU" sz="2400" dirty="0" smtClean="0">
                <a:solidFill>
                  <a:srgbClr val="333333"/>
                </a:solidFill>
              </a:rPr>
              <a:t>» </a:t>
            </a:r>
            <a:r>
              <a:rPr lang="ru-RU" sz="2400" dirty="0">
                <a:solidFill>
                  <a:srgbClr val="333333"/>
                </a:solidFill>
              </a:rPr>
              <a:t>так, чтобы свойство, не найденное в одном объекте, автоматически искалось бы в </a:t>
            </a:r>
            <a:r>
              <a:rPr lang="ru-RU" sz="2400" dirty="0" smtClean="0">
                <a:solidFill>
                  <a:srgbClr val="333333"/>
                </a:solidFill>
              </a:rPr>
              <a:t>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или метод не найденные в объекте – будут взяты из </a:t>
            </a:r>
            <a:r>
              <a:rPr lang="ru-RU" sz="2400" b="1" dirty="0" smtClean="0"/>
              <a:t>прототипа</a:t>
            </a:r>
            <a:r>
              <a:rPr lang="ru-RU" sz="2400" dirty="0" smtClean="0"/>
              <a:t> (или </a:t>
            </a:r>
            <a:r>
              <a:rPr lang="ru-RU" sz="2400" i="1" dirty="0" smtClean="0"/>
              <a:t>прототипа </a:t>
            </a:r>
            <a:r>
              <a:rPr lang="ru-RU" sz="2400" i="1" dirty="0" err="1" smtClean="0"/>
              <a:t>прототипа</a:t>
            </a:r>
            <a:r>
              <a:rPr lang="ru-RU" sz="2400" dirty="0" smtClean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</a:t>
            </a:r>
            <a:r>
              <a:rPr lang="ru-RU" sz="6000" b="1" dirty="0" smtClean="0"/>
              <a:t>Методы</a:t>
            </a:r>
          </a:p>
          <a:p>
            <a:pPr algn="ctr"/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6000" b="1" dirty="0" err="1" smtClean="0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6000" b="1" dirty="0"/>
              <a:t>/ </a:t>
            </a:r>
            <a:r>
              <a:rPr lang="en-US" sz="6000" b="1" dirty="0">
                <a:solidFill>
                  <a:srgbClr val="FFFF00"/>
                </a:solidFill>
              </a:rPr>
              <a:t>.</a:t>
            </a:r>
            <a:r>
              <a:rPr lang="en-US" sz="6000" b="1" dirty="0" err="1">
                <a:solidFill>
                  <a:srgbClr val="FFFF00"/>
                </a:solidFill>
              </a:rPr>
              <a:t>valueOf</a:t>
            </a:r>
            <a:r>
              <a:rPr lang="en-US" sz="6000" b="1" dirty="0">
                <a:solidFill>
                  <a:srgbClr val="FFFF00"/>
                </a:solidFill>
              </a:rPr>
              <a:t>()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992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Методы </a:t>
            </a:r>
            <a:r>
              <a:rPr lang="en-US" sz="3200" b="1" dirty="0"/>
              <a:t>.</a:t>
            </a:r>
            <a:r>
              <a:rPr lang="en-US" sz="3200" b="1" dirty="0" err="1"/>
              <a:t>toString</a:t>
            </a:r>
            <a:r>
              <a:rPr lang="en-US" sz="3200" b="1" dirty="0" smtClean="0"/>
              <a:t>()</a:t>
            </a:r>
            <a:r>
              <a:rPr lang="ru-RU" sz="3200" b="1" dirty="0" smtClean="0"/>
              <a:t>/</a:t>
            </a:r>
            <a:r>
              <a:rPr lang="en-US" sz="3200" b="1" dirty="0" smtClean="0"/>
              <a:t>.</a:t>
            </a:r>
            <a:r>
              <a:rPr lang="en-US" sz="3200" b="1" dirty="0" err="1" smtClean="0"/>
              <a:t>valueOf</a:t>
            </a:r>
            <a:r>
              <a:rPr lang="en-US" sz="3200" b="1" dirty="0" smtClean="0"/>
              <a:t>() </a:t>
            </a:r>
            <a:r>
              <a:rPr lang="ru-RU" sz="3200" b="1" dirty="0" smtClean="0"/>
              <a:t>у объектов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3472" y="4869160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4. Объект </a:t>
            </a:r>
            <a:r>
              <a:rPr lang="it-IT" sz="7200" b="1" dirty="0" smtClean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7200" b="1" dirty="0" smtClean="0"/>
              <a:t> </a:t>
            </a:r>
            <a:endParaRPr lang="ru-RU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 smtClean="0"/>
              <a:t>есть</a:t>
            </a:r>
            <a:r>
              <a:rPr lang="en-US" sz="2000" dirty="0" smtClean="0"/>
              <a:t> (</a:t>
            </a:r>
            <a:r>
              <a:rPr lang="ru-RU" sz="2000" i="1" dirty="0" smtClean="0"/>
              <a:t>относительно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 smtClean="0"/>
              <a:t>.</a:t>
            </a:r>
            <a:r>
              <a:rPr lang="ru-RU" sz="2000" dirty="0" smtClean="0"/>
              <a:t> Дату можно преобразовать к </a:t>
            </a:r>
            <a:r>
              <a:rPr lang="en-US" sz="2000" b="1" dirty="0" smtClean="0"/>
              <a:t>UTC-</a:t>
            </a:r>
            <a:r>
              <a:rPr lang="ru-RU" sz="2000" dirty="0" smtClean="0"/>
              <a:t>виду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b="1" dirty="0" smtClean="0"/>
              <a:t>timestamp’</a:t>
            </a:r>
            <a:r>
              <a:rPr lang="ru-RU" sz="2000" dirty="0"/>
              <a:t>у</a:t>
            </a:r>
            <a:r>
              <a:rPr lang="ru-RU" sz="2000" dirty="0" smtClean="0"/>
              <a:t>, и получить отдельные её компоненты (</a:t>
            </a:r>
            <a:r>
              <a:rPr lang="ru-RU" sz="2000" i="1" dirty="0" smtClean="0"/>
              <a:t>год, месяц, … минуты, секунды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ru-RU" b="1" dirty="0">
                <a:hlinkClick r:id="rId3"/>
              </a:rPr>
              <a:t>https://</a:t>
            </a:r>
            <a:r>
              <a:rPr lang="ru-RU" b="1" dirty="0" smtClean="0">
                <a:hlinkClick r:id="rId3"/>
              </a:rPr>
              <a:t>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</a:t>
            </a:r>
            <a:r>
              <a:rPr lang="ru-RU" sz="1600" dirty="0" smtClean="0"/>
              <a:t>разницу </a:t>
            </a:r>
            <a:r>
              <a:rPr lang="ru-RU" sz="1600" dirty="0"/>
              <a:t>в миллисекундах между этими датами</a:t>
            </a:r>
            <a:r>
              <a:rPr lang="ru-RU" sz="1600" dirty="0" smtClean="0"/>
              <a:t>. Это возможно за счёт преобразования даты к числу (</a:t>
            </a:r>
            <a:r>
              <a:rPr lang="en-US" sz="1600" b="1" dirty="0" smtClean="0"/>
              <a:t>Timestamp’</a:t>
            </a:r>
            <a:r>
              <a:rPr lang="ru-RU" sz="1600" b="1" dirty="0" smtClean="0"/>
              <a:t>у</a:t>
            </a:r>
            <a:r>
              <a:rPr lang="ru-RU" sz="1600" dirty="0" smtClean="0"/>
              <a:t>) которое показывает кол-во миллисекунд прошедшее от начала </a:t>
            </a:r>
            <a:r>
              <a:rPr lang="en-US" sz="1600" dirty="0" smtClean="0"/>
              <a:t>Unix-</a:t>
            </a:r>
            <a:r>
              <a:rPr lang="ru-RU" sz="1600" dirty="0" smtClean="0"/>
              <a:t>эпохи.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ru-RU" b="1" dirty="0">
                <a:hlinkClick r:id="rId2"/>
              </a:rPr>
              <a:t>https://</a:t>
            </a:r>
            <a:r>
              <a:rPr lang="ru-RU" b="1" dirty="0" smtClean="0">
                <a:hlinkClick r:id="rId2"/>
              </a:rPr>
              <a:t>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Важные моменты при работу с </a:t>
            </a:r>
            <a:r>
              <a:rPr lang="ru-RU" sz="2400" b="1" dirty="0" smtClean="0"/>
              <a:t>датой</a:t>
            </a:r>
            <a:r>
              <a:rPr lang="en-US" sz="2400" b="1" dirty="0" smtClean="0"/>
              <a:t>/</a:t>
            </a:r>
            <a:r>
              <a:rPr lang="ru-RU" sz="2400" b="1" dirty="0" smtClean="0"/>
              <a:t>временем</a:t>
            </a:r>
            <a:r>
              <a:rPr lang="ru-RU" sz="2400" dirty="0" smtClean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Не забывать про разницу между местным и </a:t>
            </a:r>
            <a:r>
              <a:rPr lang="en-US" sz="2400" dirty="0" smtClean="0"/>
              <a:t>UTC-</a:t>
            </a:r>
            <a:r>
              <a:rPr lang="ru-RU" sz="2400" dirty="0" smtClean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Не забывать про смещение (</a:t>
            </a:r>
            <a:r>
              <a:rPr lang="en-US" sz="2400" dirty="0" smtClean="0"/>
              <a:t> </a:t>
            </a:r>
            <a:r>
              <a:rPr lang="ru-RU" sz="2400" dirty="0" smtClean="0"/>
              <a:t>метод: </a:t>
            </a:r>
            <a:r>
              <a:rPr lang="en-US" sz="2400" dirty="0" smtClean="0"/>
              <a:t>.</a:t>
            </a:r>
            <a:r>
              <a:rPr lang="en-US" sz="2400" b="1" dirty="0" err="1" smtClean="0"/>
              <a:t>getTimezoneOffset</a:t>
            </a:r>
            <a:r>
              <a:rPr lang="en-US" sz="2400" b="1" dirty="0" smtClean="0"/>
              <a:t>()</a:t>
            </a:r>
            <a:r>
              <a:rPr lang="ru-RU" sz="2400" dirty="0" smtClean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Помнить о возможности преобразования даты времени в </a:t>
            </a:r>
            <a:r>
              <a:rPr lang="en-US" sz="2400" b="1" dirty="0"/>
              <a:t>t</a:t>
            </a:r>
            <a:r>
              <a:rPr lang="en-US" sz="2400" b="1" dirty="0" smtClean="0"/>
              <a:t>imestamp</a:t>
            </a:r>
            <a:r>
              <a:rPr lang="en-US" sz="2400" dirty="0" smtClean="0"/>
              <a:t> </a:t>
            </a:r>
            <a:r>
              <a:rPr lang="ru-RU" sz="2400" dirty="0" smtClean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Помнить о возможности выполнять </a:t>
            </a:r>
            <a:r>
              <a:rPr lang="ru-RU" sz="2400" b="1" dirty="0" smtClean="0"/>
              <a:t>вычитание</a:t>
            </a:r>
            <a:r>
              <a:rPr lang="ru-RU" sz="2400" dirty="0" smtClean="0"/>
              <a:t> дат (и тем самым находить продолжительность какого-либо процесса)</a:t>
            </a:r>
            <a:r>
              <a:rPr lang="en-US" sz="2400" dirty="0" smtClean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 smtClean="0"/>
              <a:t>JavaScript </a:t>
            </a:r>
            <a:r>
              <a:rPr lang="ru-RU" sz="2400" dirty="0" smtClean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 smtClean="0"/>
              <a:t>.</a:t>
            </a:r>
            <a:r>
              <a:rPr lang="en-US" sz="2400" b="1" dirty="0" err="1" smtClean="0"/>
              <a:t>toLocaleString</a:t>
            </a:r>
            <a:r>
              <a:rPr lang="ru-RU" sz="2400" b="1" dirty="0" smtClean="0"/>
              <a:t>()</a:t>
            </a:r>
            <a:r>
              <a:rPr lang="ru-RU" sz="2400" dirty="0" smtClean="0"/>
              <a:t>,</a:t>
            </a:r>
            <a:r>
              <a:rPr lang="ru-RU" sz="2400" b="1" dirty="0" smtClean="0"/>
              <a:t> .</a:t>
            </a:r>
            <a:r>
              <a:rPr lang="en-US" sz="2400" b="1" dirty="0"/>
              <a:t> </a:t>
            </a:r>
            <a:r>
              <a:rPr lang="en-US" sz="2400" b="1" dirty="0" err="1" smtClean="0"/>
              <a:t>toLocaleDateString</a:t>
            </a:r>
            <a:r>
              <a:rPr lang="en-US" sz="2400" b="1" dirty="0" smtClean="0"/>
              <a:t>()</a:t>
            </a:r>
            <a:r>
              <a:rPr lang="en-US" sz="2400" dirty="0" smtClean="0"/>
              <a:t>,</a:t>
            </a:r>
            <a:r>
              <a:rPr lang="en-US" sz="2400" b="1" dirty="0" smtClean="0"/>
              <a:t> .</a:t>
            </a:r>
            <a:r>
              <a:rPr lang="en-US" sz="2400" b="1" dirty="0" err="1" smtClean="0"/>
              <a:t>toLocalTimeString</a:t>
            </a:r>
            <a:r>
              <a:rPr lang="en-US" sz="2400" b="1" dirty="0" smtClean="0"/>
              <a:t>()</a:t>
            </a:r>
            <a:r>
              <a:rPr lang="en-US" sz="2400" dirty="0" smtClean="0"/>
              <a:t>. </a:t>
            </a:r>
            <a:r>
              <a:rPr lang="ru-RU" sz="2400" dirty="0" smtClean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5. Классы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66553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736437" y="332656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 smtClean="0">
                <a:latin typeface="+mj-lt"/>
                <a:ea typeface="+mj-ea"/>
                <a:cs typeface="+mj-cs"/>
              </a:rPr>
              <a:t/>
            </a:r>
            <a:br>
              <a:rPr lang="en-US" sz="3200" b="1" dirty="0" smtClean="0">
                <a:latin typeface="+mj-lt"/>
                <a:ea typeface="+mj-ea"/>
                <a:cs typeface="+mj-cs"/>
              </a:rPr>
            </a:br>
            <a:r>
              <a:rPr lang="en-US" sz="3200" b="1" dirty="0" smtClean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Классы</a:t>
            </a:r>
            <a:r>
              <a:rPr lang="ru-RU" sz="2400" dirty="0" smtClean="0"/>
              <a:t> пришли в </a:t>
            </a:r>
            <a:r>
              <a:rPr lang="en-US" sz="2400" dirty="0" smtClean="0"/>
              <a:t>JavaScript </a:t>
            </a:r>
            <a:r>
              <a:rPr lang="ru-RU" sz="2400" dirty="0" smtClean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 smtClean="0"/>
              <a:t>Класс</a:t>
            </a:r>
            <a:r>
              <a:rPr lang="ru-RU" sz="2400" dirty="0" smtClean="0"/>
              <a:t> выступают своего рода «чертежом» по которому будут создаваться объекты.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0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1. Объекты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 smtClean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Классы</a:t>
            </a:r>
            <a:r>
              <a:rPr lang="ru-RU" sz="3600" dirty="0" smtClean="0"/>
              <a:t> в </a:t>
            </a:r>
            <a:r>
              <a:rPr lang="en-US" sz="3600" dirty="0" smtClean="0"/>
              <a:t>JavaScript’</a:t>
            </a:r>
            <a:r>
              <a:rPr lang="ru-RU" sz="3600" dirty="0" smtClean="0"/>
              <a:t>е являются лишь надстройкой («</a:t>
            </a:r>
            <a:r>
              <a:rPr lang="ru-RU" sz="3600" i="1" dirty="0" smtClean="0"/>
              <a:t>маскировкой</a:t>
            </a:r>
            <a:r>
              <a:rPr lang="ru-RU" sz="3600" dirty="0" smtClean="0"/>
              <a:t>»,  «</a:t>
            </a:r>
            <a:r>
              <a:rPr lang="ru-RU" sz="3600" i="1" dirty="0" smtClean="0"/>
              <a:t>синтаксическим сахаром</a:t>
            </a:r>
            <a:r>
              <a:rPr lang="ru-RU" sz="3600" dirty="0" smtClean="0"/>
              <a:t>») над </a:t>
            </a:r>
            <a:r>
              <a:rPr lang="ru-RU" sz="3600" b="1" dirty="0" err="1" smtClean="0"/>
              <a:t>прототипной</a:t>
            </a:r>
            <a:r>
              <a:rPr lang="ru-RU" sz="3600" dirty="0" smtClean="0"/>
              <a:t> моделью построения объектов.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И не являются её заменой.  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22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 smtClean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1412776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По сути описывая </a:t>
            </a:r>
            <a:r>
              <a:rPr lang="ru-RU" sz="3600" b="1" dirty="0" smtClean="0"/>
              <a:t>класс</a:t>
            </a:r>
            <a:r>
              <a:rPr lang="ru-RU" sz="3600" dirty="0" smtClean="0"/>
              <a:t> мы создаём функцию </a:t>
            </a:r>
            <a:r>
              <a:rPr lang="ru-RU" sz="3600" b="1" dirty="0" smtClean="0"/>
              <a:t>конструктор</a:t>
            </a:r>
            <a:r>
              <a:rPr lang="ru-RU" sz="3600" dirty="0" smtClean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 smtClean="0"/>
              <a:t>new</a:t>
            </a:r>
            <a:r>
              <a:rPr lang="en-US" sz="3600" dirty="0" smtClean="0"/>
              <a:t>.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02125" y="5765194"/>
            <a:ext cx="846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Подробнее: </a:t>
            </a:r>
            <a:r>
              <a:rPr lang="en-US" sz="2000" b="1" dirty="0" smtClean="0">
                <a:hlinkClick r:id="rId2"/>
              </a:rPr>
              <a:t>https</a:t>
            </a:r>
            <a:r>
              <a:rPr lang="en-US" sz="2000" b="1" dirty="0">
                <a:hlinkClick r:id="rId2"/>
              </a:rPr>
              <a:t>://learn.javascript.ru/private-protected-properties-methods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1464" y="3933056"/>
            <a:ext cx="101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</a:t>
            </a:r>
            <a:r>
              <a:rPr lang="en-US" sz="2400" b="1" dirty="0" smtClean="0"/>
              <a:t>ES2019</a:t>
            </a:r>
            <a:r>
              <a:rPr lang="en-US" sz="2400" dirty="0" smtClean="0"/>
              <a:t> </a:t>
            </a:r>
            <a:r>
              <a:rPr lang="ru-RU" sz="2400" dirty="0" smtClean="0"/>
              <a:t>была добавлена возможность создавать </a:t>
            </a:r>
            <a:r>
              <a:rPr lang="ru-RU" sz="2400" b="1" dirty="0" smtClean="0"/>
              <a:t>приватные</a:t>
            </a:r>
            <a:r>
              <a:rPr lang="ru-RU" sz="2400" dirty="0" smtClean="0"/>
              <a:t> (закрытые) свойства и методы. К этим методам есть возможность обратится только из методов объекта. Из вне они недоступны. </a:t>
            </a:r>
            <a:br>
              <a:rPr lang="ru-RU" sz="2400" dirty="0" smtClean="0"/>
            </a:br>
            <a:r>
              <a:rPr lang="ru-RU" sz="2400" dirty="0" smtClean="0"/>
              <a:t>Их легко отличить по символу </a:t>
            </a:r>
            <a:r>
              <a:rPr lang="en-US" sz="2400" b="1" dirty="0" smtClean="0"/>
              <a:t>#</a:t>
            </a:r>
            <a:r>
              <a:rPr lang="en-US" sz="2400" dirty="0" smtClean="0"/>
              <a:t> </a:t>
            </a:r>
            <a:r>
              <a:rPr lang="ru-RU" sz="2400" dirty="0" smtClean="0"/>
              <a:t>в начале имени.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14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993398" y="183169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 smtClean="0">
                <a:latin typeface="+mj-lt"/>
                <a:ea typeface="+mj-ea"/>
                <a:cs typeface="+mj-cs"/>
              </a:rPr>
              <a:t>Наследование 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1439" y="5589240"/>
            <a:ext cx="278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https://learn.javascript.ru/extend-natives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9662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51440" y="1052736"/>
            <a:ext cx="3635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Класс может</a:t>
            </a:r>
            <a:r>
              <a:rPr lang="en-US" sz="2000" dirty="0" smtClean="0"/>
              <a:t> </a:t>
            </a:r>
            <a:r>
              <a:rPr lang="ru-RU" sz="2000" dirty="0" smtClean="0"/>
              <a:t> расширять функционал</a:t>
            </a:r>
            <a:r>
              <a:rPr lang="en-US" sz="2000" dirty="0" smtClean="0"/>
              <a:t> (</a:t>
            </a:r>
            <a:r>
              <a:rPr lang="ru-RU" sz="2000" dirty="0" smtClean="0"/>
              <a:t>наследовать</a:t>
            </a:r>
            <a:r>
              <a:rPr lang="en-US" sz="2000" dirty="0" smtClean="0"/>
              <a:t>)</a:t>
            </a:r>
            <a:r>
              <a:rPr lang="ru-RU" sz="2000" dirty="0" smtClean="0"/>
              <a:t> другого (родительского) класса, а по сути добавлять в него дополнительные методы и свойства. Для указание этого применяется ключевое слово </a:t>
            </a:r>
            <a:r>
              <a:rPr lang="en-US" sz="2000" b="1" dirty="0" smtClean="0"/>
              <a:t>extends</a:t>
            </a:r>
            <a:r>
              <a:rPr lang="en-US" sz="2000" dirty="0" smtClean="0"/>
              <a:t>. </a:t>
            </a:r>
            <a:r>
              <a:rPr lang="ru-RU" sz="2000" dirty="0" smtClean="0"/>
              <a:t>В конструкторе дочернего класса (и в его методах) можно обращаться к конструктору (и методам) класса родителя, для этого применяется ключевое слово </a:t>
            </a:r>
            <a:r>
              <a:rPr lang="en-US" sz="2000" b="1" dirty="0" smtClean="0"/>
              <a:t>super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90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3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1986372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Статические свойства и методы</a:t>
            </a:r>
            <a:endParaRPr lang="ru-RU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8169" y="1340768"/>
            <a:ext cx="42484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Статические свойства и методы помечаются ключевым словом </a:t>
            </a:r>
            <a:r>
              <a:rPr lang="en-US" sz="2600" b="1" dirty="0" smtClean="0"/>
              <a:t>static </a:t>
            </a:r>
            <a:r>
              <a:rPr lang="ru-RU" sz="2600" dirty="0" smtClean="0"/>
              <a:t>к ним можно обращаться без создания экземпляра класса (объекта). Статические свойства и методы хороши для данных которые являются общими для всех объектов класса.</a:t>
            </a:r>
            <a:r>
              <a:rPr lang="en-US" sz="2600" dirty="0" smtClean="0"/>
              <a:t> </a:t>
            </a:r>
            <a:endParaRPr lang="ru-RU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2423592" y="5993705"/>
            <a:ext cx="7219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Подробнее: </a:t>
            </a: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learn.javascript.ru/static-properties-methods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615866"/>
            <a:ext cx="5654940" cy="3531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6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6. глобальный объект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 err="1" smtClean="0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bg1"/>
                </a:solidFill>
              </a:rPr>
              <a:t>(</a:t>
            </a:r>
            <a:r>
              <a:rPr lang="en-US" sz="7200" b="1" dirty="0" smtClean="0">
                <a:solidFill>
                  <a:srgbClr val="FFFF00"/>
                </a:solidFill>
              </a:rPr>
              <a:t>window</a:t>
            </a:r>
            <a:r>
              <a:rPr lang="en-US" sz="7200" b="1" dirty="0" smtClean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объект </a:t>
            </a:r>
            <a:r>
              <a:rPr lang="ru-RU" sz="3200" dirty="0"/>
              <a:t>– </a:t>
            </a:r>
            <a:r>
              <a:rPr lang="en-US" sz="3200" b="1" dirty="0"/>
              <a:t>window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Подробнее: </a:t>
            </a:r>
            <a:r>
              <a:rPr lang="uk-UA" sz="2000" b="1" dirty="0">
                <a:hlinkClick r:id="rId2"/>
              </a:rPr>
              <a:t>https://</a:t>
            </a:r>
            <a:r>
              <a:rPr lang="uk-UA" sz="2000" b="1" dirty="0" smtClean="0">
                <a:hlinkClick r:id="rId2"/>
              </a:rPr>
              <a:t>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</a:t>
            </a:r>
            <a:r>
              <a:rPr lang="ru-RU" sz="3200" dirty="0" smtClean="0"/>
              <a:t>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4722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0104" y="2591033"/>
            <a:ext cx="46911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window.location</a:t>
            </a:r>
            <a:r>
              <a:rPr lang="ru-RU" sz="3200" dirty="0"/>
              <a:t> – свойство определяющее какую страницу содержит окно браузера.</a:t>
            </a:r>
            <a:r>
              <a:rPr lang="en-US" sz="3200" dirty="0"/>
              <a:t> 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4705350" cy="416242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54980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window.screen</a:t>
            </a:r>
            <a:r>
              <a:rPr lang="ru-RU" sz="2800" dirty="0"/>
              <a:t> – информация об экране, размерах, ориентации и т.д.</a:t>
            </a:r>
            <a:r>
              <a:rPr lang="en-US" sz="2800" dirty="0"/>
              <a:t> 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118" y="1196752"/>
            <a:ext cx="4279764" cy="410190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1768" y="6012577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window.navigator</a:t>
            </a:r>
            <a:r>
              <a:rPr lang="ru-RU" sz="3200" dirty="0"/>
              <a:t> – информация о браузере.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16015"/>
          <a:stretch>
            <a:fillRect/>
          </a:stretch>
        </p:blipFill>
        <p:spPr bwMode="auto">
          <a:xfrm>
            <a:off x="2279576" y="1011390"/>
            <a:ext cx="7814197" cy="477482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Глобальный объект </a:t>
            </a:r>
            <a:r>
              <a:rPr lang="en-US" sz="4000" b="1" dirty="0" smtClean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3"/>
              </a:rPr>
              <a:t>https</a:t>
            </a:r>
            <a:r>
              <a:rPr lang="en-US" sz="2400" b="1" dirty="0">
                <a:hlinkClick r:id="rId3"/>
              </a:rPr>
              <a:t>://learn.javascript.ru/object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700808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0070C0"/>
                </a:solidFill>
              </a:rPr>
              <a:t>window.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ru-RU" sz="4800" dirty="0" smtClean="0"/>
              <a:t> </a:t>
            </a:r>
          </a:p>
          <a:p>
            <a:pPr algn="ctr"/>
            <a:r>
              <a:rPr lang="ru-RU" sz="4000" i="1" dirty="0" smtClean="0"/>
              <a:t>(корень </a:t>
            </a:r>
            <a:r>
              <a:rPr lang="en-US" sz="4000" i="1" dirty="0" smtClean="0"/>
              <a:t>DOM-</a:t>
            </a:r>
            <a:r>
              <a:rPr lang="ru-RU" sz="4000" i="1" dirty="0" smtClean="0"/>
              <a:t>дерева)</a:t>
            </a:r>
          </a:p>
          <a:p>
            <a:pPr algn="ctr"/>
            <a:r>
              <a:rPr lang="ru-RU" sz="4800" dirty="0" smtClean="0"/>
              <a:t>хранилище </a:t>
            </a:r>
            <a:r>
              <a:rPr lang="en-US" sz="4800" dirty="0" smtClean="0"/>
              <a:t>HTML-</a:t>
            </a:r>
            <a:r>
              <a:rPr lang="ru-RU" sz="4800" dirty="0" smtClean="0"/>
              <a:t>документа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860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https://learn.javascript.ru/dom-nodes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1317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Но это уже другая история….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923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7. </a:t>
            </a:r>
            <a:r>
              <a:rPr lang="ru-RU" sz="6000" b="1" dirty="0" smtClean="0"/>
              <a:t>Обработка ошибок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(</a:t>
            </a:r>
            <a:r>
              <a:rPr lang="ru-RU" sz="6000" b="1" dirty="0" smtClean="0"/>
              <a:t>исключительных ситуаций</a:t>
            </a:r>
            <a:r>
              <a:rPr lang="en-US" sz="6000" b="1" dirty="0" smtClean="0"/>
              <a:t>)</a:t>
            </a:r>
            <a:endParaRPr lang="en-US" sz="6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3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910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39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Обработка </a:t>
            </a:r>
            <a:r>
              <a:rPr lang="ru-RU" sz="3200" b="1" dirty="0" smtClean="0"/>
              <a:t>ошибок</a:t>
            </a:r>
            <a:r>
              <a:rPr lang="en-US" sz="3200" b="1" dirty="0" smtClean="0"/>
              <a:t> (</a:t>
            </a:r>
            <a:r>
              <a:rPr lang="ru-RU" sz="3200" b="1" dirty="0" smtClean="0"/>
              <a:t>исключений</a:t>
            </a:r>
            <a:r>
              <a:rPr lang="en-US" sz="3200" b="1" dirty="0" smtClean="0"/>
              <a:t>)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196752"/>
            <a:ext cx="55446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Если в блоке </a:t>
            </a:r>
            <a:r>
              <a:rPr lang="en-US" sz="2000" b="1" dirty="0"/>
              <a:t>try</a:t>
            </a:r>
            <a:r>
              <a:rPr lang="en-US" sz="2000" dirty="0"/>
              <a:t> </a:t>
            </a:r>
            <a:r>
              <a:rPr lang="ru-RU" sz="2000" dirty="0"/>
              <a:t>произойдёт ошибка, выполнение блока прекратится и перейдёт к блоку </a:t>
            </a:r>
            <a:r>
              <a:rPr lang="en-US" sz="2000" b="1" dirty="0"/>
              <a:t>catch</a:t>
            </a:r>
            <a:r>
              <a:rPr lang="ru-RU" sz="2000" dirty="0"/>
              <a:t>, в котором могут быть выполнены какие-либо действия направленные на нивелирования влияния ошибки на работу скрипта. Если в блоке </a:t>
            </a:r>
            <a:r>
              <a:rPr lang="en-US" sz="2000" b="1" dirty="0"/>
              <a:t>try</a:t>
            </a:r>
            <a:r>
              <a:rPr lang="en-US" sz="2000" dirty="0"/>
              <a:t> </a:t>
            </a:r>
            <a:r>
              <a:rPr lang="ru-RU" sz="2000" dirty="0"/>
              <a:t>ошибка не произошла, то блок </a:t>
            </a:r>
            <a:r>
              <a:rPr lang="en-US" sz="2000" b="1" dirty="0"/>
              <a:t>catch</a:t>
            </a:r>
            <a:r>
              <a:rPr lang="en-US" sz="2000" dirty="0"/>
              <a:t> </a:t>
            </a:r>
            <a:r>
              <a:rPr lang="ru-RU" sz="2000" dirty="0"/>
              <a:t>не выполняется. Независимо от того произошла ошибка или нет, после </a:t>
            </a:r>
            <a:r>
              <a:rPr lang="en-US" sz="2000" b="1" dirty="0"/>
              <a:t>try-catch</a:t>
            </a:r>
            <a:r>
              <a:rPr lang="en-US" sz="2000" dirty="0"/>
              <a:t> </a:t>
            </a:r>
            <a:r>
              <a:rPr lang="ru-RU" sz="2000" dirty="0"/>
              <a:t>скрипт пойдёт выполняться дальше, как ни в чём не бывало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Блок </a:t>
            </a:r>
            <a:r>
              <a:rPr lang="it-IT" sz="2000" dirty="0" smtClean="0"/>
              <a:t>finally </a:t>
            </a:r>
            <a:r>
              <a:rPr lang="ru-RU" sz="2000" dirty="0" smtClean="0"/>
              <a:t>выполняется в любом случае. В этом блоке обычно размещается код который должен при любом варианте развития событий завершить те или иные действий (например убрал иконку-</a:t>
            </a:r>
            <a:r>
              <a:rPr lang="ru-RU" sz="2000" dirty="0" err="1" smtClean="0"/>
              <a:t>лоадер</a:t>
            </a:r>
            <a:r>
              <a:rPr lang="ru-RU" sz="2000" dirty="0" smtClean="0"/>
              <a:t> с экрана независимо от того успешна ли была загрузка).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Подробнее: </a:t>
            </a:r>
            <a:r>
              <a:rPr lang="en-US" sz="2000" b="1" dirty="0" smtClean="0">
                <a:hlinkClick r:id="rId2"/>
              </a:rPr>
              <a:t>https</a:t>
            </a:r>
            <a:r>
              <a:rPr lang="en-US" sz="2000" b="1" dirty="0">
                <a:hlinkClick r:id="rId2"/>
              </a:rPr>
              <a:t>://learn.javascript.ru/try-catch</a:t>
            </a:r>
            <a:endParaRPr lang="en-US" sz="2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72816"/>
            <a:ext cx="5603723" cy="3387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8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595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Генерация ошибки </a:t>
            </a:r>
            <a:r>
              <a:rPr lang="en-US" sz="3200" b="1" dirty="0" smtClean="0"/>
              <a:t>| </a:t>
            </a:r>
            <a:r>
              <a:rPr lang="ru-RU" sz="3200" b="1" dirty="0" smtClean="0"/>
              <a:t>оператор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throw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5520" y="4807698"/>
            <a:ext cx="9577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помощи оператора  </a:t>
            </a:r>
            <a:r>
              <a:rPr lang="en-US" sz="2000" b="1" dirty="0" smtClean="0"/>
              <a:t>throw</a:t>
            </a:r>
            <a:r>
              <a:rPr lang="en-US" sz="2000" dirty="0" smtClean="0"/>
              <a:t> </a:t>
            </a:r>
            <a:r>
              <a:rPr lang="ru-RU" sz="2000" dirty="0" smtClean="0"/>
              <a:t>мы можем «выбросить» свою ошибку, для этого оператору</a:t>
            </a:r>
            <a:r>
              <a:rPr lang="en-US" sz="2000" dirty="0" smtClean="0"/>
              <a:t> </a:t>
            </a:r>
            <a:r>
              <a:rPr lang="ru-RU" sz="2000" dirty="0" smtClean="0"/>
              <a:t>достаточно передать любое значение, но хорошей практикой является использование для этих целей объекта </a:t>
            </a:r>
            <a:r>
              <a:rPr lang="en-US" sz="2000" b="1" dirty="0" smtClean="0"/>
              <a:t>Error</a:t>
            </a:r>
            <a:r>
              <a:rPr lang="en-US" sz="2000" dirty="0" smtClean="0"/>
              <a:t> </a:t>
            </a:r>
            <a:r>
              <a:rPr lang="ru-RU" sz="2000" dirty="0" smtClean="0"/>
              <a:t>или производного от него.  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196752"/>
            <a:ext cx="7560840" cy="336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0" y="605322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</a:t>
            </a:r>
            <a:r>
              <a:rPr lang="it-IT" b="1" dirty="0" smtClean="0"/>
              <a:t> </a:t>
            </a: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://developer.mozilla.org/uk/docs/Web/JavaScript/Reference/Statements/throw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8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8. Принципы</a:t>
            </a:r>
          </a:p>
          <a:p>
            <a:pPr algn="ctr"/>
            <a:r>
              <a:rPr lang="ru-RU" sz="6000" b="1" dirty="0" smtClean="0"/>
              <a:t>модульного тестирование </a:t>
            </a:r>
            <a:br>
              <a:rPr lang="ru-RU" sz="6000" b="1" dirty="0" smtClean="0"/>
            </a:br>
            <a:r>
              <a:rPr lang="ru-RU" sz="6000" b="1" dirty="0" smtClean="0"/>
              <a:t>(</a:t>
            </a:r>
            <a:r>
              <a:rPr lang="en-US" sz="6000" b="1" dirty="0" smtClean="0"/>
              <a:t>Unit Testing</a:t>
            </a:r>
            <a:r>
              <a:rPr lang="ru-RU" sz="6000" b="1" dirty="0" smtClean="0"/>
              <a:t>)</a:t>
            </a:r>
            <a:r>
              <a:rPr lang="en-US" sz="60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Идея </a:t>
            </a:r>
            <a:r>
              <a:rPr lang="ru-RU" sz="2000" b="1" dirty="0" smtClean="0"/>
              <a:t>модульного тестирования </a:t>
            </a:r>
            <a:r>
              <a:rPr lang="ru-RU" sz="2000" dirty="0" smtClean="0"/>
              <a:t>(</a:t>
            </a:r>
            <a:r>
              <a:rPr lang="en-US" sz="2000" b="1" dirty="0" smtClean="0"/>
              <a:t>Unit testing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Метод</a:t>
            </a:r>
            <a:r>
              <a:rPr lang="it-IT" sz="2400" dirty="0" smtClean="0"/>
              <a:t> </a:t>
            </a:r>
            <a:r>
              <a:rPr lang="en-US" sz="2400" b="1" dirty="0" err="1" smtClean="0"/>
              <a:t>console.assert</a:t>
            </a:r>
            <a:r>
              <a:rPr lang="en-US" sz="2400" b="1" dirty="0" smtClean="0"/>
              <a:t>() </a:t>
            </a:r>
            <a:r>
              <a:rPr lang="ru-RU" sz="2400" dirty="0" smtClean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87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719736" y="6211669"/>
            <a:ext cx="5089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https://habr.com/ru/company/mailru/blog/438286</a:t>
            </a:r>
            <a:r>
              <a:rPr lang="ru-RU" dirty="0" smtClean="0">
                <a:hlinkClick r:id="rId2"/>
              </a:rPr>
              <a:t>/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 descr="https://habrastorage.org/getpro/habr/post_images/540/5d5/588/5405d55887909032bc8016afe3f657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692696"/>
            <a:ext cx="7757592" cy="47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5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836712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4000" b="1" dirty="0" smtClean="0"/>
              <a:t>/</a:t>
            </a:r>
            <a:r>
              <a:rPr lang="en-US" sz="4000" b="1" dirty="0" smtClean="0">
                <a:solidFill>
                  <a:srgbClr val="00B050"/>
                </a:solidFill>
              </a:rPr>
              <a:t>SET</a:t>
            </a:r>
            <a:r>
              <a:rPr lang="en-US" sz="4000" b="1" dirty="0" smtClean="0"/>
              <a:t> </a:t>
            </a:r>
            <a:r>
              <a:rPr lang="ru-RU" sz="4000" b="1" dirty="0" smtClean="0"/>
              <a:t>методы</a:t>
            </a:r>
            <a:r>
              <a:rPr lang="en-US" sz="4000" b="1" dirty="0" smtClean="0"/>
              <a:t> </a:t>
            </a:r>
            <a:r>
              <a:rPr lang="ru-RU" sz="4000" b="1" dirty="0" smtClean="0"/>
              <a:t>у объекта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63691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 составе объектов в </a:t>
            </a:r>
            <a:r>
              <a:rPr lang="en-US" sz="3600" dirty="0" smtClean="0"/>
              <a:t>JavaScript </a:t>
            </a:r>
            <a:r>
              <a:rPr lang="ru-RU" sz="3600" dirty="0" smtClean="0"/>
              <a:t>могут</a:t>
            </a:r>
            <a:r>
              <a:rPr lang="en-US" sz="3600" dirty="0" smtClean="0"/>
              <a:t> </a:t>
            </a:r>
            <a:r>
              <a:rPr lang="ru-RU" sz="3600" dirty="0" smtClean="0"/>
              <a:t>использоваться т.н. </a:t>
            </a:r>
            <a:r>
              <a:rPr lang="ru-RU" sz="3600" b="1" dirty="0" smtClean="0"/>
              <a:t>геттеры</a:t>
            </a:r>
            <a:r>
              <a:rPr lang="ru-RU" sz="3600" dirty="0" smtClean="0"/>
              <a:t> и </a:t>
            </a:r>
            <a:r>
              <a:rPr lang="ru-RU" sz="3600" b="1" dirty="0" smtClean="0"/>
              <a:t>сеттеры</a:t>
            </a:r>
            <a:r>
              <a:rPr lang="ru-RU" sz="3600" dirty="0" smtClean="0"/>
              <a:t> (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3600" dirty="0" smtClean="0"/>
              <a:t> </a:t>
            </a:r>
            <a:r>
              <a:rPr lang="ru-RU" sz="3600" dirty="0" smtClean="0"/>
              <a:t>и </a:t>
            </a:r>
            <a:r>
              <a:rPr lang="en-US" sz="3600" b="1" dirty="0" smtClean="0">
                <a:solidFill>
                  <a:srgbClr val="00B050"/>
                </a:solidFill>
              </a:rPr>
              <a:t>set</a:t>
            </a:r>
            <a:r>
              <a:rPr lang="en-US" sz="3600" dirty="0" smtClean="0"/>
              <a:t> </a:t>
            </a:r>
            <a:r>
              <a:rPr lang="ru-RU" sz="3600" dirty="0" smtClean="0"/>
              <a:t>методы) – узнайте о них по подробнее. 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 smtClean="0"/>
              <a:t>this</a:t>
            </a:r>
            <a:r>
              <a:rPr lang="en-US" sz="2000" dirty="0" smtClean="0"/>
              <a:t> </a:t>
            </a:r>
            <a:r>
              <a:rPr lang="ru-RU" sz="2000" dirty="0"/>
              <a:t>используется только в функциях объекта</a:t>
            </a:r>
            <a:r>
              <a:rPr lang="ru-RU" sz="2000" dirty="0" smtClean="0"/>
              <a:t>.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885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1424" y="1484784"/>
            <a:ext cx="11161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4000" dirty="0" smtClean="0"/>
              <a:t>Объект</a:t>
            </a:r>
            <a:r>
              <a:rPr lang="ru-RU" sz="4000" b="1" dirty="0" smtClean="0"/>
              <a:t> </a:t>
            </a:r>
            <a:r>
              <a:rPr lang="en-US" sz="4000" b="1" dirty="0" smtClean="0">
                <a:solidFill>
                  <a:srgbClr val="0070C0"/>
                </a:solidFill>
              </a:rPr>
              <a:t>Promise</a:t>
            </a:r>
            <a:r>
              <a:rPr lang="ru-RU" sz="4000" dirty="0" smtClean="0"/>
              <a:t>;</a:t>
            </a:r>
            <a:br>
              <a:rPr lang="ru-RU" sz="4000" dirty="0" smtClean="0"/>
            </a:br>
            <a:endParaRPr lang="ru-RU" sz="4000" dirty="0" smtClean="0"/>
          </a:p>
          <a:p>
            <a:pPr marL="514350" indent="-514350">
              <a:buAutoNum type="arabicPeriod"/>
            </a:pPr>
            <a:r>
              <a:rPr lang="ru-RU" sz="4000" dirty="0" smtClean="0"/>
              <a:t>Оператор</a:t>
            </a:r>
            <a:r>
              <a:rPr lang="ru-RU" sz="4000" b="1" dirty="0" smtClean="0"/>
              <a:t> </a:t>
            </a:r>
            <a:r>
              <a:rPr lang="en-US" sz="4000" b="1" dirty="0" err="1" smtClean="0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4000" dirty="0" smtClean="0"/>
              <a:t>;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 smtClean="0"/>
          </a:p>
          <a:p>
            <a:pPr marL="514350" indent="-514350">
              <a:buAutoNum type="arabicPeriod"/>
            </a:pPr>
            <a:r>
              <a:rPr lang="ru-RU" sz="4000" dirty="0" smtClean="0"/>
              <a:t>Оператор </a:t>
            </a:r>
            <a:r>
              <a:rPr lang="en-US" sz="4000" b="1" dirty="0" smtClean="0">
                <a:solidFill>
                  <a:srgbClr val="7030A0"/>
                </a:solidFill>
              </a:rPr>
              <a:t>await</a:t>
            </a:r>
            <a:r>
              <a:rPr lang="ru-RU" sz="4000" dirty="0" smtClean="0"/>
              <a:t>;</a:t>
            </a:r>
            <a:endParaRPr lang="en-US" sz="4000" dirty="0" smtClean="0"/>
          </a:p>
          <a:p>
            <a:pPr marL="514350" indent="-514350">
              <a:buAutoNum type="arabicPeriod"/>
            </a:pPr>
            <a:endParaRPr lang="en-US" sz="4000" dirty="0"/>
          </a:p>
          <a:p>
            <a:pPr marL="514350" indent="-514350">
              <a:buAutoNum type="arabicPeriod"/>
            </a:pPr>
            <a:r>
              <a:rPr lang="ru-RU" sz="4000" dirty="0" smtClean="0"/>
              <a:t>Установите (если еще не установили) </a:t>
            </a:r>
            <a:r>
              <a:rPr lang="en-US" sz="4000" b="1" dirty="0" smtClean="0">
                <a:solidFill>
                  <a:srgbClr val="00B050"/>
                </a:solidFill>
              </a:rPr>
              <a:t>Node.JS</a:t>
            </a:r>
            <a:endParaRPr lang="ru-RU" sz="4000" b="1" dirty="0" smtClean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2731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1110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448" y="1294889"/>
            <a:ext cx="993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Воспользуйтесь </a:t>
            </a:r>
            <a:r>
              <a:rPr lang="en-US" sz="3200" dirty="0" smtClean="0"/>
              <a:t>API </a:t>
            </a:r>
            <a:r>
              <a:rPr lang="ru-RU" sz="3200" dirty="0" smtClean="0"/>
              <a:t>Национального Банка Украины и выведите в консоль последовательный список </a:t>
            </a:r>
            <a:r>
              <a:rPr lang="ru-RU" sz="3200" b="1" dirty="0" smtClean="0"/>
              <a:t>курсов доллара</a:t>
            </a:r>
            <a:r>
              <a:rPr lang="ru-RU" sz="3200" dirty="0" smtClean="0"/>
              <a:t> за период с </a:t>
            </a:r>
            <a:r>
              <a:rPr lang="ru-RU" sz="3200" b="1" dirty="0" smtClean="0"/>
              <a:t>1 по </a:t>
            </a:r>
            <a:r>
              <a:rPr lang="ru-RU" sz="3200" b="1" dirty="0" smtClean="0"/>
              <a:t>1</a:t>
            </a:r>
            <a:r>
              <a:rPr lang="en-US" sz="3200" b="1" dirty="0" smtClean="0"/>
              <a:t>2</a:t>
            </a:r>
            <a:r>
              <a:rPr lang="ru-RU" sz="3200" dirty="0" smtClean="0"/>
              <a:t> </a:t>
            </a:r>
            <a:r>
              <a:rPr lang="ru-RU" sz="3200" b="1" dirty="0" smtClean="0"/>
              <a:t>октября 2020 г. </a:t>
            </a:r>
            <a:r>
              <a:rPr lang="ru-RU" sz="3200" dirty="0"/>
              <a:t>п</a:t>
            </a:r>
            <a:r>
              <a:rPr lang="ru-RU" sz="3200" dirty="0" smtClean="0"/>
              <a:t>о дням.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83695" y="3575259"/>
            <a:ext cx="4424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- 24.56 грн.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- 24.86 грн.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- 25.01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- 24.21 грн.</a:t>
            </a:r>
          </a:p>
          <a:p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.10.2020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- 24.98 грн.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4041" y="3026917"/>
            <a:ext cx="261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По такой структуре:</a:t>
            </a:r>
            <a:endParaRPr lang="ru-RU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96688" y="6031816"/>
            <a:ext cx="1228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</a:t>
            </a:r>
            <a:r>
              <a:rPr lang="ru-RU" b="1" dirty="0" smtClean="0">
                <a:hlinkClick r:id="rId2"/>
              </a:rPr>
              <a:t>bank.gov.ua/ua/open-data/api-dev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 rot="20763794">
            <a:off x="698413" y="4044034"/>
            <a:ext cx="2817053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Используя функцию </a:t>
            </a:r>
            <a:r>
              <a:rPr lang="en-US" b="1" dirty="0" smtClean="0"/>
              <a:t>fetch()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 rot="1222705">
            <a:off x="7685132" y="3387060"/>
            <a:ext cx="3749436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Заготовка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занятия </a:t>
            </a:r>
            <a:r>
              <a:rPr lang="en-US" b="1" dirty="0"/>
              <a:t>./</a:t>
            </a:r>
            <a:r>
              <a:rPr lang="en-US" b="1" dirty="0" err="1"/>
              <a:t>src</a:t>
            </a:r>
            <a:r>
              <a:rPr lang="en-US" b="1" dirty="0"/>
              <a:t>/homework-template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063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908720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 smtClean="0"/>
              <a:t>Пользователь вводит ИНН (физ. лица Украины), Необходимо определить: </a:t>
            </a:r>
            <a:r>
              <a:rPr lang="ru-RU" sz="1600" b="1" i="1" dirty="0" smtClean="0"/>
              <a:t>нет ли ошибки в коде</a:t>
            </a:r>
            <a:r>
              <a:rPr lang="ru-RU" sz="1600" i="1" dirty="0" smtClean="0"/>
              <a:t>, узнать </a:t>
            </a:r>
            <a:r>
              <a:rPr lang="ru-RU" sz="1600" b="1" i="1" dirty="0" smtClean="0"/>
              <a:t>дату рождения</a:t>
            </a:r>
            <a:r>
              <a:rPr lang="ru-RU" sz="1600" i="1" dirty="0" smtClean="0"/>
              <a:t>, определить </a:t>
            </a:r>
            <a:r>
              <a:rPr lang="ru-RU" sz="1600" b="1" i="1" dirty="0" smtClean="0"/>
              <a:t>пол</a:t>
            </a:r>
            <a:r>
              <a:rPr lang="ru-RU" sz="1600" i="1" dirty="0" smtClean="0"/>
              <a:t> и сколько </a:t>
            </a:r>
            <a:r>
              <a:rPr lang="ru-RU" sz="1600" b="1" i="1" dirty="0" smtClean="0"/>
              <a:t>полных лет </a:t>
            </a:r>
            <a:r>
              <a:rPr lang="ru-RU" sz="1600" i="1" dirty="0" smtClean="0"/>
              <a:t>человеку</a:t>
            </a:r>
            <a:r>
              <a:rPr lang="en-US" sz="1600" i="1" dirty="0" smtClean="0"/>
              <a:t>. </a:t>
            </a:r>
            <a:r>
              <a:rPr lang="ru-RU" sz="1600" i="1" dirty="0" smtClean="0"/>
              <a:t> </a:t>
            </a:r>
          </a:p>
          <a:p>
            <a:pPr algn="just"/>
            <a:endParaRPr lang="ru-RU" sz="1600" i="1" dirty="0" smtClean="0"/>
          </a:p>
          <a:p>
            <a:pPr algn="just"/>
            <a:r>
              <a:rPr lang="ru-RU" sz="1600" dirty="0" smtClean="0"/>
              <a:t>Скрипт </a:t>
            </a:r>
            <a:r>
              <a:rPr lang="ru-RU" sz="1600" dirty="0"/>
              <a:t>должен содержать </a:t>
            </a:r>
            <a:r>
              <a:rPr lang="ru-RU" sz="1600" b="1" dirty="0"/>
              <a:t>функцию</a:t>
            </a:r>
            <a:r>
              <a:rPr lang="ru-RU" sz="1600" dirty="0"/>
              <a:t>, которая принимает </a:t>
            </a:r>
            <a:r>
              <a:rPr lang="ru-RU" sz="1600" b="1" dirty="0"/>
              <a:t>ИНН</a:t>
            </a:r>
            <a:r>
              <a:rPr lang="ru-RU" sz="1600" dirty="0"/>
              <a:t> в виде строки (строк может содержать проблемы, необходимо отчистить её). По результатам работы функция должна возвращать объект следующей </a:t>
            </a:r>
            <a:r>
              <a:rPr lang="ru-RU" sz="1600" dirty="0" smtClean="0"/>
              <a:t>структуры</a:t>
            </a:r>
            <a:r>
              <a:rPr lang="en-US" sz="1600" dirty="0" smtClean="0"/>
              <a:t> (</a:t>
            </a:r>
            <a:r>
              <a:rPr lang="ru-RU" sz="1600" dirty="0" smtClean="0"/>
              <a:t>поля</a:t>
            </a:r>
            <a:r>
              <a:rPr lang="ru-RU" sz="1600" b="1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sex, </a:t>
            </a:r>
            <a:r>
              <a:rPr lang="en-US" sz="1600" b="1" dirty="0" err="1" smtClean="0">
                <a:latin typeface="+mj-lt"/>
                <a:cs typeface="Courier New" panose="02070309020205020404" pitchFamily="49" charset="0"/>
              </a:rPr>
              <a:t>dateOfBirth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1600" b="1" dirty="0" err="1" smtClean="0">
                <a:latin typeface="+mj-lt"/>
                <a:cs typeface="Courier New" panose="02070309020205020404" pitchFamily="49" charset="0"/>
              </a:rPr>
              <a:t>fullYears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+mj-lt"/>
                <a:cs typeface="Courier New" panose="02070309020205020404" pitchFamily="49" charset="0"/>
              </a:rPr>
              <a:t>для некорректного номера не создаются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)</a:t>
            </a:r>
            <a:r>
              <a:rPr lang="ru-RU" sz="1600" dirty="0" smtClean="0">
                <a:latin typeface="+mj-lt"/>
                <a:cs typeface="Courier New" panose="02070309020205020404" pitchFamily="49" charset="0"/>
              </a:rPr>
              <a:t>:</a:t>
            </a:r>
            <a:endParaRPr lang="ru-RU" sz="16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#E.2</a:t>
            </a:r>
            <a:r>
              <a:rPr lang="en-US" sz="3600" b="1" dirty="0" smtClean="0"/>
              <a:t> |  </a:t>
            </a:r>
            <a:r>
              <a:rPr lang="ru-RU" sz="3600" b="1" dirty="0" smtClean="0"/>
              <a:t>«Проверка ИНН»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v.2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79976" y="3573016"/>
            <a:ext cx="56166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code: “1234567890”,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isCorrect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sex: “female”, //or “male”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“1988-12-23”,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432" y="4507378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</a:t>
            </a:r>
            <a:r>
              <a:rPr lang="ru-RU" sz="1400" i="1" dirty="0" smtClean="0"/>
              <a:t>:</a:t>
            </a:r>
          </a:p>
          <a:p>
            <a:r>
              <a:rPr lang="ru-RU" sz="1400" b="1" i="1" dirty="0" smtClean="0"/>
              <a:t>3463463460</a:t>
            </a:r>
            <a:r>
              <a:rPr lang="ru-RU" sz="1400" i="1" dirty="0" smtClean="0"/>
              <a:t> – пол </a:t>
            </a:r>
            <a:r>
              <a:rPr lang="ru-RU" sz="1400" i="1" dirty="0"/>
              <a:t>ж</a:t>
            </a:r>
            <a:r>
              <a:rPr lang="ru-RU" sz="1400" i="1" dirty="0" smtClean="0"/>
              <a:t>енский, </a:t>
            </a:r>
            <a:r>
              <a:rPr lang="ru-RU" sz="1400" i="1" dirty="0" err="1" smtClean="0"/>
              <a:t>д.р</a:t>
            </a:r>
            <a:r>
              <a:rPr lang="ru-RU" sz="1400" i="1" dirty="0" smtClean="0"/>
              <a:t>. 28.10.1994; </a:t>
            </a:r>
          </a:p>
          <a:p>
            <a:r>
              <a:rPr lang="ru-RU" sz="1400" b="1" i="1" dirty="0" smtClean="0"/>
              <a:t>2063463479</a:t>
            </a:r>
            <a:r>
              <a:rPr lang="ru-RU" sz="1400" i="1" dirty="0" smtClean="0"/>
              <a:t> – пол мужской, </a:t>
            </a:r>
            <a:r>
              <a:rPr lang="ru-RU" sz="1400" i="1" dirty="0" err="1" smtClean="0"/>
              <a:t>д.р</a:t>
            </a:r>
            <a:r>
              <a:rPr lang="ru-RU" sz="1400" i="1" dirty="0" smtClean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192594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3432" y="5887171"/>
            <a:ext cx="9525108" cy="5539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3000" b="1" dirty="0" smtClean="0">
                <a:solidFill>
                  <a:srgbClr val="FF0000"/>
                </a:solidFill>
              </a:rPr>
              <a:t>И не забудьте написать </a:t>
            </a:r>
            <a:r>
              <a:rPr lang="en-US" sz="3000" b="1" dirty="0" smtClean="0">
                <a:solidFill>
                  <a:srgbClr val="FF0000"/>
                </a:solidFill>
              </a:rPr>
              <a:t>UNIT-test </a:t>
            </a:r>
            <a:r>
              <a:rPr lang="ru-RU" sz="3000" b="1" dirty="0" smtClean="0">
                <a:solidFill>
                  <a:srgbClr val="FF0000"/>
                </a:solidFill>
              </a:rPr>
              <a:t>к созданной функции!</a:t>
            </a:r>
            <a:endParaRPr lang="ru-RU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 smtClean="0"/>
              <a:t>заглушка</a:t>
            </a:r>
            <a:r>
              <a:rPr lang="en-US" sz="3200" dirty="0" smtClean="0"/>
              <a:t> </a:t>
            </a:r>
            <a:r>
              <a:rPr lang="ru-RU" sz="3200" dirty="0" smtClean="0"/>
              <a:t>на случай </a:t>
            </a:r>
            <a:r>
              <a:rPr lang="en-US" sz="3200" dirty="0" smtClean="0"/>
              <a:t>“</a:t>
            </a:r>
            <a:r>
              <a:rPr lang="ru-RU" sz="3200" dirty="0" smtClean="0"/>
              <a:t>когда </a:t>
            </a:r>
            <a:r>
              <a:rPr lang="ru-RU" sz="3200" dirty="0"/>
              <a:t>объекта </a:t>
            </a:r>
            <a:r>
              <a:rPr lang="ru-RU" sz="3200" dirty="0" smtClean="0"/>
              <a:t>нет</a:t>
            </a:r>
            <a:r>
              <a:rPr lang="en-US" sz="3200" dirty="0" smtClean="0"/>
              <a:t>”</a:t>
            </a:r>
            <a:r>
              <a:rPr lang="ru-RU" sz="3200" dirty="0" smtClean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{ name</a:t>
            </a:r>
            <a:r>
              <a:rPr lang="en-US" sz="2400" b="1" dirty="0"/>
              <a:t>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</a:t>
            </a:r>
            <a:r>
              <a:rPr lang="en-US" sz="2400" b="1" dirty="0" smtClean="0"/>
              <a:t>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в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his</a:t>
            </a:r>
            <a:r>
              <a:rPr lang="en-US" sz="3600" b="1" dirty="0" smtClean="0"/>
              <a:t> </a:t>
            </a:r>
            <a:r>
              <a:rPr lang="ru-RU" sz="3600" b="1" dirty="0" smtClean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his</a:t>
            </a:r>
            <a:r>
              <a:rPr lang="en-US" sz="2400" dirty="0" smtClean="0"/>
              <a:t> </a:t>
            </a:r>
            <a:r>
              <a:rPr lang="ru-RU" sz="2400" dirty="0" smtClean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 smtClean="0"/>
              <a:t>ново созданного </a:t>
            </a:r>
            <a:r>
              <a:rPr lang="ru-RU" sz="2000" dirty="0"/>
              <a:t>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</a:t>
            </a:r>
            <a:r>
              <a:rPr lang="ru-RU" sz="2000" dirty="0" smtClean="0"/>
              <a:t>параметры</a:t>
            </a:r>
            <a:r>
              <a:rPr lang="en-US" sz="2000" dirty="0" smtClean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uk-UA" sz="2400" b="1" dirty="0">
                <a:hlinkClick r:id="rId2"/>
              </a:rPr>
              <a:t>https://</a:t>
            </a:r>
            <a:r>
              <a:rPr lang="uk-UA" sz="2400" b="1" dirty="0" smtClean="0">
                <a:hlinkClick r:id="rId2"/>
              </a:rPr>
              <a:t>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Прототипы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1562</Words>
  <Application>Microsoft Office PowerPoint</Application>
  <PresentationFormat>Широкоэкранный</PresentationFormat>
  <Paragraphs>181</Paragraphs>
  <Slides>44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Презентация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Презентация PowerPoint</vt:lpstr>
      <vt:lpstr>Презентация PowerPoint</vt:lpstr>
      <vt:lpstr>Презентация PowerPoint</vt:lpstr>
      <vt:lpstr>Презентация PowerPoint</vt:lpstr>
      <vt:lpstr>Дата/Время в JavaScript</vt:lpstr>
      <vt:lpstr>Дата/Время в JavaScript</vt:lpstr>
      <vt:lpstr>Дата/Время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GET/SET методы у объекта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903</cp:revision>
  <dcterms:created xsi:type="dcterms:W3CDTF">2014-11-20T09:08:59Z</dcterms:created>
  <dcterms:modified xsi:type="dcterms:W3CDTF">2020-10-29T20:51:16Z</dcterms:modified>
</cp:coreProperties>
</file>