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496" r:id="rId2"/>
    <p:sldId id="413" r:id="rId3"/>
    <p:sldId id="345" r:id="rId4"/>
    <p:sldId id="346" r:id="rId5"/>
    <p:sldId id="353" r:id="rId6"/>
    <p:sldId id="355" r:id="rId7"/>
    <p:sldId id="460" r:id="rId8"/>
    <p:sldId id="356" r:id="rId9"/>
    <p:sldId id="376" r:id="rId10"/>
    <p:sldId id="357" r:id="rId11"/>
    <p:sldId id="341" r:id="rId12"/>
    <p:sldId id="396" r:id="rId13"/>
    <p:sldId id="397" r:id="rId14"/>
    <p:sldId id="498" r:id="rId15"/>
    <p:sldId id="499" r:id="rId16"/>
    <p:sldId id="500" r:id="rId17"/>
    <p:sldId id="501" r:id="rId18"/>
    <p:sldId id="530" r:id="rId19"/>
    <p:sldId id="503" r:id="rId20"/>
    <p:sldId id="504" r:id="rId21"/>
    <p:sldId id="505" r:id="rId22"/>
    <p:sldId id="506" r:id="rId23"/>
    <p:sldId id="507" r:id="rId24"/>
    <p:sldId id="513" r:id="rId25"/>
    <p:sldId id="514" r:id="rId26"/>
    <p:sldId id="515" r:id="rId27"/>
    <p:sldId id="516" r:id="rId28"/>
    <p:sldId id="517" r:id="rId29"/>
    <p:sldId id="518" r:id="rId30"/>
    <p:sldId id="519" r:id="rId31"/>
    <p:sldId id="461" r:id="rId32"/>
    <p:sldId id="462" r:id="rId33"/>
    <p:sldId id="463" r:id="rId34"/>
    <p:sldId id="474" r:id="rId35"/>
    <p:sldId id="475" r:id="rId36"/>
    <p:sldId id="476" r:id="rId37"/>
    <p:sldId id="521" r:id="rId38"/>
    <p:sldId id="526" r:id="rId39"/>
    <p:sldId id="529" r:id="rId40"/>
    <p:sldId id="523" r:id="rId41"/>
    <p:sldId id="524" r:id="rId42"/>
    <p:sldId id="525" r:id="rId43"/>
    <p:sldId id="528" r:id="rId44"/>
    <p:sldId id="527" r:id="rId4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95977" autoAdjust="0"/>
  </p:normalViewPr>
  <p:slideViewPr>
    <p:cSldViewPr>
      <p:cViewPr varScale="1">
        <p:scale>
          <a:sx n="111" d="100"/>
          <a:sy n="111" d="100"/>
        </p:scale>
        <p:origin x="35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01.11.2020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68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01.11.2020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01.11.2020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01.11.2020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01.11.2020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01.11.2020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01.11.2020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01.11.2020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01.11.2020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01.11.2020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01.11.2020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01.11.2020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01.11.2020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prototyp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prototyp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earn.javascript.ru/object-toprimitiv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datetim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learn.javascript.ru/datetim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company/mailru/blog/438286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clas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clas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private-protected-properties-method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learn.javascript.ru/extend-native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learn.javascript.ru/static-properties-method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global-objec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obje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m-node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learn.javascript.ru/try-catch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uk/docs/Web/JavaScript/Reference/Statements/throw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habr.com/ru/post/169381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eveloper.mozilla.org/ru/docs/Web/API/Console/asser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s://habr.com/ru/company/mailru/blog/438286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rn.javascript.ru/object-method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bank.gov.ua/ua/open-data/api-dev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javascript.ru/object-metho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arn.javascript.ru/constructor-ne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 smtClean="0">
                <a:solidFill>
                  <a:schemeClr val="bg1"/>
                </a:solidFill>
                <a:latin typeface="+mj-lt"/>
              </a:rPr>
              <a:t>Объекты и классы в 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JavaScript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9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1199456" y="2636912"/>
            <a:ext cx="9721080" cy="1728192"/>
          </a:xfrm>
        </p:spPr>
        <p:txBody>
          <a:bodyPr>
            <a:noAutofit/>
          </a:bodyPr>
          <a:lstStyle/>
          <a:p>
            <a:pPr algn="just"/>
            <a:r>
              <a:rPr lang="ru-RU" sz="2400" b="1" dirty="0"/>
              <a:t>Прототип </a:t>
            </a:r>
            <a:r>
              <a:rPr lang="ru-RU" sz="2400" dirty="0" smtClean="0"/>
              <a:t>это</a:t>
            </a:r>
            <a:r>
              <a:rPr lang="en-US" sz="2400" dirty="0" smtClean="0"/>
              <a:t> </a:t>
            </a:r>
            <a:r>
              <a:rPr lang="ru-RU" sz="2400" dirty="0" smtClean="0"/>
              <a:t>объект который </a:t>
            </a:r>
            <a:r>
              <a:rPr lang="ru-RU" sz="2400" dirty="0"/>
              <a:t>«дополняет» своими свойствами </a:t>
            </a:r>
            <a:r>
              <a:rPr lang="ru-RU" sz="2400" dirty="0" smtClean="0"/>
              <a:t>и методами другой (дочерний) </a:t>
            </a:r>
            <a:r>
              <a:rPr lang="ru-RU" sz="2400" dirty="0"/>
              <a:t>объект. Установить кто у объекта будет </a:t>
            </a:r>
            <a:r>
              <a:rPr lang="ru-RU" sz="2400" b="1" dirty="0"/>
              <a:t>прототипом </a:t>
            </a:r>
            <a:r>
              <a:rPr lang="ru-RU" sz="2400" dirty="0"/>
              <a:t> можно при помощи свойства </a:t>
            </a:r>
            <a:r>
              <a:rPr lang="en-US" sz="2400" b="1" dirty="0"/>
              <a:t>__proto__</a:t>
            </a:r>
            <a:r>
              <a:rPr lang="en-US" sz="2400" dirty="0"/>
              <a:t>.</a:t>
            </a:r>
            <a:endParaRPr lang="uk-UA" sz="2400" b="1" dirty="0"/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3197932" y="44624"/>
            <a:ext cx="5832648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400" b="1" dirty="0">
                <a:latin typeface="+mj-lt"/>
                <a:ea typeface="+mj-ea"/>
                <a:cs typeface="+mj-cs"/>
              </a:rPr>
              <a:t>Прототипы</a:t>
            </a:r>
            <a:endParaRPr lang="uk-UA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9456" y="1220559"/>
            <a:ext cx="9721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У объекта может быть </a:t>
            </a:r>
            <a:r>
              <a:rPr lang="ru-RU" sz="2400" dirty="0" smtClean="0"/>
              <a:t>объект-предок, </a:t>
            </a:r>
            <a:r>
              <a:rPr lang="ru-RU" sz="2400" dirty="0"/>
              <a:t>в </a:t>
            </a:r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ru-RU" sz="2400" dirty="0"/>
              <a:t>его называют </a:t>
            </a:r>
            <a:r>
              <a:rPr lang="ru-RU" sz="2400" b="1" dirty="0"/>
              <a:t>прототипом</a:t>
            </a:r>
            <a:r>
              <a:rPr lang="ru-RU" sz="2400" dirty="0"/>
              <a:t>. Если требуемое свойство (или метод) не найден в объекте, то оно ищется у </a:t>
            </a:r>
            <a:r>
              <a:rPr lang="ru-RU" sz="2400" b="1" dirty="0"/>
              <a:t>прототипа</a:t>
            </a:r>
            <a:r>
              <a:rPr lang="ru-RU" sz="2400" dirty="0"/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99456" y="4532927"/>
            <a:ext cx="9721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solidFill>
                  <a:srgbClr val="333333"/>
                </a:solidFill>
              </a:rPr>
              <a:t>Благодаря </a:t>
            </a:r>
            <a:r>
              <a:rPr lang="ru-RU" sz="2400" b="1" dirty="0" smtClean="0">
                <a:solidFill>
                  <a:srgbClr val="333333"/>
                </a:solidFill>
              </a:rPr>
              <a:t>прототипам</a:t>
            </a:r>
            <a:r>
              <a:rPr lang="ru-RU" sz="2400" dirty="0" smtClean="0">
                <a:solidFill>
                  <a:srgbClr val="333333"/>
                </a:solidFill>
              </a:rPr>
              <a:t> в </a:t>
            </a:r>
            <a:r>
              <a:rPr lang="ru-RU" sz="2400" b="1" dirty="0" err="1">
                <a:solidFill>
                  <a:srgbClr val="333333"/>
                </a:solidFill>
              </a:rPr>
              <a:t>JavaScript</a:t>
            </a:r>
            <a:r>
              <a:rPr lang="ru-RU" sz="2400" dirty="0">
                <a:solidFill>
                  <a:srgbClr val="333333"/>
                </a:solidFill>
              </a:rPr>
              <a:t> можно организовать </a:t>
            </a:r>
            <a:r>
              <a:rPr lang="ru-RU" sz="2400" dirty="0" smtClean="0">
                <a:solidFill>
                  <a:srgbClr val="333333"/>
                </a:solidFill>
              </a:rPr>
              <a:t>объекты в «</a:t>
            </a:r>
            <a:r>
              <a:rPr lang="ru-RU" sz="2400" b="1" dirty="0" smtClean="0">
                <a:solidFill>
                  <a:srgbClr val="333333"/>
                </a:solidFill>
              </a:rPr>
              <a:t>цепочки</a:t>
            </a:r>
            <a:r>
              <a:rPr lang="ru-RU" sz="2400" dirty="0" smtClean="0">
                <a:solidFill>
                  <a:srgbClr val="333333"/>
                </a:solidFill>
              </a:rPr>
              <a:t>» </a:t>
            </a:r>
            <a:r>
              <a:rPr lang="ru-RU" sz="2400" dirty="0">
                <a:solidFill>
                  <a:srgbClr val="333333"/>
                </a:solidFill>
              </a:rPr>
              <a:t>так, чтобы свойство, не найденное в одном объекте, автоматически искалось бы в </a:t>
            </a:r>
            <a:r>
              <a:rPr lang="ru-RU" sz="2400" dirty="0" smtClean="0">
                <a:solidFill>
                  <a:srgbClr val="333333"/>
                </a:solidFill>
              </a:rPr>
              <a:t>другом (родительском).</a:t>
            </a:r>
            <a:endParaRPr lang="uk-UA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Подробнее:</a:t>
            </a:r>
            <a:r>
              <a:rPr lang="en-US" sz="2400" b="1" dirty="0" smtClean="0"/>
              <a:t> </a:t>
            </a:r>
            <a:r>
              <a:rPr lang="en-US" sz="2400" b="1" dirty="0">
                <a:hlinkClick r:id="rId2"/>
              </a:rPr>
              <a:t>https://learn.javascript.ru/prototypes</a:t>
            </a:r>
            <a:endParaRPr lang="uk-UA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 txBox="1">
            <a:spLocks/>
          </p:cNvSpPr>
          <p:nvPr/>
        </p:nvSpPr>
        <p:spPr>
          <a:xfrm>
            <a:off x="0" y="125760"/>
            <a:ext cx="121920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400" b="1" dirty="0">
                <a:latin typeface="+mj-lt"/>
                <a:ea typeface="+mj-ea"/>
                <a:cs typeface="+mj-cs"/>
              </a:rPr>
              <a:t>Прототипы</a:t>
            </a:r>
            <a:endParaRPr lang="uk-UA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2144" y="1196752"/>
            <a:ext cx="32403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Свойство или метод не найденные в объекте – будут взяты из </a:t>
            </a:r>
            <a:r>
              <a:rPr lang="ru-RU" sz="2400" b="1" dirty="0" smtClean="0"/>
              <a:t>прототипа</a:t>
            </a:r>
            <a:r>
              <a:rPr lang="ru-RU" sz="2400" dirty="0" smtClean="0"/>
              <a:t> (или </a:t>
            </a:r>
            <a:r>
              <a:rPr lang="ru-RU" sz="2400" i="1" dirty="0" smtClean="0"/>
              <a:t>прототипа </a:t>
            </a:r>
            <a:r>
              <a:rPr lang="ru-RU" sz="2400" i="1" dirty="0" err="1" smtClean="0"/>
              <a:t>прототипа</a:t>
            </a:r>
            <a:r>
              <a:rPr lang="ru-RU" sz="2400" dirty="0" smtClean="0"/>
              <a:t>, если в цепочке прототипов искомое свойство или метод есть).</a:t>
            </a:r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980728"/>
            <a:ext cx="5976664" cy="4680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Подробнее:</a:t>
            </a:r>
            <a:r>
              <a:rPr lang="en-US" sz="2400" b="1" dirty="0" smtClean="0"/>
              <a:t> </a:t>
            </a:r>
            <a:r>
              <a:rPr lang="en-US" sz="2400" b="1" dirty="0">
                <a:hlinkClick r:id="rId3"/>
              </a:rPr>
              <a:t>https://learn.javascript.ru/prototypes</a:t>
            </a:r>
            <a:endParaRPr lang="uk-UA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202" y="0"/>
            <a:ext cx="12182797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3. </a:t>
            </a:r>
            <a:r>
              <a:rPr lang="ru-RU" sz="6000" b="1" dirty="0" smtClean="0"/>
              <a:t>Методы</a:t>
            </a:r>
          </a:p>
          <a:p>
            <a:pPr algn="ctr"/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6000" b="1" dirty="0" err="1" smtClean="0">
                <a:solidFill>
                  <a:schemeClr val="accent6">
                    <a:lumMod val="75000"/>
                  </a:schemeClr>
                </a:solidFill>
              </a:rPr>
              <a:t>toString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6000" b="1" dirty="0"/>
              <a:t>/ </a:t>
            </a:r>
            <a:r>
              <a:rPr lang="en-US" sz="6000" b="1" dirty="0">
                <a:solidFill>
                  <a:srgbClr val="FFFF00"/>
                </a:solidFill>
              </a:rPr>
              <a:t>.</a:t>
            </a:r>
            <a:r>
              <a:rPr lang="en-US" sz="6000" b="1" dirty="0" err="1">
                <a:solidFill>
                  <a:srgbClr val="FFFF00"/>
                </a:solidFill>
              </a:rPr>
              <a:t>valueOf</a:t>
            </a:r>
            <a:r>
              <a:rPr lang="en-US" sz="6000" b="1" dirty="0">
                <a:solidFill>
                  <a:srgbClr val="FFFF00"/>
                </a:solidFill>
              </a:rPr>
              <a:t>()</a:t>
            </a:r>
            <a:endParaRPr lang="uk-UA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06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745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79929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Методы </a:t>
            </a:r>
            <a:r>
              <a:rPr lang="en-US" sz="3200" b="1" dirty="0"/>
              <a:t>.</a:t>
            </a:r>
            <a:r>
              <a:rPr lang="en-US" sz="3200" b="1" dirty="0" err="1"/>
              <a:t>toString</a:t>
            </a:r>
            <a:r>
              <a:rPr lang="en-US" sz="3200" b="1" dirty="0" smtClean="0"/>
              <a:t>()</a:t>
            </a:r>
            <a:r>
              <a:rPr lang="ru-RU" sz="3200" b="1" dirty="0" smtClean="0"/>
              <a:t>/</a:t>
            </a:r>
            <a:r>
              <a:rPr lang="en-US" sz="3200" b="1" dirty="0" smtClean="0"/>
              <a:t>.</a:t>
            </a:r>
            <a:r>
              <a:rPr lang="en-US" sz="3200" b="1" dirty="0" err="1" smtClean="0"/>
              <a:t>valueOf</a:t>
            </a:r>
            <a:r>
              <a:rPr lang="en-US" sz="3200" b="1" dirty="0" smtClean="0"/>
              <a:t>() </a:t>
            </a:r>
            <a:r>
              <a:rPr lang="ru-RU" sz="3200" b="1" dirty="0" smtClean="0"/>
              <a:t>у объектов</a:t>
            </a:r>
            <a:endParaRPr lang="ru-RU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43472" y="4869160"/>
            <a:ext cx="9289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 </a:t>
            </a:r>
            <a:r>
              <a:rPr lang="en-US" sz="2400" b="1" dirty="0"/>
              <a:t>.</a:t>
            </a:r>
            <a:r>
              <a:rPr lang="en-US" sz="2400" b="1" dirty="0" err="1"/>
              <a:t>toString</a:t>
            </a:r>
            <a:r>
              <a:rPr lang="en-US" sz="2400" b="1" dirty="0"/>
              <a:t>()</a:t>
            </a:r>
            <a:r>
              <a:rPr lang="ru-RU" sz="2400" dirty="0"/>
              <a:t>, если он определен у объекта – позволяет браузеру корректно преобразовать объект </a:t>
            </a:r>
            <a:r>
              <a:rPr lang="ru-RU" sz="2400" b="1" dirty="0"/>
              <a:t>к строке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Также есть метод </a:t>
            </a:r>
            <a:r>
              <a:rPr lang="en-US" sz="2400" b="1" dirty="0"/>
              <a:t>.</a:t>
            </a:r>
            <a:r>
              <a:rPr lang="en-US" sz="2400" b="1" dirty="0" err="1"/>
              <a:t>valueOf</a:t>
            </a:r>
            <a:r>
              <a:rPr lang="en-US" sz="2400" b="1" dirty="0"/>
              <a:t>() </a:t>
            </a:r>
            <a:r>
              <a:rPr lang="ru-RU" sz="2400" dirty="0"/>
              <a:t>для преобразования </a:t>
            </a:r>
            <a:r>
              <a:rPr lang="ru-RU" sz="2400" b="1" dirty="0"/>
              <a:t>к числу</a:t>
            </a:r>
            <a:r>
              <a:rPr lang="ru-RU" sz="2400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28263" y="623731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uk-U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20769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Подробнее: </a:t>
            </a:r>
            <a:r>
              <a:rPr lang="en-US" sz="2400" b="1" dirty="0" smtClean="0">
                <a:hlinkClick r:id="rId2"/>
              </a:rPr>
              <a:t>https</a:t>
            </a:r>
            <a:r>
              <a:rPr lang="en-US" sz="2400" b="1" dirty="0">
                <a:hlinkClick r:id="rId2"/>
              </a:rPr>
              <a:t>://learn.javascript.ru/object-toprimitive</a:t>
            </a:r>
            <a:endParaRPr lang="uk-UA" sz="2400" b="1" dirty="0"/>
          </a:p>
          <a:p>
            <a:pPr algn="ctr"/>
            <a:endParaRPr lang="uk-UA" sz="2400" b="1" dirty="0"/>
          </a:p>
          <a:p>
            <a:pPr algn="ctr"/>
            <a:endParaRPr lang="uk-UA" sz="24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1675" t="4143" r="1101" b="4222"/>
          <a:stretch/>
        </p:blipFill>
        <p:spPr>
          <a:xfrm>
            <a:off x="7248127" y="1078075"/>
            <a:ext cx="4176465" cy="1152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127" y="3023002"/>
            <a:ext cx="4176465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051" y="901866"/>
            <a:ext cx="5112568" cy="3830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357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 smtClean="0"/>
              <a:t>4. Объект </a:t>
            </a:r>
            <a:r>
              <a:rPr lang="it-IT" sz="7200" b="1" dirty="0" smtClean="0">
                <a:solidFill>
                  <a:schemeClr val="accent6">
                    <a:lumMod val="75000"/>
                  </a:schemeClr>
                </a:solidFill>
              </a:rPr>
              <a:t>Date</a:t>
            </a:r>
            <a:r>
              <a:rPr lang="it-IT" sz="7200" b="1" dirty="0" smtClean="0"/>
              <a:t> </a:t>
            </a:r>
            <a:endParaRPr lang="ru-RU" sz="7200" b="1" dirty="0" smtClean="0"/>
          </a:p>
        </p:txBody>
      </p:sp>
    </p:spTree>
    <p:extLst>
      <p:ext uri="{BB962C8B-B14F-4D97-AF65-F5344CB8AC3E}">
        <p14:creationId xmlns:p14="http://schemas.microsoft.com/office/powerpoint/2010/main" val="2495425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0" y="116632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Дата/Время в </a:t>
            </a:r>
            <a:r>
              <a:rPr lang="en-US" sz="4000" b="1" dirty="0"/>
              <a:t>JavaScript</a:t>
            </a:r>
            <a:endParaRPr lang="uk-U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72473" y="4509120"/>
            <a:ext cx="8447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</a:t>
            </a:r>
            <a:r>
              <a:rPr lang="en-US" sz="2000" dirty="0"/>
              <a:t>JavaScript </a:t>
            </a:r>
            <a:r>
              <a:rPr lang="ru-RU" sz="2000" dirty="0" smtClean="0"/>
              <a:t>есть</a:t>
            </a:r>
            <a:r>
              <a:rPr lang="en-US" sz="2000" dirty="0" smtClean="0"/>
              <a:t> (</a:t>
            </a:r>
            <a:r>
              <a:rPr lang="ru-RU" sz="2000" i="1" dirty="0" smtClean="0"/>
              <a:t>относительно</a:t>
            </a:r>
            <a:r>
              <a:rPr lang="en-US" sz="2000" dirty="0" smtClean="0"/>
              <a:t>)</a:t>
            </a:r>
            <a:r>
              <a:rPr lang="ru-RU" sz="2000" dirty="0" smtClean="0"/>
              <a:t> </a:t>
            </a:r>
            <a:r>
              <a:rPr lang="ru-RU" sz="2000" dirty="0"/>
              <a:t>удобные возможность работы с датой и временем</a:t>
            </a:r>
            <a:r>
              <a:rPr lang="en-US" sz="2000" dirty="0"/>
              <a:t> – </a:t>
            </a:r>
            <a:r>
              <a:rPr lang="ru-RU" sz="2000" dirty="0"/>
              <a:t>объект </a:t>
            </a:r>
            <a:r>
              <a:rPr lang="en-US" sz="2000" b="1" dirty="0"/>
              <a:t>Date</a:t>
            </a:r>
            <a:r>
              <a:rPr lang="en-US" sz="2000" dirty="0" smtClean="0"/>
              <a:t>.</a:t>
            </a:r>
            <a:r>
              <a:rPr lang="ru-RU" sz="2000" dirty="0" smtClean="0"/>
              <a:t> Дату можно преобразовать к </a:t>
            </a:r>
            <a:r>
              <a:rPr lang="en-US" sz="2000" b="1" dirty="0" smtClean="0"/>
              <a:t>UTC-</a:t>
            </a:r>
            <a:r>
              <a:rPr lang="ru-RU" sz="2000" dirty="0" smtClean="0"/>
              <a:t>виду</a:t>
            </a:r>
            <a:r>
              <a:rPr lang="en-US" sz="2000" dirty="0" smtClean="0"/>
              <a:t> </a:t>
            </a:r>
            <a:r>
              <a:rPr lang="ru-RU" sz="2000" dirty="0" smtClean="0"/>
              <a:t>или </a:t>
            </a:r>
            <a:r>
              <a:rPr lang="en-US" sz="2000" b="1" dirty="0" smtClean="0"/>
              <a:t>timestamp’</a:t>
            </a:r>
            <a:r>
              <a:rPr lang="ru-RU" sz="2000" dirty="0"/>
              <a:t>у</a:t>
            </a:r>
            <a:r>
              <a:rPr lang="ru-RU" sz="2000" dirty="0" smtClean="0"/>
              <a:t>, и получить отдельные её компоненты (</a:t>
            </a:r>
            <a:r>
              <a:rPr lang="ru-RU" sz="2000" i="1" dirty="0" smtClean="0"/>
              <a:t>год, месяц, … минуты, секунды</a:t>
            </a:r>
            <a:r>
              <a:rPr lang="ru-RU" sz="2000" dirty="0" smtClean="0"/>
              <a:t>).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473" y="877975"/>
            <a:ext cx="8447053" cy="3199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" y="580526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Подробнее: </a:t>
            </a:r>
            <a:r>
              <a:rPr lang="ru-RU" b="1" dirty="0">
                <a:hlinkClick r:id="rId3"/>
              </a:rPr>
              <a:t>https://</a:t>
            </a:r>
            <a:r>
              <a:rPr lang="ru-RU" b="1" dirty="0" smtClean="0">
                <a:hlinkClick r:id="rId3"/>
              </a:rPr>
              <a:t>learn.javascript.ru/datetime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3284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Дата/Время в </a:t>
            </a:r>
            <a:r>
              <a:rPr lang="en-US" sz="4000" b="1" dirty="0"/>
              <a:t>JavaScript</a:t>
            </a:r>
            <a:endParaRPr lang="uk-U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7648" y="5016078"/>
            <a:ext cx="72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Две даты можно вычитать одну из другой, в результате мы можем получить </a:t>
            </a:r>
            <a:r>
              <a:rPr lang="ru-RU" sz="1600" dirty="0" smtClean="0"/>
              <a:t>разницу </a:t>
            </a:r>
            <a:r>
              <a:rPr lang="ru-RU" sz="1600" dirty="0"/>
              <a:t>в миллисекундах между этими датами</a:t>
            </a:r>
            <a:r>
              <a:rPr lang="ru-RU" sz="1600" dirty="0" smtClean="0"/>
              <a:t>. Это возможно за счёт преобразования даты к числу (</a:t>
            </a:r>
            <a:r>
              <a:rPr lang="en-US" sz="1600" b="1" dirty="0" smtClean="0"/>
              <a:t>Timestamp’</a:t>
            </a:r>
            <a:r>
              <a:rPr lang="ru-RU" sz="1600" b="1" dirty="0" smtClean="0"/>
              <a:t>у</a:t>
            </a:r>
            <a:r>
              <a:rPr lang="ru-RU" sz="1600" dirty="0" smtClean="0"/>
              <a:t>) которое показывает кол-во миллисекунд прошедшее от начала </a:t>
            </a:r>
            <a:r>
              <a:rPr lang="en-US" sz="1600" dirty="0" smtClean="0"/>
              <a:t>Unix-</a:t>
            </a:r>
            <a:r>
              <a:rPr lang="ru-RU" sz="1600" dirty="0" smtClean="0"/>
              <a:t>эпохи.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" y="6228020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Подробнее: </a:t>
            </a:r>
            <a:r>
              <a:rPr lang="ru-RU" b="1" dirty="0">
                <a:hlinkClick r:id="rId2"/>
              </a:rPr>
              <a:t>https://</a:t>
            </a:r>
            <a:r>
              <a:rPr lang="ru-RU" b="1" dirty="0" smtClean="0">
                <a:hlinkClick r:id="rId2"/>
              </a:rPr>
              <a:t>learn.javascript.ru/datetime</a:t>
            </a: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7" y="1071102"/>
            <a:ext cx="9382125" cy="372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01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Дата/Время в </a:t>
            </a:r>
            <a:r>
              <a:rPr lang="en-US" sz="4000" b="1" dirty="0"/>
              <a:t>JavaScript</a:t>
            </a:r>
            <a:endParaRPr lang="uk-U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580526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Подробнее: </a:t>
            </a:r>
            <a:r>
              <a:rPr lang="en-US" b="1" dirty="0">
                <a:hlinkClick r:id="rId2"/>
              </a:rPr>
              <a:t>https://habr.com/ru/company/mailru/blog/438286/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23392" y="1302540"/>
            <a:ext cx="109452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Важные моменты при работу с </a:t>
            </a:r>
            <a:r>
              <a:rPr lang="ru-RU" sz="2400" b="1" dirty="0" smtClean="0"/>
              <a:t>датой</a:t>
            </a:r>
            <a:r>
              <a:rPr lang="en-US" sz="2400" b="1" dirty="0" smtClean="0"/>
              <a:t>/</a:t>
            </a:r>
            <a:r>
              <a:rPr lang="ru-RU" sz="2400" b="1" dirty="0" smtClean="0"/>
              <a:t>временем</a:t>
            </a:r>
            <a:r>
              <a:rPr lang="ru-RU" sz="2400" dirty="0" smtClean="0"/>
              <a:t>:</a:t>
            </a:r>
          </a:p>
          <a:p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 smtClean="0"/>
              <a:t>Не забывать про разницу между местным и </a:t>
            </a:r>
            <a:r>
              <a:rPr lang="en-US" sz="2400" dirty="0" smtClean="0"/>
              <a:t>UTC-</a:t>
            </a:r>
            <a:r>
              <a:rPr lang="ru-RU" sz="2400" dirty="0" smtClean="0"/>
              <a:t>временем;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 smtClean="0"/>
              <a:t>Не забывать про смещение (</a:t>
            </a:r>
            <a:r>
              <a:rPr lang="en-US" sz="2400" dirty="0" smtClean="0"/>
              <a:t> </a:t>
            </a:r>
            <a:r>
              <a:rPr lang="ru-RU" sz="2400" dirty="0" smtClean="0"/>
              <a:t>метод: </a:t>
            </a:r>
            <a:r>
              <a:rPr lang="en-US" sz="2400" dirty="0" smtClean="0"/>
              <a:t>.</a:t>
            </a:r>
            <a:r>
              <a:rPr lang="en-US" sz="2400" b="1" dirty="0" err="1" smtClean="0"/>
              <a:t>getTimezoneOffset</a:t>
            </a:r>
            <a:r>
              <a:rPr lang="en-US" sz="2400" b="1" dirty="0" smtClean="0"/>
              <a:t>()</a:t>
            </a:r>
            <a:r>
              <a:rPr lang="ru-RU" sz="2400" dirty="0" smtClean="0"/>
              <a:t>);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 smtClean="0"/>
              <a:t>Помнить о возможности преобразования даты времени в </a:t>
            </a:r>
            <a:r>
              <a:rPr lang="en-US" sz="2400" b="1" dirty="0"/>
              <a:t>t</a:t>
            </a:r>
            <a:r>
              <a:rPr lang="en-US" sz="2400" b="1" dirty="0" smtClean="0"/>
              <a:t>imestamp</a:t>
            </a:r>
            <a:r>
              <a:rPr lang="en-US" sz="2400" dirty="0" smtClean="0"/>
              <a:t> </a:t>
            </a:r>
            <a:r>
              <a:rPr lang="ru-RU" sz="2400" dirty="0" smtClean="0"/>
              <a:t>и обратно;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 smtClean="0"/>
              <a:t>Помнить о возможности выполнять </a:t>
            </a:r>
            <a:r>
              <a:rPr lang="ru-RU" sz="2400" b="1" dirty="0" smtClean="0"/>
              <a:t>вычитание</a:t>
            </a:r>
            <a:r>
              <a:rPr lang="ru-RU" sz="2400" dirty="0" smtClean="0"/>
              <a:t> дат (и тем самым находить продолжительность какого-либо процесса)</a:t>
            </a:r>
            <a:r>
              <a:rPr lang="en-US" sz="2400" dirty="0" smtClean="0"/>
              <a:t>;</a:t>
            </a:r>
          </a:p>
          <a:p>
            <a:pPr marL="342900" indent="-342900">
              <a:buFontTx/>
              <a:buAutoNum type="arabicParenR"/>
            </a:pPr>
            <a:r>
              <a:rPr lang="en-US" sz="2400" dirty="0" smtClean="0"/>
              <a:t>JavaScript </a:t>
            </a:r>
            <a:r>
              <a:rPr lang="ru-RU" sz="2400" dirty="0" smtClean="0"/>
              <a:t>даёт определённые возможности по форматирование вывода даты/времени, при помощи методов </a:t>
            </a:r>
            <a:r>
              <a:rPr lang="ru-RU" sz="2400" b="1" dirty="0" smtClean="0"/>
              <a:t>.</a:t>
            </a:r>
            <a:r>
              <a:rPr lang="en-US" sz="2400" b="1" dirty="0" err="1" smtClean="0"/>
              <a:t>toLocaleString</a:t>
            </a:r>
            <a:r>
              <a:rPr lang="ru-RU" sz="2400" b="1" dirty="0" smtClean="0"/>
              <a:t>()</a:t>
            </a:r>
            <a:r>
              <a:rPr lang="ru-RU" sz="2400" dirty="0" smtClean="0"/>
              <a:t>,</a:t>
            </a:r>
            <a:r>
              <a:rPr lang="ru-RU" sz="2400" b="1" dirty="0" smtClean="0"/>
              <a:t> .</a:t>
            </a:r>
            <a:r>
              <a:rPr lang="en-US" sz="2400" b="1" dirty="0"/>
              <a:t> </a:t>
            </a:r>
            <a:r>
              <a:rPr lang="en-US" sz="2400" b="1" dirty="0" err="1" smtClean="0"/>
              <a:t>toLocaleDateString</a:t>
            </a:r>
            <a:r>
              <a:rPr lang="en-US" sz="2400" b="1" dirty="0" smtClean="0"/>
              <a:t>()</a:t>
            </a:r>
            <a:r>
              <a:rPr lang="en-US" sz="2400" dirty="0" smtClean="0"/>
              <a:t>,</a:t>
            </a:r>
            <a:r>
              <a:rPr lang="en-US" sz="2400" b="1" dirty="0" smtClean="0"/>
              <a:t> .</a:t>
            </a:r>
            <a:r>
              <a:rPr lang="en-US" sz="2400" b="1" dirty="0" err="1" smtClean="0"/>
              <a:t>toLocalTimeString</a:t>
            </a:r>
            <a:r>
              <a:rPr lang="en-US" sz="2400" b="1" dirty="0" smtClean="0"/>
              <a:t>()</a:t>
            </a:r>
            <a:r>
              <a:rPr lang="en-US" sz="2400" dirty="0" smtClean="0"/>
              <a:t>. </a:t>
            </a:r>
            <a:r>
              <a:rPr lang="ru-RU" sz="2400" dirty="0" smtClean="0"/>
              <a:t>Но эти возможности крайне ограничены.</a:t>
            </a:r>
          </a:p>
        </p:txBody>
      </p:sp>
    </p:spTree>
    <p:extLst>
      <p:ext uri="{BB962C8B-B14F-4D97-AF65-F5344CB8AC3E}">
        <p14:creationId xmlns:p14="http://schemas.microsoft.com/office/powerpoint/2010/main" val="165780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 smtClean="0"/>
              <a:t>5. Классы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665538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7736437" y="332656"/>
            <a:ext cx="4351974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Классы в </a:t>
            </a:r>
            <a:r>
              <a:rPr lang="en-US" sz="3200" b="1" dirty="0" smtClean="0">
                <a:latin typeface="+mj-lt"/>
                <a:ea typeface="+mj-ea"/>
                <a:cs typeface="+mj-cs"/>
              </a:rPr>
              <a:t/>
            </a:r>
            <a:br>
              <a:rPr lang="en-US" sz="3200" b="1" dirty="0" smtClean="0">
                <a:latin typeface="+mj-lt"/>
                <a:ea typeface="+mj-ea"/>
                <a:cs typeface="+mj-cs"/>
              </a:rPr>
            </a:br>
            <a:r>
              <a:rPr lang="en-US" sz="3200" b="1" dirty="0" smtClean="0">
                <a:latin typeface="+mj-lt"/>
                <a:ea typeface="+mj-ea"/>
                <a:cs typeface="+mj-cs"/>
              </a:rPr>
              <a:t>ECMAScript 2015-2019</a:t>
            </a:r>
            <a:endParaRPr lang="ru-RU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36438" y="1628800"/>
            <a:ext cx="44555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Классы</a:t>
            </a:r>
            <a:r>
              <a:rPr lang="ru-RU" sz="2400" dirty="0" smtClean="0"/>
              <a:t> пришли в </a:t>
            </a:r>
            <a:r>
              <a:rPr lang="en-US" sz="2400" dirty="0" smtClean="0"/>
              <a:t>JavaScript </a:t>
            </a:r>
            <a:r>
              <a:rPr lang="ru-RU" sz="2400" dirty="0" smtClean="0"/>
              <a:t>из других (типизированных) языков программирования. В которых классы применяли для описание структуры объектов которые на основе класса создаются. </a:t>
            </a:r>
            <a:r>
              <a:rPr lang="ru-RU" sz="2400" b="1" dirty="0" smtClean="0"/>
              <a:t>Класс</a:t>
            </a:r>
            <a:r>
              <a:rPr lang="ru-RU" sz="2400" dirty="0" smtClean="0"/>
              <a:t> выступают своего рода «чертежом» по которому будут создаваться объекты. 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47642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16743" y="5661248"/>
            <a:ext cx="446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Подробнее: </a:t>
            </a:r>
            <a:r>
              <a:rPr lang="en-US" b="1" dirty="0">
                <a:hlinkClick r:id="rId3"/>
              </a:rPr>
              <a:t>https://learn.javascript.ru/class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304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 smtClean="0"/>
              <a:t>1. Объекты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253847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0" y="332656"/>
            <a:ext cx="1208841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Классы в </a:t>
            </a:r>
            <a:r>
              <a:rPr lang="en-US" sz="3200" b="1" dirty="0" smtClean="0">
                <a:latin typeface="+mj-lt"/>
                <a:ea typeface="+mj-ea"/>
                <a:cs typeface="+mj-cs"/>
              </a:rPr>
              <a:t>ECMAScript 2015-2019</a:t>
            </a:r>
            <a:endParaRPr lang="ru-RU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464" y="2348880"/>
            <a:ext cx="10128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Классы</a:t>
            </a:r>
            <a:r>
              <a:rPr lang="ru-RU" sz="3600" dirty="0" smtClean="0"/>
              <a:t> в </a:t>
            </a:r>
            <a:r>
              <a:rPr lang="en-US" sz="3600" dirty="0" smtClean="0"/>
              <a:t>JavaScript’</a:t>
            </a:r>
            <a:r>
              <a:rPr lang="ru-RU" sz="3600" dirty="0" smtClean="0"/>
              <a:t>е являются лишь надстройкой («</a:t>
            </a:r>
            <a:r>
              <a:rPr lang="ru-RU" sz="3600" i="1" dirty="0" smtClean="0"/>
              <a:t>маскировкой</a:t>
            </a:r>
            <a:r>
              <a:rPr lang="ru-RU" sz="3600" dirty="0" smtClean="0"/>
              <a:t>»,  «</a:t>
            </a:r>
            <a:r>
              <a:rPr lang="ru-RU" sz="3600" i="1" dirty="0" smtClean="0"/>
              <a:t>синтаксическим сахаром</a:t>
            </a:r>
            <a:r>
              <a:rPr lang="ru-RU" sz="3600" dirty="0" smtClean="0"/>
              <a:t>») над </a:t>
            </a:r>
            <a:r>
              <a:rPr lang="ru-RU" sz="3600" b="1" dirty="0" err="1" smtClean="0"/>
              <a:t>прототипной</a:t>
            </a:r>
            <a:r>
              <a:rPr lang="ru-RU" sz="3600" dirty="0" smtClean="0"/>
              <a:t> моделью построения объектов.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u-RU" sz="3600" dirty="0" smtClean="0"/>
              <a:t>И не являются её заменой.  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569296" y="5937696"/>
            <a:ext cx="4949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Подробнее: </a:t>
            </a:r>
            <a:r>
              <a:rPr lang="en-US" sz="2000" b="1" dirty="0">
                <a:hlinkClick r:id="rId2"/>
              </a:rPr>
              <a:t>https://learn.javascript.ru/class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0228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0" y="332656"/>
            <a:ext cx="1208841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Классы в </a:t>
            </a:r>
            <a:r>
              <a:rPr lang="en-US" sz="3200" b="1" dirty="0" smtClean="0">
                <a:latin typeface="+mj-lt"/>
                <a:ea typeface="+mj-ea"/>
                <a:cs typeface="+mj-cs"/>
              </a:rPr>
              <a:t>ECMAScript 2015-2019</a:t>
            </a:r>
            <a:endParaRPr lang="ru-RU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464" y="1412776"/>
            <a:ext cx="10128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По сути описывая </a:t>
            </a:r>
            <a:r>
              <a:rPr lang="ru-RU" sz="3600" b="1" dirty="0" smtClean="0"/>
              <a:t>класс</a:t>
            </a:r>
            <a:r>
              <a:rPr lang="ru-RU" sz="3600" dirty="0" smtClean="0"/>
              <a:t> мы создаём функцию </a:t>
            </a:r>
            <a:r>
              <a:rPr lang="ru-RU" sz="3600" b="1" dirty="0" smtClean="0"/>
              <a:t>конструктор</a:t>
            </a:r>
            <a:r>
              <a:rPr lang="ru-RU" sz="3600" dirty="0" smtClean="0"/>
              <a:t> в которой идёт перечисление свойств и методом будущего объекта. А далее эта функция вызывается через оператор </a:t>
            </a:r>
            <a:r>
              <a:rPr lang="en-US" sz="3600" b="1" dirty="0" smtClean="0"/>
              <a:t>new</a:t>
            </a:r>
            <a:r>
              <a:rPr lang="en-US" sz="3600" dirty="0" smtClean="0"/>
              <a:t>.</a:t>
            </a:r>
            <a:r>
              <a:rPr lang="ru-RU" sz="3600" dirty="0" smtClean="0"/>
              <a:t> 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102125" y="5765194"/>
            <a:ext cx="8467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Подробнее: </a:t>
            </a:r>
            <a:r>
              <a:rPr lang="en-US" sz="2000" b="1" dirty="0" smtClean="0">
                <a:hlinkClick r:id="rId2"/>
              </a:rPr>
              <a:t>https</a:t>
            </a:r>
            <a:r>
              <a:rPr lang="en-US" sz="2000" b="1" dirty="0">
                <a:hlinkClick r:id="rId2"/>
              </a:rPr>
              <a:t>://learn.javascript.ru/private-protected-properties-methods</a:t>
            </a:r>
            <a:endParaRPr lang="ru-RU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271464" y="3933056"/>
            <a:ext cx="10128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</a:t>
            </a:r>
            <a:r>
              <a:rPr lang="en-US" sz="2400" b="1" dirty="0" smtClean="0"/>
              <a:t>ES2019</a:t>
            </a:r>
            <a:r>
              <a:rPr lang="en-US" sz="2400" dirty="0" smtClean="0"/>
              <a:t> </a:t>
            </a:r>
            <a:r>
              <a:rPr lang="ru-RU" sz="2400" dirty="0" smtClean="0"/>
              <a:t>была добавлена возможность создавать </a:t>
            </a:r>
            <a:r>
              <a:rPr lang="ru-RU" sz="2400" b="1" dirty="0" smtClean="0"/>
              <a:t>приватные</a:t>
            </a:r>
            <a:r>
              <a:rPr lang="ru-RU" sz="2400" dirty="0" smtClean="0"/>
              <a:t> (закрытые) свойства и методы. К этим методам есть возможность обратится только из методов объекта. Из вне они недоступны. </a:t>
            </a:r>
            <a:br>
              <a:rPr lang="ru-RU" sz="2400" dirty="0" smtClean="0"/>
            </a:br>
            <a:r>
              <a:rPr lang="ru-RU" sz="2400" dirty="0" smtClean="0"/>
              <a:t>Их легко отличить по символу </a:t>
            </a:r>
            <a:r>
              <a:rPr lang="en-US" sz="2400" b="1" dirty="0" smtClean="0"/>
              <a:t>#</a:t>
            </a:r>
            <a:r>
              <a:rPr lang="en-US" sz="2400" dirty="0" smtClean="0"/>
              <a:t> </a:t>
            </a:r>
            <a:r>
              <a:rPr lang="ru-RU" sz="2400" dirty="0" smtClean="0"/>
              <a:t>в начале имени.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8142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7993398" y="183169"/>
            <a:ext cx="4351974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 smtClean="0">
                <a:latin typeface="+mj-lt"/>
                <a:ea typeface="+mj-ea"/>
                <a:cs typeface="+mj-cs"/>
              </a:rPr>
              <a:t>Наследование </a:t>
            </a:r>
            <a:endParaRPr lang="ru-RU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51439" y="5589240"/>
            <a:ext cx="2785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Подробнее: </a:t>
            </a:r>
            <a:r>
              <a:rPr lang="en-US" b="1" dirty="0">
                <a:hlinkClick r:id="rId2"/>
              </a:rPr>
              <a:t>https://learn.javascript.ru/extend-natives</a:t>
            </a:r>
            <a:endParaRPr lang="ru-RU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19662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51440" y="1052736"/>
            <a:ext cx="36358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Класс может</a:t>
            </a:r>
            <a:r>
              <a:rPr lang="en-US" sz="2000" dirty="0" smtClean="0"/>
              <a:t> </a:t>
            </a:r>
            <a:r>
              <a:rPr lang="ru-RU" sz="2000" dirty="0" smtClean="0"/>
              <a:t> расширять функционал</a:t>
            </a:r>
            <a:r>
              <a:rPr lang="en-US" sz="2000" dirty="0" smtClean="0"/>
              <a:t> (</a:t>
            </a:r>
            <a:r>
              <a:rPr lang="ru-RU" sz="2000" dirty="0" smtClean="0"/>
              <a:t>наследовать</a:t>
            </a:r>
            <a:r>
              <a:rPr lang="en-US" sz="2000" dirty="0" smtClean="0"/>
              <a:t>)</a:t>
            </a:r>
            <a:r>
              <a:rPr lang="ru-RU" sz="2000" dirty="0" smtClean="0"/>
              <a:t> другого (родительского) класса, а по сути добавлять в него дополнительные методы и свойства. Для указание этого применяется ключевое слово </a:t>
            </a:r>
            <a:r>
              <a:rPr lang="en-US" sz="2000" b="1" dirty="0" smtClean="0"/>
              <a:t>extends</a:t>
            </a:r>
            <a:r>
              <a:rPr lang="en-US" sz="2000" dirty="0" smtClean="0"/>
              <a:t>. </a:t>
            </a:r>
            <a:r>
              <a:rPr lang="ru-RU" sz="2000" dirty="0" smtClean="0"/>
              <a:t>В конструкторе дочернего класса (и в его методах) можно обращаться к конструктору (и методам) класса родителя, для этого применяется ключевое слово </a:t>
            </a:r>
            <a:r>
              <a:rPr lang="en-US" sz="2000" b="1" dirty="0" smtClean="0"/>
              <a:t>super</a:t>
            </a:r>
            <a:r>
              <a:rPr lang="en-US" sz="2000" dirty="0" smtClean="0"/>
              <a:t>.</a:t>
            </a:r>
            <a:r>
              <a:rPr lang="ru-RU" sz="2000" dirty="0" smtClean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0901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376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1986372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 smtClean="0">
                <a:latin typeface="+mj-lt"/>
                <a:ea typeface="+mj-ea"/>
                <a:cs typeface="+mj-cs"/>
              </a:rPr>
              <a:t>Статические свойства и методы</a:t>
            </a:r>
            <a:endParaRPr lang="ru-RU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8169" y="1340768"/>
            <a:ext cx="424847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 smtClean="0"/>
              <a:t>Статические свойства и методы помечаются ключевым словом </a:t>
            </a:r>
            <a:r>
              <a:rPr lang="en-US" sz="2600" b="1" dirty="0" smtClean="0"/>
              <a:t>static </a:t>
            </a:r>
            <a:r>
              <a:rPr lang="ru-RU" sz="2600" dirty="0" smtClean="0"/>
              <a:t>к ним можно обращаться без создания экземпляра класса (объекта). Статические свойства и методы хороши для данных которые являются общими для всех объектов класса.</a:t>
            </a:r>
            <a:r>
              <a:rPr lang="en-US" sz="2600" dirty="0" smtClean="0"/>
              <a:t> </a:t>
            </a:r>
            <a:endParaRPr lang="ru-RU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2423592" y="5993705"/>
            <a:ext cx="7219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Подробнее: </a:t>
            </a:r>
            <a:r>
              <a:rPr lang="en-US" sz="2000" b="1" dirty="0">
                <a:hlinkClick r:id="rId2"/>
              </a:rPr>
              <a:t>https://</a:t>
            </a:r>
            <a:r>
              <a:rPr lang="en-US" sz="2000" b="1" dirty="0" smtClean="0">
                <a:hlinkClick r:id="rId2"/>
              </a:rPr>
              <a:t>learn.javascript.ru/static-properties-methods</a:t>
            </a:r>
            <a:endParaRPr lang="ru-RU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615866"/>
            <a:ext cx="5654940" cy="3531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763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 smtClean="0"/>
              <a:t>6. глобальный объект</a:t>
            </a:r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US" sz="7200" b="1" dirty="0" err="1" smtClean="0">
                <a:solidFill>
                  <a:schemeClr val="accent6">
                    <a:lumMod val="75000"/>
                  </a:schemeClr>
                </a:solidFill>
              </a:rPr>
              <a:t>globalThis</a:t>
            </a:r>
            <a:r>
              <a:rPr lang="en-US" sz="7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7200" b="1" dirty="0" smtClean="0">
                <a:solidFill>
                  <a:schemeClr val="bg1"/>
                </a:solidFill>
              </a:rPr>
              <a:t>(</a:t>
            </a:r>
            <a:r>
              <a:rPr lang="en-US" sz="7200" b="1" dirty="0" smtClean="0">
                <a:solidFill>
                  <a:srgbClr val="FFFF00"/>
                </a:solidFill>
              </a:rPr>
              <a:t>window</a:t>
            </a:r>
            <a:r>
              <a:rPr lang="en-US" sz="7200" b="1" dirty="0" smtClean="0">
                <a:solidFill>
                  <a:schemeClr val="bg1"/>
                </a:solidFill>
              </a:rPr>
              <a:t>)</a:t>
            </a:r>
            <a:endParaRPr lang="uk-UA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54868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Глобальный объект </a:t>
            </a:r>
            <a:r>
              <a:rPr lang="en-US" sz="4000" b="1" dirty="0" smtClean="0">
                <a:solidFill>
                  <a:srgbClr val="00B050"/>
                </a:solidFill>
              </a:rPr>
              <a:t>window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47526" y="2276872"/>
            <a:ext cx="8748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Браузер добавляет в </a:t>
            </a:r>
            <a:r>
              <a:rPr lang="en-US" sz="3200" dirty="0"/>
              <a:t>JavaScript </a:t>
            </a:r>
            <a:r>
              <a:rPr lang="ru-RU" sz="3200" dirty="0"/>
              <a:t>всего один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объект </a:t>
            </a:r>
            <a:r>
              <a:rPr lang="ru-RU" sz="3200" dirty="0"/>
              <a:t>– </a:t>
            </a:r>
            <a:r>
              <a:rPr lang="en-US" sz="3200" b="1" dirty="0"/>
              <a:t>window</a:t>
            </a:r>
            <a:r>
              <a:rPr lang="en-US" sz="3200" dirty="0"/>
              <a:t>. </a:t>
            </a:r>
            <a:r>
              <a:rPr lang="ru-RU" sz="3200" dirty="0"/>
              <a:t>Но этот объект содержит все необходимые инструменты для манипуляции </a:t>
            </a:r>
            <a:r>
              <a:rPr lang="en-US" sz="3200" dirty="0"/>
              <a:t>HTML-</a:t>
            </a:r>
            <a:r>
              <a:rPr lang="ru-RU" sz="3200" dirty="0"/>
              <a:t>документом.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00093" y="5517232"/>
            <a:ext cx="5843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Подробнее: </a:t>
            </a:r>
            <a:r>
              <a:rPr lang="uk-UA" sz="2000" b="1" dirty="0">
                <a:hlinkClick r:id="rId2"/>
              </a:rPr>
              <a:t>https://</a:t>
            </a:r>
            <a:r>
              <a:rPr lang="uk-UA" sz="2000" b="1" dirty="0" smtClean="0">
                <a:hlinkClick r:id="rId2"/>
              </a:rPr>
              <a:t>learn.javascript.ru/global-object</a:t>
            </a:r>
            <a:endParaRPr lang="uk-UA" sz="2000" b="1" dirty="0"/>
          </a:p>
        </p:txBody>
      </p:sp>
    </p:spTree>
    <p:extLst>
      <p:ext uri="{BB962C8B-B14F-4D97-AF65-F5344CB8AC3E}">
        <p14:creationId xmlns:p14="http://schemas.microsoft.com/office/powerpoint/2010/main" val="147384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415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9576" y="1556792"/>
            <a:ext cx="87484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Объект </a:t>
            </a:r>
            <a:r>
              <a:rPr lang="en-US" sz="3200" b="1" dirty="0"/>
              <a:t>window</a:t>
            </a:r>
            <a:r>
              <a:rPr lang="ru-RU" sz="3200" dirty="0"/>
              <a:t> можно использовать неявно, т.е. опускать его имя при написании кода</a:t>
            </a:r>
            <a:r>
              <a:rPr lang="ru-RU" sz="3200" dirty="0" smtClean="0"/>
              <a:t>.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95801" y="3622372"/>
            <a:ext cx="38876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i="1" dirty="0" err="1">
                <a:latin typeface="Courier New" pitchFamily="49" charset="0"/>
                <a:cs typeface="Courier New" pitchFamily="49" charset="0"/>
              </a:rPr>
              <a:t>setInterval</a:t>
            </a:r>
            <a:r>
              <a:rPr lang="en-US" sz="3200" i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i="1" dirty="0" err="1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sz="3200" i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.alert();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.prompt();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.confirm();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…</a:t>
            </a:r>
            <a:endParaRPr lang="ru-RU" sz="32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4634" y="3068960"/>
            <a:ext cx="4457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Свойства и методы </a:t>
            </a:r>
            <a:r>
              <a:rPr lang="en-US" sz="2800" b="1" dirty="0"/>
              <a:t>window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4868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Глобальный объект </a:t>
            </a:r>
            <a:r>
              <a:rPr lang="en-US" sz="4000" b="1" dirty="0" smtClean="0">
                <a:solidFill>
                  <a:srgbClr val="00B050"/>
                </a:solidFill>
              </a:rPr>
              <a:t>window</a:t>
            </a:r>
            <a:endParaRPr lang="ru-RU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88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4722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70104" y="2591033"/>
            <a:ext cx="46911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window.location</a:t>
            </a:r>
            <a:r>
              <a:rPr lang="ru-RU" sz="3200" dirty="0"/>
              <a:t> – свойство определяющее какую страницу содержит окно браузера.</a:t>
            </a:r>
            <a:r>
              <a:rPr lang="en-US" sz="3200" dirty="0"/>
              <a:t> 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03713" y="3140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556792"/>
            <a:ext cx="4705350" cy="4162425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0" y="47667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Глобальный объект </a:t>
            </a:r>
            <a:r>
              <a:rPr lang="en-US" sz="4000" b="1" dirty="0" smtClean="0">
                <a:solidFill>
                  <a:srgbClr val="00B050"/>
                </a:solidFill>
              </a:rPr>
              <a:t>window</a:t>
            </a:r>
            <a:endParaRPr lang="ru-RU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00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549806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window.screen</a:t>
            </a:r>
            <a:r>
              <a:rPr lang="ru-RU" sz="2800" dirty="0"/>
              <a:t> – информация об экране, размерах, ориентации и т.д.</a:t>
            </a:r>
            <a:r>
              <a:rPr lang="en-US" sz="2800" dirty="0"/>
              <a:t> 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03713" y="3140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6118" y="1196752"/>
            <a:ext cx="4279764" cy="4101904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Глобальный объект </a:t>
            </a:r>
            <a:r>
              <a:rPr lang="en-US" sz="4000" b="1" dirty="0" smtClean="0">
                <a:solidFill>
                  <a:srgbClr val="00B050"/>
                </a:solidFill>
              </a:rPr>
              <a:t>window</a:t>
            </a:r>
            <a:endParaRPr lang="ru-RU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71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7480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21768" y="6012577"/>
            <a:ext cx="8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window.navigator</a:t>
            </a:r>
            <a:r>
              <a:rPr lang="ru-RU" sz="3200" dirty="0"/>
              <a:t> – информация о браузере.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03713" y="3140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r="16015"/>
          <a:stretch>
            <a:fillRect/>
          </a:stretch>
        </p:blipFill>
        <p:spPr bwMode="auto">
          <a:xfrm>
            <a:off x="2279576" y="1011390"/>
            <a:ext cx="7814197" cy="4774826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0" y="18864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Глобальный объект </a:t>
            </a:r>
            <a:r>
              <a:rPr lang="en-US" sz="4000" b="1" dirty="0" smtClean="0">
                <a:solidFill>
                  <a:srgbClr val="00B050"/>
                </a:solidFill>
              </a:rPr>
              <a:t>window</a:t>
            </a:r>
            <a:endParaRPr lang="ru-RU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4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316579" y="62227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5440" y="4869160"/>
            <a:ext cx="10153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Объект</a:t>
            </a:r>
            <a:r>
              <a:rPr lang="ru-RU" sz="2400" dirty="0"/>
              <a:t> в </a:t>
            </a:r>
            <a:r>
              <a:rPr lang="en-US" sz="2400" dirty="0"/>
              <a:t>JavaScript </a:t>
            </a:r>
            <a:r>
              <a:rPr lang="ru-RU" sz="2400" dirty="0"/>
              <a:t>представляет собой ассоциативный массив содержащий данные (свойства) и функции (методы) которые эти данные обрабатывают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r>
              <a:rPr lang="ru-RU" sz="2400" b="1" dirty="0"/>
              <a:t>Объект</a:t>
            </a:r>
            <a:r>
              <a:rPr lang="ru-RU" sz="2400" dirty="0"/>
              <a:t> в </a:t>
            </a:r>
            <a:r>
              <a:rPr lang="en-US" sz="2400" dirty="0"/>
              <a:t>JavaScript </a:t>
            </a:r>
            <a:r>
              <a:rPr lang="ru-RU" sz="2400" dirty="0"/>
              <a:t>один из шести базовых типов данных. </a:t>
            </a:r>
          </a:p>
          <a:p>
            <a:pPr algn="just"/>
            <a:endParaRPr lang="ru-RU" sz="2400" i="1" dirty="0"/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116632"/>
            <a:ext cx="12192000" cy="615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Объекты </a:t>
            </a:r>
            <a:r>
              <a:rPr lang="ru-RU" sz="3600" b="1" dirty="0" smtClean="0">
                <a:latin typeface="+mj-lt"/>
                <a:ea typeface="+mj-ea"/>
                <a:cs typeface="+mj-cs"/>
              </a:rPr>
              <a:t>в 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JavaScript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12192000" cy="3939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-20317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Подробнее:</a:t>
            </a:r>
            <a:r>
              <a:rPr lang="en-US" sz="2400" b="1" dirty="0" smtClean="0"/>
              <a:t> </a:t>
            </a:r>
            <a:r>
              <a:rPr lang="en-US" sz="2400" b="1" dirty="0" smtClean="0">
                <a:hlinkClick r:id="rId3"/>
              </a:rPr>
              <a:t>https</a:t>
            </a:r>
            <a:r>
              <a:rPr lang="en-US" sz="2400" b="1" dirty="0">
                <a:hlinkClick r:id="rId3"/>
              </a:rPr>
              <a:t>://learn.javascript.ru/object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7480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1700808"/>
            <a:ext cx="12192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solidFill>
                  <a:srgbClr val="0070C0"/>
                </a:solidFill>
              </a:rPr>
              <a:t>window.</a:t>
            </a:r>
            <a:r>
              <a:rPr lang="en-US" sz="4800" b="1" dirty="0" err="1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ru-RU" sz="4800" dirty="0" smtClean="0"/>
              <a:t> </a:t>
            </a:r>
          </a:p>
          <a:p>
            <a:pPr algn="ctr"/>
            <a:r>
              <a:rPr lang="ru-RU" sz="4000" i="1" dirty="0" smtClean="0"/>
              <a:t>(корень </a:t>
            </a:r>
            <a:r>
              <a:rPr lang="en-US" sz="4000" i="1" dirty="0" smtClean="0"/>
              <a:t>DOM-</a:t>
            </a:r>
            <a:r>
              <a:rPr lang="ru-RU" sz="4000" i="1" dirty="0" smtClean="0"/>
              <a:t>дерева)</a:t>
            </a:r>
          </a:p>
          <a:p>
            <a:pPr algn="ctr"/>
            <a:r>
              <a:rPr lang="ru-RU" sz="4800" dirty="0" smtClean="0"/>
              <a:t>хранилище </a:t>
            </a:r>
            <a:r>
              <a:rPr lang="en-US" sz="4800" dirty="0" smtClean="0"/>
              <a:t>HTML-</a:t>
            </a:r>
            <a:r>
              <a:rPr lang="ru-RU" sz="4800" dirty="0" smtClean="0"/>
              <a:t>документа</a:t>
            </a:r>
            <a:endParaRPr lang="ru-RU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03713" y="3140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388602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Подробнее: </a:t>
            </a:r>
            <a:r>
              <a:rPr lang="en-US" b="1" dirty="0">
                <a:hlinkClick r:id="rId2"/>
              </a:rPr>
              <a:t>https://learn.javascript.ru/dom-nodes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501317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Но это уже другая история….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59236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7. </a:t>
            </a:r>
            <a:r>
              <a:rPr lang="ru-RU" sz="6000" b="1" dirty="0" smtClean="0"/>
              <a:t>Обработка ошибок</a:t>
            </a: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smtClean="0"/>
              <a:t>(</a:t>
            </a:r>
            <a:r>
              <a:rPr lang="ru-RU" sz="6000" b="1" dirty="0" smtClean="0"/>
              <a:t>исключительных ситуаций</a:t>
            </a:r>
            <a:r>
              <a:rPr lang="en-US" sz="6000" b="1" dirty="0" smtClean="0"/>
              <a:t>)</a:t>
            </a:r>
            <a:endParaRPr lang="en-US" sz="6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32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09910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2394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Обработка </a:t>
            </a:r>
            <a:r>
              <a:rPr lang="ru-RU" sz="3200" b="1" dirty="0" smtClean="0"/>
              <a:t>ошибок</a:t>
            </a:r>
            <a:r>
              <a:rPr lang="en-US" sz="3200" b="1" dirty="0" smtClean="0"/>
              <a:t> (</a:t>
            </a:r>
            <a:r>
              <a:rPr lang="ru-RU" sz="3200" b="1" dirty="0" smtClean="0"/>
              <a:t>исключений</a:t>
            </a:r>
            <a:r>
              <a:rPr lang="en-US" sz="3200" b="1" dirty="0" smtClean="0"/>
              <a:t>)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196752"/>
            <a:ext cx="554461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Если в блоке </a:t>
            </a:r>
            <a:r>
              <a:rPr lang="en-US" sz="2000" b="1" dirty="0"/>
              <a:t>try</a:t>
            </a:r>
            <a:r>
              <a:rPr lang="en-US" sz="2000" dirty="0"/>
              <a:t> </a:t>
            </a:r>
            <a:r>
              <a:rPr lang="ru-RU" sz="2000" dirty="0"/>
              <a:t>произойдёт ошибка, выполнение блока прекратится и перейдёт к блоку </a:t>
            </a:r>
            <a:r>
              <a:rPr lang="en-US" sz="2000" b="1" dirty="0"/>
              <a:t>catch</a:t>
            </a:r>
            <a:r>
              <a:rPr lang="ru-RU" sz="2000" dirty="0"/>
              <a:t>, в котором могут быть выполнены какие-либо действия направленные на нивелирования влияния ошибки на работу скрипта. Если в блоке </a:t>
            </a:r>
            <a:r>
              <a:rPr lang="en-US" sz="2000" b="1" dirty="0"/>
              <a:t>try</a:t>
            </a:r>
            <a:r>
              <a:rPr lang="en-US" sz="2000" dirty="0"/>
              <a:t> </a:t>
            </a:r>
            <a:r>
              <a:rPr lang="ru-RU" sz="2000" dirty="0"/>
              <a:t>ошибка не произошла, то блок </a:t>
            </a:r>
            <a:r>
              <a:rPr lang="en-US" sz="2000" b="1" dirty="0"/>
              <a:t>catch</a:t>
            </a:r>
            <a:r>
              <a:rPr lang="en-US" sz="2000" dirty="0"/>
              <a:t> </a:t>
            </a:r>
            <a:r>
              <a:rPr lang="ru-RU" sz="2000" dirty="0"/>
              <a:t>не выполняется. Независимо от того произошла ошибка или нет, после </a:t>
            </a:r>
            <a:r>
              <a:rPr lang="en-US" sz="2000" b="1" dirty="0"/>
              <a:t>try-catch</a:t>
            </a:r>
            <a:r>
              <a:rPr lang="en-US" sz="2000" dirty="0"/>
              <a:t> </a:t>
            </a:r>
            <a:r>
              <a:rPr lang="ru-RU" sz="2000" dirty="0"/>
              <a:t>скрипт пойдёт выполняться дальше, как ни в чём не бывало</a:t>
            </a:r>
            <a:r>
              <a:rPr lang="ru-RU" sz="2000" dirty="0" smtClean="0"/>
              <a:t>.</a:t>
            </a:r>
            <a:r>
              <a:rPr lang="en-US" sz="2000" dirty="0" smtClean="0"/>
              <a:t> </a:t>
            </a:r>
            <a:r>
              <a:rPr lang="ru-RU" sz="2000" dirty="0" smtClean="0"/>
              <a:t>Блок </a:t>
            </a:r>
            <a:r>
              <a:rPr lang="it-IT" sz="2000" dirty="0" smtClean="0"/>
              <a:t>finally </a:t>
            </a:r>
            <a:r>
              <a:rPr lang="ru-RU" sz="2000" dirty="0" smtClean="0"/>
              <a:t>выполняется в любом случае. В этом блоке обычно размещается код который должен при любом варианте развития событий завершить те или иные действий (например убрал иконку-</a:t>
            </a:r>
            <a:r>
              <a:rPr lang="ru-RU" sz="2000" dirty="0" err="1" smtClean="0"/>
              <a:t>лоадер</a:t>
            </a:r>
            <a:r>
              <a:rPr lang="ru-RU" sz="2000" dirty="0" smtClean="0"/>
              <a:t> с экрана независимо от того успешна ли была загрузка). 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053226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Подробнее: </a:t>
            </a:r>
            <a:r>
              <a:rPr lang="en-US" sz="2000" b="1" dirty="0" smtClean="0">
                <a:hlinkClick r:id="rId2"/>
              </a:rPr>
              <a:t>https</a:t>
            </a:r>
            <a:r>
              <a:rPr lang="en-US" sz="2000" b="1" dirty="0">
                <a:hlinkClick r:id="rId2"/>
              </a:rPr>
              <a:t>://learn.javascript.ru/try-catch</a:t>
            </a:r>
            <a:endParaRPr lang="en-US" sz="2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772816"/>
            <a:ext cx="5603723" cy="3387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082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595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Генерация ошибки </a:t>
            </a:r>
            <a:r>
              <a:rPr lang="en-US" sz="3200" b="1" dirty="0" smtClean="0"/>
              <a:t>| </a:t>
            </a:r>
            <a:r>
              <a:rPr lang="ru-RU" sz="3200" b="1" dirty="0" smtClean="0"/>
              <a:t>оператор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throw</a:t>
            </a:r>
            <a:endParaRPr lang="ru-RU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5520" y="4807698"/>
            <a:ext cx="9577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При помощи оператора  </a:t>
            </a:r>
            <a:r>
              <a:rPr lang="en-US" sz="2000" b="1" dirty="0" smtClean="0"/>
              <a:t>throw</a:t>
            </a:r>
            <a:r>
              <a:rPr lang="en-US" sz="2000" dirty="0" smtClean="0"/>
              <a:t> </a:t>
            </a:r>
            <a:r>
              <a:rPr lang="ru-RU" sz="2000" dirty="0" smtClean="0"/>
              <a:t>мы можем «выбросить» свою ошибку, для этого оператору</a:t>
            </a:r>
            <a:r>
              <a:rPr lang="en-US" sz="2000" dirty="0" smtClean="0"/>
              <a:t> </a:t>
            </a:r>
            <a:r>
              <a:rPr lang="ru-RU" sz="2000" dirty="0" smtClean="0"/>
              <a:t>достаточно передать любое значение, но хорошей практикой является использование для этих целей объекта </a:t>
            </a:r>
            <a:r>
              <a:rPr lang="en-US" sz="2000" b="1" dirty="0" smtClean="0"/>
              <a:t>Error</a:t>
            </a:r>
            <a:r>
              <a:rPr lang="en-US" sz="2000" dirty="0" smtClean="0"/>
              <a:t> </a:t>
            </a:r>
            <a:r>
              <a:rPr lang="ru-RU" sz="2000" dirty="0" smtClean="0"/>
              <a:t>или производного от него.  </a:t>
            </a:r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1196752"/>
            <a:ext cx="7560840" cy="336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0" y="605322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Подробнее:</a:t>
            </a:r>
            <a:r>
              <a:rPr lang="it-IT" b="1" dirty="0" smtClean="0"/>
              <a:t> </a:t>
            </a:r>
            <a:r>
              <a:rPr lang="en-US" b="1" dirty="0" smtClean="0">
                <a:hlinkClick r:id="rId3"/>
              </a:rPr>
              <a:t>https</a:t>
            </a:r>
            <a:r>
              <a:rPr lang="en-US" b="1" dirty="0">
                <a:hlinkClick r:id="rId3"/>
              </a:rPr>
              <a:t>://developer.mozilla.org/uk/docs/Web/JavaScript/Reference/Statements/throw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981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8. Принципы</a:t>
            </a:r>
          </a:p>
          <a:p>
            <a:pPr algn="ctr"/>
            <a:r>
              <a:rPr lang="ru-RU" sz="6000" b="1" dirty="0" smtClean="0"/>
              <a:t>модульного тестирование </a:t>
            </a:r>
            <a:br>
              <a:rPr lang="ru-RU" sz="6000" b="1" dirty="0" smtClean="0"/>
            </a:br>
            <a:r>
              <a:rPr lang="ru-RU" sz="6000" b="1" dirty="0" smtClean="0"/>
              <a:t>(</a:t>
            </a:r>
            <a:r>
              <a:rPr lang="en-US" sz="6000" b="1" dirty="0" smtClean="0"/>
              <a:t>Unit Testing</a:t>
            </a:r>
            <a:r>
              <a:rPr lang="ru-RU" sz="6000" b="1" dirty="0" smtClean="0"/>
              <a:t>)</a:t>
            </a:r>
            <a:r>
              <a:rPr lang="en-US" sz="60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78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188640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 smtClean="0">
                <a:latin typeface="+mj-lt"/>
                <a:ea typeface="+mj-ea"/>
                <a:cs typeface="+mj-cs"/>
              </a:rPr>
              <a:t>Unit testing</a:t>
            </a:r>
            <a:r>
              <a:rPr lang="ru-RU" sz="3600" b="1" dirty="0" smtClean="0">
                <a:latin typeface="+mj-lt"/>
                <a:ea typeface="+mj-ea"/>
                <a:cs typeface="+mj-cs"/>
              </a:rPr>
              <a:t> – модульное тестирование</a:t>
            </a:r>
            <a:endParaRPr lang="ru-RU" sz="36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8946" y="1644186"/>
            <a:ext cx="40324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Идея </a:t>
            </a:r>
            <a:r>
              <a:rPr lang="ru-RU" sz="2000" b="1" dirty="0" smtClean="0"/>
              <a:t>модульного тестирования </a:t>
            </a:r>
            <a:r>
              <a:rPr lang="ru-RU" sz="2000" dirty="0" smtClean="0"/>
              <a:t>(</a:t>
            </a:r>
            <a:r>
              <a:rPr lang="en-US" sz="2000" b="1" dirty="0" smtClean="0"/>
              <a:t>Unit testing</a:t>
            </a:r>
            <a:r>
              <a:rPr lang="ru-RU" sz="2000" dirty="0" smtClean="0"/>
              <a:t>)</a:t>
            </a:r>
            <a:r>
              <a:rPr lang="en-US" sz="2000" dirty="0" smtClean="0"/>
              <a:t> </a:t>
            </a:r>
            <a:r>
              <a:rPr lang="ru-RU" sz="2000" dirty="0" smtClean="0"/>
              <a:t>в том, чтобы писать код который будет проверять работу основного кода. Функция, как пример модуля, может быть протестирована другой, написанной нами функцией. Основная польза модульного тестирования в том, что при изменении кода функции мы может оперативно определить не поломался ли её функционал.</a:t>
            </a:r>
            <a:endParaRPr lang="uk-U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16530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Подробнее: </a:t>
            </a:r>
            <a:r>
              <a:rPr lang="en-US" b="1" dirty="0">
                <a:hlinkClick r:id="rId2"/>
              </a:rPr>
              <a:t>https://habr.com/ru/post/169381/</a:t>
            </a:r>
            <a:endParaRPr lang="ru-RU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243325"/>
            <a:ext cx="6389910" cy="4625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594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188640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 smtClean="0">
                <a:latin typeface="+mj-lt"/>
                <a:ea typeface="+mj-ea"/>
                <a:cs typeface="+mj-cs"/>
              </a:rPr>
              <a:t>Unit testing</a:t>
            </a:r>
            <a:r>
              <a:rPr lang="ru-RU" sz="3600" b="1" dirty="0" smtClean="0">
                <a:latin typeface="+mj-lt"/>
                <a:ea typeface="+mj-ea"/>
                <a:cs typeface="+mj-cs"/>
              </a:rPr>
              <a:t> – модульное тестирование</a:t>
            </a:r>
            <a:endParaRPr lang="ru-RU" sz="36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3405" y="5013176"/>
            <a:ext cx="7805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Метод</a:t>
            </a:r>
            <a:r>
              <a:rPr lang="it-IT" sz="2400" dirty="0" smtClean="0"/>
              <a:t> </a:t>
            </a:r>
            <a:r>
              <a:rPr lang="en-US" sz="2400" b="1" dirty="0" err="1" smtClean="0"/>
              <a:t>console.assert</a:t>
            </a:r>
            <a:r>
              <a:rPr lang="en-US" sz="2400" b="1" dirty="0" smtClean="0"/>
              <a:t>() </a:t>
            </a:r>
            <a:r>
              <a:rPr lang="ru-RU" sz="2400" dirty="0" smtClean="0"/>
              <a:t>– удобный способ добавить вывод информации об ошибках в консоль разработчика.</a:t>
            </a:r>
            <a:endParaRPr lang="uk-UA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" y="616530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Подробнее: </a:t>
            </a:r>
            <a:r>
              <a:rPr lang="en-US" b="1" dirty="0">
                <a:hlinkClick r:id="rId2"/>
              </a:rPr>
              <a:t>https://developer.mozilla.org/ru/docs/Web/API/Console/assert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405" y="990600"/>
            <a:ext cx="7805191" cy="3590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37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5872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02128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hlinkClick r:id="rId2"/>
              </a:rPr>
              <a:t>https://habr.com/ru/company/mailru/blog/438286/</a:t>
            </a:r>
            <a:endParaRPr lang="ru-RU" dirty="0"/>
          </a:p>
        </p:txBody>
      </p:sp>
      <p:pic>
        <p:nvPicPr>
          <p:cNvPr id="1026" name="Picture 2" descr="https://habrastorage.org/getpro/habr/post_images/540/5d5/588/5405d55887909032bc8016afe3f6579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204" y="1124744"/>
            <a:ext cx="7757592" cy="474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33265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Работа с часовыми поясами в </a:t>
            </a:r>
            <a:r>
              <a:rPr lang="ru-RU" sz="3200" b="1" dirty="0" err="1" smtClean="0"/>
              <a:t>JavaScript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74759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836712"/>
            <a:ext cx="12192000" cy="71095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</a:rPr>
              <a:t>GET</a:t>
            </a:r>
            <a:r>
              <a:rPr lang="en-US" sz="4000" b="1" dirty="0" smtClean="0"/>
              <a:t>/</a:t>
            </a:r>
            <a:r>
              <a:rPr lang="en-US" sz="4000" b="1" dirty="0" smtClean="0">
                <a:solidFill>
                  <a:srgbClr val="00B050"/>
                </a:solidFill>
              </a:rPr>
              <a:t>SET</a:t>
            </a:r>
            <a:r>
              <a:rPr lang="en-US" sz="4000" b="1" dirty="0" smtClean="0"/>
              <a:t> </a:t>
            </a:r>
            <a:r>
              <a:rPr lang="ru-RU" sz="4000" b="1" dirty="0" smtClean="0"/>
              <a:t>методы</a:t>
            </a:r>
            <a:r>
              <a:rPr lang="en-US" sz="4000" b="1" dirty="0" smtClean="0"/>
              <a:t> </a:t>
            </a:r>
            <a:r>
              <a:rPr lang="ru-RU" sz="4000" b="1" dirty="0" smtClean="0"/>
              <a:t>у объекта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636912"/>
            <a:ext cx="741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В составе объектов в </a:t>
            </a:r>
            <a:r>
              <a:rPr lang="en-US" sz="3600" dirty="0" smtClean="0"/>
              <a:t>JavaScript </a:t>
            </a:r>
            <a:r>
              <a:rPr lang="ru-RU" sz="3600" dirty="0" smtClean="0"/>
              <a:t>могут</a:t>
            </a:r>
            <a:r>
              <a:rPr lang="en-US" sz="3600" dirty="0" smtClean="0"/>
              <a:t> </a:t>
            </a:r>
            <a:r>
              <a:rPr lang="ru-RU" sz="3600" dirty="0" smtClean="0"/>
              <a:t>использоваться т.н. </a:t>
            </a:r>
            <a:r>
              <a:rPr lang="ru-RU" sz="3600" b="1" dirty="0" smtClean="0"/>
              <a:t>геттеры</a:t>
            </a:r>
            <a:r>
              <a:rPr lang="ru-RU" sz="3600" dirty="0" smtClean="0"/>
              <a:t> и </a:t>
            </a:r>
            <a:r>
              <a:rPr lang="ru-RU" sz="3600" b="1" dirty="0" smtClean="0"/>
              <a:t>сеттеры</a:t>
            </a:r>
            <a:r>
              <a:rPr lang="ru-RU" sz="3600" dirty="0" smtClean="0"/>
              <a:t> (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get</a:t>
            </a:r>
            <a:r>
              <a:rPr lang="en-US" sz="3600" dirty="0" smtClean="0"/>
              <a:t> </a:t>
            </a:r>
            <a:r>
              <a:rPr lang="ru-RU" sz="3600" dirty="0" smtClean="0"/>
              <a:t>и </a:t>
            </a:r>
            <a:r>
              <a:rPr lang="en-US" sz="3600" b="1" dirty="0" smtClean="0">
                <a:solidFill>
                  <a:srgbClr val="00B050"/>
                </a:solidFill>
              </a:rPr>
              <a:t>set</a:t>
            </a:r>
            <a:r>
              <a:rPr lang="en-US" sz="3600" dirty="0" smtClean="0"/>
              <a:t> </a:t>
            </a:r>
            <a:r>
              <a:rPr lang="ru-RU" sz="3600" dirty="0" smtClean="0"/>
              <a:t>методы) – узнайте о них по подробнее. </a:t>
            </a: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935761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804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2967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Заголовок 4"/>
          <p:cNvSpPr>
            <a:spLocks noGrp="1"/>
          </p:cNvSpPr>
          <p:nvPr>
            <p:ph type="title"/>
          </p:nvPr>
        </p:nvSpPr>
        <p:spPr>
          <a:xfrm>
            <a:off x="0" y="116632"/>
            <a:ext cx="12191999" cy="864096"/>
          </a:xfrm>
        </p:spPr>
        <p:txBody>
          <a:bodyPr>
            <a:normAutofit/>
          </a:bodyPr>
          <a:lstStyle/>
          <a:p>
            <a:r>
              <a:rPr lang="ru-RU" sz="3600" b="1" dirty="0"/>
              <a:t>Ключевое слово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400" y="5085184"/>
            <a:ext cx="11089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en-US" sz="2000" b="1" dirty="0"/>
              <a:t>this</a:t>
            </a:r>
            <a:r>
              <a:rPr lang="en-US" sz="2000" dirty="0"/>
              <a:t> – </a:t>
            </a:r>
            <a:r>
              <a:rPr lang="ru-RU" sz="2000" dirty="0"/>
              <a:t>ссылка на сам объект. Другими словами </a:t>
            </a:r>
            <a:r>
              <a:rPr lang="en-US" sz="2000" b="1" dirty="0"/>
              <a:t>this</a:t>
            </a:r>
            <a:r>
              <a:rPr lang="ru-RU" sz="2000" dirty="0"/>
              <a:t> указывает на тот ассоциативный массив (объект) которому принадлежит функция, в которой </a:t>
            </a:r>
            <a:r>
              <a:rPr lang="en-US" sz="2000" b="1" dirty="0"/>
              <a:t>this</a:t>
            </a:r>
            <a:r>
              <a:rPr lang="en-US" sz="2000" dirty="0"/>
              <a:t> </a:t>
            </a:r>
            <a:r>
              <a:rPr lang="ru-RU" sz="2000" dirty="0"/>
              <a:t>используется встречается.</a:t>
            </a:r>
            <a:r>
              <a:rPr lang="en-US" sz="2000" dirty="0"/>
              <a:t> </a:t>
            </a:r>
            <a:r>
              <a:rPr lang="en-US" sz="2000" b="1" dirty="0" smtClean="0"/>
              <a:t>this</a:t>
            </a:r>
            <a:r>
              <a:rPr lang="en-US" sz="2000" dirty="0" smtClean="0"/>
              <a:t> </a:t>
            </a:r>
            <a:r>
              <a:rPr lang="ru-RU" sz="2000" dirty="0"/>
              <a:t>используется только в функциях объекта</a:t>
            </a:r>
            <a:r>
              <a:rPr lang="ru-RU" sz="2000" dirty="0" smtClean="0"/>
              <a:t>.</a:t>
            </a:r>
            <a:r>
              <a:rPr lang="en-US" sz="2000" dirty="0" smtClean="0"/>
              <a:t> </a:t>
            </a: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</a:rPr>
              <a:t>Важно: у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arrow-</a:t>
            </a: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</a:rPr>
              <a:t>функций нет своего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this. 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Подробнее:</a:t>
            </a:r>
            <a:r>
              <a:rPr lang="en-US" sz="2400" b="1" dirty="0" smtClean="0"/>
              <a:t> </a:t>
            </a:r>
            <a:r>
              <a:rPr lang="en-US" sz="2400" b="1" dirty="0">
                <a:hlinkClick r:id="rId2"/>
              </a:rPr>
              <a:t>https://learn.javascript.ru/object-methods</a:t>
            </a:r>
            <a:endParaRPr lang="ru-RU" sz="24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9" y="1002086"/>
            <a:ext cx="12192000" cy="3939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8851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1424" y="1484784"/>
            <a:ext cx="111612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4000" dirty="0" smtClean="0"/>
              <a:t>Объект</a:t>
            </a:r>
            <a:r>
              <a:rPr lang="ru-RU" sz="4000" b="1" dirty="0" smtClean="0"/>
              <a:t> </a:t>
            </a:r>
            <a:r>
              <a:rPr lang="en-US" sz="4000" b="1" dirty="0" smtClean="0">
                <a:solidFill>
                  <a:srgbClr val="0070C0"/>
                </a:solidFill>
              </a:rPr>
              <a:t>Promise</a:t>
            </a:r>
            <a:r>
              <a:rPr lang="ru-RU" sz="4000" dirty="0" smtClean="0"/>
              <a:t>;</a:t>
            </a:r>
            <a:br>
              <a:rPr lang="ru-RU" sz="4000" dirty="0" smtClean="0"/>
            </a:br>
            <a:endParaRPr lang="ru-RU" sz="4000" dirty="0" smtClean="0"/>
          </a:p>
          <a:p>
            <a:pPr marL="514350" indent="-514350">
              <a:buAutoNum type="arabicPeriod"/>
            </a:pPr>
            <a:r>
              <a:rPr lang="ru-RU" sz="4000" dirty="0" smtClean="0"/>
              <a:t>Оператор</a:t>
            </a:r>
            <a:r>
              <a:rPr lang="ru-RU" sz="4000" b="1" dirty="0" smtClean="0"/>
              <a:t> </a:t>
            </a:r>
            <a:r>
              <a:rPr lang="en-US" sz="4000" b="1" dirty="0" err="1" smtClean="0">
                <a:solidFill>
                  <a:schemeClr val="accent6">
                    <a:lumMod val="75000"/>
                  </a:schemeClr>
                </a:solidFill>
              </a:rPr>
              <a:t>async</a:t>
            </a:r>
            <a:r>
              <a:rPr lang="en-US" sz="4000" dirty="0" smtClean="0"/>
              <a:t>;</a:t>
            </a:r>
            <a:r>
              <a:rPr lang="ru-RU" sz="4000" dirty="0" smtClean="0"/>
              <a:t/>
            </a:r>
            <a:br>
              <a:rPr lang="ru-RU" sz="4000" dirty="0" smtClean="0"/>
            </a:br>
            <a:endParaRPr lang="ru-RU" sz="4000" dirty="0" smtClean="0"/>
          </a:p>
          <a:p>
            <a:pPr marL="514350" indent="-514350">
              <a:buAutoNum type="arabicPeriod"/>
            </a:pPr>
            <a:r>
              <a:rPr lang="ru-RU" sz="4000" dirty="0" smtClean="0"/>
              <a:t>Оператор </a:t>
            </a:r>
            <a:r>
              <a:rPr lang="en-US" sz="4000" b="1" dirty="0" smtClean="0">
                <a:solidFill>
                  <a:srgbClr val="7030A0"/>
                </a:solidFill>
              </a:rPr>
              <a:t>await</a:t>
            </a:r>
            <a:r>
              <a:rPr lang="ru-RU" sz="4000" dirty="0" smtClean="0"/>
              <a:t>;</a:t>
            </a:r>
            <a:endParaRPr lang="en-US" sz="4000" dirty="0" smtClean="0"/>
          </a:p>
          <a:p>
            <a:pPr marL="514350" indent="-514350">
              <a:buAutoNum type="arabicPeriod"/>
            </a:pPr>
            <a:endParaRPr lang="en-US" sz="4000" dirty="0"/>
          </a:p>
          <a:p>
            <a:pPr marL="514350" indent="-514350">
              <a:buAutoNum type="arabicPeriod"/>
            </a:pPr>
            <a:r>
              <a:rPr lang="ru-RU" sz="4000" dirty="0" smtClean="0"/>
              <a:t>Установите (если еще не установили) </a:t>
            </a:r>
            <a:r>
              <a:rPr lang="en-US" sz="4000" b="1" dirty="0" smtClean="0">
                <a:solidFill>
                  <a:srgbClr val="00B050"/>
                </a:solidFill>
              </a:rPr>
              <a:t>Node.JS</a:t>
            </a:r>
            <a:endParaRPr lang="ru-RU" sz="4000" b="1" dirty="0" smtClean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427311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К следующему занятию…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311102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</a:t>
            </a:r>
            <a:r>
              <a:rPr lang="ru-RU" sz="6000" b="1" dirty="0" smtClean="0"/>
              <a:t>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81204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466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Домашнее задание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.1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7448" y="1294889"/>
            <a:ext cx="9937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Воспользуйтесь </a:t>
            </a:r>
            <a:r>
              <a:rPr lang="en-US" sz="3200" dirty="0" smtClean="0"/>
              <a:t>API </a:t>
            </a:r>
            <a:r>
              <a:rPr lang="ru-RU" sz="3200" dirty="0" smtClean="0"/>
              <a:t>Национального Банка Украины и выведите в консоль последовательный список </a:t>
            </a:r>
            <a:r>
              <a:rPr lang="ru-RU" sz="3200" b="1" dirty="0" smtClean="0"/>
              <a:t>курсов доллара</a:t>
            </a:r>
            <a:r>
              <a:rPr lang="ru-RU" sz="3200" dirty="0" smtClean="0"/>
              <a:t> за период с </a:t>
            </a:r>
            <a:r>
              <a:rPr lang="ru-RU" sz="3200" b="1" dirty="0" smtClean="0"/>
              <a:t>1 по 1</a:t>
            </a:r>
            <a:r>
              <a:rPr lang="en-US" sz="3200" b="1" dirty="0" smtClean="0"/>
              <a:t>2</a:t>
            </a:r>
            <a:r>
              <a:rPr lang="ru-RU" sz="3200" dirty="0" smtClean="0"/>
              <a:t> </a:t>
            </a:r>
            <a:r>
              <a:rPr lang="ru-RU" sz="3200" b="1" dirty="0" smtClean="0"/>
              <a:t>октября 2020 г. </a:t>
            </a:r>
            <a:r>
              <a:rPr lang="ru-RU" sz="3200" dirty="0"/>
              <a:t>п</a:t>
            </a:r>
            <a:r>
              <a:rPr lang="ru-RU" sz="3200" dirty="0" smtClean="0"/>
              <a:t>о дням.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883695" y="3575259"/>
            <a:ext cx="44246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01.10.2020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- 24.56 грн.</a:t>
            </a:r>
          </a:p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02.10.2020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- 24.86 грн.</a:t>
            </a:r>
          </a:p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03.10.2020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- 25.01 грн.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.10.2020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- 24.21 грн.</a:t>
            </a:r>
          </a:p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.10.2020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- 24.98 грн.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4041" y="3026917"/>
            <a:ext cx="2619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 smtClean="0"/>
              <a:t>По такой структуре:</a:t>
            </a:r>
            <a:endParaRPr lang="ru-RU" sz="2000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-96688" y="6031816"/>
            <a:ext cx="12288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hlinkClick r:id="rId2"/>
              </a:rPr>
              <a:t>https://</a:t>
            </a:r>
            <a:r>
              <a:rPr lang="ru-RU" b="1" dirty="0" smtClean="0">
                <a:hlinkClick r:id="rId2"/>
              </a:rPr>
              <a:t>bank.gov.ua/ua/open-data/api-dev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 rot="20763794">
            <a:off x="698413" y="4044034"/>
            <a:ext cx="2817053" cy="369332"/>
          </a:xfrm>
          <a:prstGeom prst="rec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Используя функцию </a:t>
            </a:r>
            <a:r>
              <a:rPr lang="en-US" b="1" dirty="0" smtClean="0"/>
              <a:t>fetch()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 rot="1222705">
            <a:off x="7685132" y="3387060"/>
            <a:ext cx="3749436" cy="646331"/>
          </a:xfrm>
          <a:prstGeom prst="rec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Заготовка в </a:t>
            </a:r>
            <a:r>
              <a:rPr lang="ru-RU" dirty="0" err="1" smtClean="0"/>
              <a:t>репозитории</a:t>
            </a:r>
            <a:r>
              <a:rPr lang="ru-RU" dirty="0" smtClean="0"/>
              <a:t> занятия </a:t>
            </a:r>
            <a:r>
              <a:rPr lang="en-US" b="1" dirty="0"/>
              <a:t>./</a:t>
            </a:r>
            <a:r>
              <a:rPr lang="en-US" b="1" dirty="0" err="1"/>
              <a:t>src</a:t>
            </a:r>
            <a:r>
              <a:rPr lang="en-US" b="1" dirty="0"/>
              <a:t>/homework-template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0637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07968" y="908720"/>
            <a:ext cx="56886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i="1" dirty="0" smtClean="0"/>
              <a:t>Пользователь вводит ИНН (физ. лица Украины), Необходимо определить: </a:t>
            </a:r>
            <a:r>
              <a:rPr lang="ru-RU" sz="1600" b="1" i="1" dirty="0" smtClean="0"/>
              <a:t>нет ли ошибки в коде</a:t>
            </a:r>
            <a:r>
              <a:rPr lang="ru-RU" sz="1600" i="1" dirty="0" smtClean="0"/>
              <a:t>, узнать </a:t>
            </a:r>
            <a:r>
              <a:rPr lang="ru-RU" sz="1600" b="1" i="1" dirty="0" smtClean="0"/>
              <a:t>дату рождения</a:t>
            </a:r>
            <a:r>
              <a:rPr lang="ru-RU" sz="1600" i="1" dirty="0" smtClean="0"/>
              <a:t>, определить </a:t>
            </a:r>
            <a:r>
              <a:rPr lang="ru-RU" sz="1600" b="1" i="1" dirty="0" smtClean="0"/>
              <a:t>пол</a:t>
            </a:r>
            <a:r>
              <a:rPr lang="ru-RU" sz="1600" i="1" dirty="0" smtClean="0"/>
              <a:t> и сколько </a:t>
            </a:r>
            <a:r>
              <a:rPr lang="ru-RU" sz="1600" b="1" i="1" dirty="0" smtClean="0"/>
              <a:t>полных лет </a:t>
            </a:r>
            <a:r>
              <a:rPr lang="ru-RU" sz="1600" i="1" dirty="0" smtClean="0"/>
              <a:t>человеку</a:t>
            </a:r>
            <a:r>
              <a:rPr lang="en-US" sz="1600" i="1" dirty="0" smtClean="0"/>
              <a:t>. </a:t>
            </a:r>
            <a:r>
              <a:rPr lang="ru-RU" sz="1600" i="1" dirty="0" smtClean="0"/>
              <a:t> </a:t>
            </a:r>
          </a:p>
          <a:p>
            <a:pPr algn="just"/>
            <a:endParaRPr lang="ru-RU" sz="1600" i="1" dirty="0" smtClean="0"/>
          </a:p>
          <a:p>
            <a:pPr algn="just"/>
            <a:r>
              <a:rPr lang="ru-RU" sz="1600" dirty="0" smtClean="0"/>
              <a:t>Скрипт </a:t>
            </a:r>
            <a:r>
              <a:rPr lang="ru-RU" sz="1600" dirty="0"/>
              <a:t>должен содержать </a:t>
            </a:r>
            <a:r>
              <a:rPr lang="ru-RU" sz="1600" b="1" dirty="0"/>
              <a:t>функцию</a:t>
            </a:r>
            <a:r>
              <a:rPr lang="ru-RU" sz="1600" dirty="0"/>
              <a:t>, которая принимает </a:t>
            </a:r>
            <a:r>
              <a:rPr lang="ru-RU" sz="1600" b="1" dirty="0"/>
              <a:t>ИНН</a:t>
            </a:r>
            <a:r>
              <a:rPr lang="ru-RU" sz="1600" dirty="0"/>
              <a:t> в виде строки (строк может содержать проблемы, необходимо отчистить её). По результатам работы функция должна возвращать объект следующей </a:t>
            </a:r>
            <a:r>
              <a:rPr lang="ru-RU" sz="1600" dirty="0" smtClean="0"/>
              <a:t>структуры</a:t>
            </a:r>
            <a:r>
              <a:rPr lang="en-US" sz="1600" dirty="0" smtClean="0"/>
              <a:t> (</a:t>
            </a:r>
            <a:r>
              <a:rPr lang="ru-RU" sz="1600" dirty="0" smtClean="0"/>
              <a:t>поля</a:t>
            </a:r>
            <a:r>
              <a:rPr lang="ru-RU" sz="1600" b="1" dirty="0" smtClean="0">
                <a:latin typeface="+mj-lt"/>
              </a:rPr>
              <a:t> </a:t>
            </a:r>
            <a:r>
              <a:rPr lang="en-US" sz="1600" b="1" dirty="0" smtClean="0">
                <a:latin typeface="+mj-lt"/>
              </a:rPr>
              <a:t>sex, </a:t>
            </a:r>
            <a:r>
              <a:rPr lang="en-US" sz="1600" b="1" dirty="0" err="1" smtClean="0">
                <a:latin typeface="+mj-lt"/>
                <a:cs typeface="Courier New" panose="02070309020205020404" pitchFamily="49" charset="0"/>
              </a:rPr>
              <a:t>dateOfBirth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ru-RU" sz="1600" dirty="0" smtClean="0"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1600" b="1" dirty="0" err="1" smtClean="0">
                <a:latin typeface="+mj-lt"/>
                <a:cs typeface="Courier New" panose="02070309020205020404" pitchFamily="49" charset="0"/>
              </a:rPr>
              <a:t>fullYears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ru-RU" sz="1600" dirty="0" smtClean="0">
                <a:latin typeface="+mj-lt"/>
                <a:cs typeface="Courier New" panose="02070309020205020404" pitchFamily="49" charset="0"/>
              </a:rPr>
              <a:t>для некорректного номера не создаются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)</a:t>
            </a:r>
            <a:r>
              <a:rPr lang="ru-RU" sz="1600" dirty="0" smtClean="0">
                <a:latin typeface="+mj-lt"/>
                <a:cs typeface="Courier New" panose="02070309020205020404" pitchFamily="49" charset="0"/>
              </a:rPr>
              <a:t>:</a:t>
            </a:r>
            <a:endParaRPr lang="ru-RU" sz="16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977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Домашнее задание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#E.2</a:t>
            </a:r>
            <a:r>
              <a:rPr lang="en-US" sz="3600" b="1" dirty="0" smtClean="0"/>
              <a:t> |  </a:t>
            </a:r>
            <a:r>
              <a:rPr lang="ru-RU" sz="3600" b="1" dirty="0" smtClean="0"/>
              <a:t>«Проверка ИНН»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v.2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79976" y="3573016"/>
            <a:ext cx="56166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code: “1234567890”,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isCorrect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true,</a:t>
            </a:r>
            <a:r>
              <a:rPr lang="uk-U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 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sex: “female”, //or “male”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dateOfBirth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“1988-12-23”,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fullYears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29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3432" y="4507378"/>
            <a:ext cx="4526868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1400" i="1" dirty="0"/>
              <a:t>Для проверки</a:t>
            </a:r>
            <a:r>
              <a:rPr lang="ru-RU" sz="1400" i="1" dirty="0" smtClean="0"/>
              <a:t>:</a:t>
            </a:r>
          </a:p>
          <a:p>
            <a:r>
              <a:rPr lang="ru-RU" sz="1400" b="1" i="1" dirty="0" smtClean="0"/>
              <a:t>3463463460</a:t>
            </a:r>
            <a:r>
              <a:rPr lang="ru-RU" sz="1400" i="1" dirty="0" smtClean="0"/>
              <a:t> – пол </a:t>
            </a:r>
            <a:r>
              <a:rPr lang="ru-RU" sz="1400" i="1" dirty="0"/>
              <a:t>ж</a:t>
            </a:r>
            <a:r>
              <a:rPr lang="ru-RU" sz="1400" i="1" dirty="0" smtClean="0"/>
              <a:t>енский, </a:t>
            </a:r>
            <a:r>
              <a:rPr lang="ru-RU" sz="1400" i="1" dirty="0" err="1" smtClean="0"/>
              <a:t>д.р</a:t>
            </a:r>
            <a:r>
              <a:rPr lang="ru-RU" sz="1400" i="1" dirty="0" smtClean="0"/>
              <a:t>. 28.10.1994; </a:t>
            </a:r>
          </a:p>
          <a:p>
            <a:r>
              <a:rPr lang="ru-RU" sz="1400" b="1" i="1" dirty="0" smtClean="0"/>
              <a:t>2063463479</a:t>
            </a:r>
            <a:r>
              <a:rPr lang="ru-RU" sz="1400" i="1" dirty="0" smtClean="0"/>
              <a:t> – пол мужской, </a:t>
            </a:r>
            <a:r>
              <a:rPr lang="ru-RU" sz="1400" i="1" dirty="0" err="1" smtClean="0"/>
              <a:t>д.р</a:t>
            </a:r>
            <a:r>
              <a:rPr lang="ru-RU" sz="1400" i="1" dirty="0" smtClean="0"/>
              <a:t>. 29.06.1956.</a:t>
            </a:r>
            <a:endParaRPr lang="uk-UA" sz="1400" i="1" dirty="0"/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ÑÐ¿Ð½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192594"/>
            <a:ext cx="4526868" cy="2678397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83432" y="5887171"/>
            <a:ext cx="9525108" cy="5539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sz="3000" b="1" dirty="0" smtClean="0">
                <a:solidFill>
                  <a:srgbClr val="FF0000"/>
                </a:solidFill>
              </a:rPr>
              <a:t>И не забудьте написать </a:t>
            </a:r>
            <a:r>
              <a:rPr lang="en-US" sz="3000" b="1" dirty="0" smtClean="0">
                <a:solidFill>
                  <a:srgbClr val="FF0000"/>
                </a:solidFill>
              </a:rPr>
              <a:t>UNIT-test </a:t>
            </a:r>
            <a:r>
              <a:rPr lang="ru-RU" sz="3000" b="1" dirty="0" smtClean="0">
                <a:solidFill>
                  <a:srgbClr val="FF0000"/>
                </a:solidFill>
              </a:rPr>
              <a:t>к созданной функции!</a:t>
            </a:r>
            <a:endParaRPr lang="ru-RU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24718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0" y="5805264"/>
            <a:ext cx="12192000" cy="50405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null</a:t>
            </a:r>
            <a:r>
              <a:rPr lang="en-US" sz="3200" dirty="0"/>
              <a:t> – </a:t>
            </a:r>
            <a:r>
              <a:rPr lang="ru-RU" sz="3200" dirty="0" smtClean="0"/>
              <a:t>заглушка</a:t>
            </a:r>
            <a:r>
              <a:rPr lang="en-US" sz="3200" dirty="0" smtClean="0"/>
              <a:t> </a:t>
            </a:r>
            <a:r>
              <a:rPr lang="ru-RU" sz="3200" dirty="0" smtClean="0"/>
              <a:t>на случай </a:t>
            </a:r>
            <a:r>
              <a:rPr lang="en-US" sz="3200" dirty="0" smtClean="0"/>
              <a:t>“</a:t>
            </a:r>
            <a:r>
              <a:rPr lang="ru-RU" sz="3200" dirty="0" smtClean="0"/>
              <a:t>когда </a:t>
            </a:r>
            <a:r>
              <a:rPr lang="ru-RU" sz="3200" dirty="0"/>
              <a:t>объекта </a:t>
            </a:r>
            <a:r>
              <a:rPr lang="ru-RU" sz="3200" dirty="0" smtClean="0"/>
              <a:t>нет</a:t>
            </a:r>
            <a:r>
              <a:rPr lang="en-US" sz="3200" dirty="0" smtClean="0"/>
              <a:t>”</a:t>
            </a:r>
            <a:r>
              <a:rPr lang="ru-RU" sz="3200" dirty="0" smtClean="0"/>
              <a:t>.</a:t>
            </a:r>
            <a:endParaRPr lang="uk-UA" sz="3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052736"/>
            <a:ext cx="8439150" cy="442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Заголовок 4"/>
          <p:cNvSpPr txBox="1">
            <a:spLocks/>
          </p:cNvSpPr>
          <p:nvPr/>
        </p:nvSpPr>
        <p:spPr>
          <a:xfrm>
            <a:off x="0" y="188640"/>
            <a:ext cx="12192000" cy="615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Объекты </a:t>
            </a:r>
            <a:r>
              <a:rPr lang="ru-RU" sz="3600" b="1" dirty="0" smtClean="0">
                <a:latin typeface="+mj-lt"/>
                <a:ea typeface="+mj-ea"/>
                <a:cs typeface="+mj-cs"/>
              </a:rPr>
              <a:t>в 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JavaScript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911424" y="4437112"/>
            <a:ext cx="10441160" cy="1512168"/>
          </a:xfrm>
        </p:spPr>
        <p:txBody>
          <a:bodyPr>
            <a:noAutofit/>
          </a:bodyPr>
          <a:lstStyle/>
          <a:p>
            <a:pPr algn="just"/>
            <a:r>
              <a:rPr lang="en-US" sz="2300" b="1" dirty="0"/>
              <a:t>object</a:t>
            </a:r>
            <a:r>
              <a:rPr lang="en-US" sz="2300" dirty="0"/>
              <a:t> - </a:t>
            </a:r>
            <a:r>
              <a:rPr lang="ru-RU" sz="2300" dirty="0"/>
              <a:t>ссылочная структура данных, т.е сам объект находится где-то в памяти, а в переменной находится только ссылка на него, поэтому когда мы копируем такую переменную в другую, то копируются только ссылки, а сам объект остаётся одним и тем же.</a:t>
            </a:r>
            <a:endParaRPr lang="uk-UA" sz="2300" b="1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456040" y="1844824"/>
            <a:ext cx="244827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{ name</a:t>
            </a:r>
            <a:r>
              <a:rPr lang="en-US" sz="2400" b="1" dirty="0"/>
              <a:t>: Ivan,</a:t>
            </a:r>
          </a:p>
          <a:p>
            <a:pPr algn="ctr"/>
            <a:r>
              <a:rPr lang="en-US" sz="2400" b="1" dirty="0"/>
              <a:t>age: 33,</a:t>
            </a:r>
          </a:p>
          <a:p>
            <a:pPr algn="ctr"/>
            <a:r>
              <a:rPr lang="en-US" sz="2400" b="1" dirty="0"/>
              <a:t>… </a:t>
            </a:r>
            <a:r>
              <a:rPr lang="en-US" sz="2400" b="1" dirty="0" smtClean="0"/>
              <a:t>}</a:t>
            </a:r>
            <a:endParaRPr lang="ru-RU" sz="2400" b="1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719736" y="1124744"/>
            <a:ext cx="1224136" cy="57606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ob</a:t>
            </a:r>
            <a:endParaRPr lang="ru-RU" sz="3200" b="1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719736" y="3429000"/>
            <a:ext cx="1224136" cy="57606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ob2</a:t>
            </a:r>
            <a:endParaRPr lang="ru-RU" sz="3200" b="1" dirty="0"/>
          </a:p>
        </p:txBody>
      </p:sp>
      <p:cxnSp>
        <p:nvCxnSpPr>
          <p:cNvPr id="18" name="Прямая со стрелкой 17"/>
          <p:cNvCxnSpPr>
            <a:stCxn id="15" idx="3"/>
          </p:cNvCxnSpPr>
          <p:nvPr/>
        </p:nvCxnSpPr>
        <p:spPr>
          <a:xfrm>
            <a:off x="4943872" y="1412776"/>
            <a:ext cx="1512168" cy="936104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6" idx="3"/>
          </p:cNvCxnSpPr>
          <p:nvPr/>
        </p:nvCxnSpPr>
        <p:spPr>
          <a:xfrm flipV="1">
            <a:off x="4943872" y="3068960"/>
            <a:ext cx="1512168" cy="648072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4"/>
          <p:cNvSpPr txBox="1">
            <a:spLocks/>
          </p:cNvSpPr>
          <p:nvPr/>
        </p:nvSpPr>
        <p:spPr>
          <a:xfrm>
            <a:off x="0" y="188640"/>
            <a:ext cx="12192000" cy="615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Объекты </a:t>
            </a:r>
            <a:r>
              <a:rPr lang="ru-RU" sz="3600" b="1" dirty="0" smtClean="0">
                <a:latin typeface="+mj-lt"/>
                <a:ea typeface="+mj-ea"/>
                <a:cs typeface="+mj-cs"/>
              </a:rPr>
              <a:t>в 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JavaScript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2967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Заголовок 4"/>
          <p:cNvSpPr>
            <a:spLocks noGrp="1"/>
          </p:cNvSpPr>
          <p:nvPr>
            <p:ph type="title"/>
          </p:nvPr>
        </p:nvSpPr>
        <p:spPr>
          <a:xfrm>
            <a:off x="0" y="116632"/>
            <a:ext cx="12191999" cy="86409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his</a:t>
            </a:r>
            <a:r>
              <a:rPr lang="en-US" sz="3600" b="1" dirty="0" smtClean="0"/>
              <a:t> </a:t>
            </a:r>
            <a:r>
              <a:rPr lang="ru-RU" sz="3600" b="1" dirty="0" smtClean="0"/>
              <a:t>привязывается в динамике</a:t>
            </a:r>
            <a:endParaRPr lang="uk-UA" sz="36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96200" y="1917988"/>
            <a:ext cx="3528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</a:t>
            </a:r>
            <a:r>
              <a:rPr lang="en-US" sz="2400" b="1" dirty="0" smtClean="0"/>
              <a:t>his</a:t>
            </a:r>
            <a:r>
              <a:rPr lang="en-US" sz="2400" dirty="0" smtClean="0"/>
              <a:t> </a:t>
            </a:r>
            <a:r>
              <a:rPr lang="ru-RU" sz="2400" dirty="0" smtClean="0"/>
              <a:t>привязывается к объекту в момент вызова метода, поэтому одна и та же функция может входить в состав двух и большего количества объектов.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Подробнее:</a:t>
            </a:r>
            <a:r>
              <a:rPr lang="en-US" sz="2400" b="1" dirty="0" smtClean="0"/>
              <a:t> </a:t>
            </a:r>
            <a:r>
              <a:rPr lang="en-US" sz="2400" b="1" dirty="0">
                <a:hlinkClick r:id="rId2"/>
              </a:rPr>
              <a:t>https://learn.javascript.ru/object-methods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124744"/>
            <a:ext cx="6716063" cy="460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92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7433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7644172" y="1133570"/>
            <a:ext cx="3888432" cy="3381619"/>
          </a:xfrm>
        </p:spPr>
        <p:txBody>
          <a:bodyPr>
            <a:noAutofit/>
          </a:bodyPr>
          <a:lstStyle/>
          <a:p>
            <a:pPr algn="l"/>
            <a:r>
              <a:rPr lang="ru-RU" sz="2000" b="1" dirty="0"/>
              <a:t>Функция-конструктор </a:t>
            </a:r>
            <a:r>
              <a:rPr lang="ru-RU" sz="2000" dirty="0"/>
              <a:t>-</a:t>
            </a:r>
            <a:r>
              <a:rPr lang="ru-RU" sz="2000" b="1" dirty="0"/>
              <a:t> </a:t>
            </a:r>
            <a:r>
              <a:rPr lang="ru-RU" sz="2000" dirty="0"/>
              <a:t>позволяет создавать много однотипных объектов.</a:t>
            </a:r>
            <a:r>
              <a:rPr lang="en-US" sz="2000" dirty="0"/>
              <a:t> </a:t>
            </a:r>
            <a:r>
              <a:rPr lang="ru-RU" sz="2000" dirty="0"/>
              <a:t>Функция конструктор всегда должна использоваться с оператором </a:t>
            </a:r>
            <a:r>
              <a:rPr lang="en-US" sz="2000" b="1" dirty="0"/>
              <a:t>new</a:t>
            </a:r>
            <a:r>
              <a:rPr lang="ru-RU" sz="2000" dirty="0"/>
              <a:t>, иначе у неё не будет доступа к </a:t>
            </a:r>
            <a:r>
              <a:rPr lang="en-US" sz="2000" b="1" dirty="0"/>
              <a:t>this</a:t>
            </a:r>
            <a:r>
              <a:rPr lang="en-US" sz="2000" dirty="0"/>
              <a:t> </a:t>
            </a:r>
            <a:r>
              <a:rPr lang="ru-RU" sz="2000" dirty="0" smtClean="0"/>
              <a:t>ново созданного </a:t>
            </a:r>
            <a:r>
              <a:rPr lang="ru-RU" sz="2000" dirty="0"/>
              <a:t>объекта. Использовать оператор </a:t>
            </a:r>
            <a:r>
              <a:rPr lang="en-US" sz="2000" b="1" dirty="0"/>
              <a:t>return</a:t>
            </a:r>
            <a:r>
              <a:rPr lang="en-US" sz="2000" dirty="0"/>
              <a:t> </a:t>
            </a:r>
            <a:r>
              <a:rPr lang="ru-RU" sz="2000" dirty="0"/>
              <a:t>не нужно. Конструктор может (и как правило должен) иметь </a:t>
            </a:r>
            <a:r>
              <a:rPr lang="ru-RU" sz="2000" dirty="0" smtClean="0"/>
              <a:t>параметры</a:t>
            </a:r>
            <a:r>
              <a:rPr lang="en-US" sz="2000" dirty="0" smtClean="0"/>
              <a:t>.</a:t>
            </a:r>
            <a:endParaRPr lang="uk-UA" sz="2000" dirty="0">
              <a:solidFill>
                <a:srgbClr val="0070C0"/>
              </a:solidFill>
            </a:endParaRPr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-1" y="285676"/>
            <a:ext cx="12203759" cy="6230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2600" b="1" dirty="0">
                <a:latin typeface="+mj-lt"/>
                <a:ea typeface="+mj-ea"/>
                <a:cs typeface="+mj-cs"/>
              </a:rPr>
              <a:t>Конструктор – Когда нужно много однотипных объектов</a:t>
            </a:r>
            <a:endParaRPr lang="uk-UA" sz="2600" b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Подробнее:</a:t>
            </a:r>
            <a:r>
              <a:rPr lang="en-US" sz="2400" b="1" dirty="0" smtClean="0"/>
              <a:t> </a:t>
            </a:r>
            <a:r>
              <a:rPr lang="uk-UA" sz="2400" b="1" dirty="0">
                <a:hlinkClick r:id="rId2"/>
              </a:rPr>
              <a:t>https://</a:t>
            </a:r>
            <a:r>
              <a:rPr lang="uk-UA" sz="2400" b="1" dirty="0" smtClean="0">
                <a:hlinkClick r:id="rId2"/>
              </a:rPr>
              <a:t>learn.javascript.ru/constructor-new</a:t>
            </a:r>
            <a:endParaRPr lang="uk-UA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127502"/>
            <a:ext cx="6810293" cy="4398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2. </a:t>
            </a:r>
            <a:r>
              <a:rPr lang="ru-RU" sz="7200" b="1" dirty="0" smtClean="0"/>
              <a:t>Прототипы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3133788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6599</TotalTime>
  <Words>1568</Words>
  <Application>Microsoft Office PowerPoint</Application>
  <PresentationFormat>Широкоэкранный</PresentationFormat>
  <Paragraphs>182</Paragraphs>
  <Slides>44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9" baseType="lpstr">
      <vt:lpstr>Arial</vt:lpstr>
      <vt:lpstr>Calibri</vt:lpstr>
      <vt:lpstr>Courier New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Ключевое слово this</vt:lpstr>
      <vt:lpstr>null – заглушка на случай “когда объекта нет”.</vt:lpstr>
      <vt:lpstr>object - ссылочная структура данных, т.е сам объект находится где-то в памяти, а в переменной находится только ссылка на него, поэтому когда мы копируем такую переменную в другую, то копируются только ссылки, а сам объект остаётся одним и тем же.</vt:lpstr>
      <vt:lpstr>this привязывается в динамике</vt:lpstr>
      <vt:lpstr>Функция-конструктор - позволяет создавать много однотипных объектов. Функция конструктор всегда должна использоваться с оператором new, иначе у неё не будет доступа к this ново созданного объекта. Использовать оператор return не нужно. Конструктор может (и как правило должен) иметь параметры.</vt:lpstr>
      <vt:lpstr>Презентация PowerPoint</vt:lpstr>
      <vt:lpstr>Прототип это объект который «дополняет» своими свойствами и методами другой (дочерний) объект. Установить кто у объекта будет прототипом  можно при помощи свойства __proto__.</vt:lpstr>
      <vt:lpstr>Презентация PowerPoint</vt:lpstr>
      <vt:lpstr>Презентация PowerPoint</vt:lpstr>
      <vt:lpstr>Презентация PowerPoint</vt:lpstr>
      <vt:lpstr>Презентация PowerPoint</vt:lpstr>
      <vt:lpstr>Дата/Время в JavaScript</vt:lpstr>
      <vt:lpstr>Дата/Время в JavaScript</vt:lpstr>
      <vt:lpstr>Дата/Время в JavaScript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GET/SET методы у объекта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904</cp:revision>
  <dcterms:created xsi:type="dcterms:W3CDTF">2014-11-20T09:08:59Z</dcterms:created>
  <dcterms:modified xsi:type="dcterms:W3CDTF">2020-11-01T15:09:53Z</dcterms:modified>
</cp:coreProperties>
</file>