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81" r:id="rId2"/>
    <p:sldId id="346" r:id="rId3"/>
    <p:sldId id="409" r:id="rId4"/>
    <p:sldId id="408" r:id="rId5"/>
    <p:sldId id="364" r:id="rId6"/>
    <p:sldId id="467" r:id="rId7"/>
    <p:sldId id="385" r:id="rId8"/>
    <p:sldId id="532" r:id="rId9"/>
    <p:sldId id="386" r:id="rId10"/>
    <p:sldId id="549" r:id="rId11"/>
    <p:sldId id="550" r:id="rId12"/>
    <p:sldId id="551" r:id="rId13"/>
    <p:sldId id="412" r:id="rId14"/>
    <p:sldId id="413" r:id="rId15"/>
    <p:sldId id="536" r:id="rId16"/>
    <p:sldId id="537" r:id="rId17"/>
    <p:sldId id="538" r:id="rId18"/>
    <p:sldId id="539" r:id="rId19"/>
    <p:sldId id="540" r:id="rId20"/>
    <p:sldId id="566" r:id="rId21"/>
    <p:sldId id="567" r:id="rId22"/>
    <p:sldId id="568" r:id="rId23"/>
    <p:sldId id="541" r:id="rId24"/>
    <p:sldId id="542" r:id="rId25"/>
    <p:sldId id="569" r:id="rId26"/>
    <p:sldId id="543" r:id="rId27"/>
    <p:sldId id="544" r:id="rId28"/>
    <p:sldId id="553" r:id="rId29"/>
    <p:sldId id="478" r:id="rId30"/>
    <p:sldId id="479" r:id="rId31"/>
    <p:sldId id="503" r:id="rId32"/>
    <p:sldId id="504" r:id="rId33"/>
    <p:sldId id="505" r:id="rId34"/>
    <p:sldId id="546" r:id="rId35"/>
    <p:sldId id="545" r:id="rId36"/>
    <p:sldId id="510" r:id="rId37"/>
    <p:sldId id="520" r:id="rId38"/>
    <p:sldId id="521" r:id="rId39"/>
    <p:sldId id="558" r:id="rId40"/>
    <p:sldId id="565" r:id="rId41"/>
    <p:sldId id="564" r:id="rId42"/>
    <p:sldId id="559" r:id="rId43"/>
    <p:sldId id="560" r:id="rId44"/>
    <p:sldId id="563" r:id="rId4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346"/>
            <p14:sldId id="409"/>
            <p14:sldId id="408"/>
            <p14:sldId id="364"/>
            <p14:sldId id="467"/>
            <p14:sldId id="385"/>
            <p14:sldId id="532"/>
            <p14:sldId id="386"/>
            <p14:sldId id="549"/>
            <p14:sldId id="550"/>
            <p14:sldId id="551"/>
            <p14:sldId id="412"/>
            <p14:sldId id="413"/>
            <p14:sldId id="536"/>
            <p14:sldId id="537"/>
            <p14:sldId id="538"/>
            <p14:sldId id="539"/>
            <p14:sldId id="540"/>
            <p14:sldId id="566"/>
            <p14:sldId id="567"/>
            <p14:sldId id="568"/>
            <p14:sldId id="541"/>
            <p14:sldId id="542"/>
            <p14:sldId id="569"/>
            <p14:sldId id="543"/>
            <p14:sldId id="544"/>
            <p14:sldId id="553"/>
            <p14:sldId id="478"/>
            <p14:sldId id="479"/>
            <p14:sldId id="503"/>
            <p14:sldId id="504"/>
            <p14:sldId id="505"/>
            <p14:sldId id="546"/>
            <p14:sldId id="545"/>
            <p14:sldId id="510"/>
            <p14:sldId id="520"/>
            <p14:sldId id="521"/>
            <p14:sldId id="558"/>
            <p14:sldId id="565"/>
            <p14:sldId id="564"/>
            <p14:sldId id="559"/>
            <p14:sldId id="560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483" autoAdjust="0"/>
  </p:normalViewPr>
  <p:slideViewPr>
    <p:cSldViewPr>
      <p:cViewPr varScale="1">
        <p:scale>
          <a:sx n="115" d="100"/>
          <a:sy n="115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fetc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dp.ua/ajax/demo_1.ph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dp.ua/ajax/demo_2.ph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xhr-crossdoma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async-awa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ru/docs/Web/JavaScript/Reference/Statements/for-await...o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vid19api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i.privatbank.ua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up.binlist.net/536354" TargetMode="External"/><Relationship Id="rId2" Type="http://schemas.openxmlformats.org/officeDocument/2006/relationships/hyperlink" Target="https://binlist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bincodes.com/api-bin-checker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pstack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EventLo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api.privatbank.ua/#p24/a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mis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promi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mise-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AJAX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и асинхронность в 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3448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3. </a:t>
            </a:r>
            <a:r>
              <a:rPr lang="en-US" sz="7200" b="1" dirty="0" smtClean="0"/>
              <a:t>AJAX</a:t>
            </a:r>
          </a:p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A</a:t>
            </a:r>
            <a:r>
              <a:rPr lang="en-US" sz="4000" b="1" i="1" dirty="0"/>
              <a:t>synchronous </a:t>
            </a:r>
            <a:r>
              <a:rPr lang="en-US" sz="4000" b="1" i="1" dirty="0" smtClean="0">
                <a:solidFill>
                  <a:srgbClr val="FFFF00"/>
                </a:solidFill>
              </a:rPr>
              <a:t>J</a:t>
            </a:r>
            <a:r>
              <a:rPr lang="en-US" sz="4000" b="1" i="1" dirty="0" smtClean="0"/>
              <a:t>ava</a:t>
            </a:r>
            <a:r>
              <a:rPr lang="en-US" sz="4000" b="1" i="1" dirty="0"/>
              <a:t>S</a:t>
            </a:r>
            <a:r>
              <a:rPr lang="en-US" sz="4000" b="1" i="1" dirty="0" smtClean="0"/>
              <a:t>cript </a:t>
            </a:r>
            <a:r>
              <a:rPr lang="en-US" sz="4000" b="1" i="1" dirty="0">
                <a:solidFill>
                  <a:srgbClr val="FFFF00"/>
                </a:solidFill>
              </a:rPr>
              <a:t>A</a:t>
            </a:r>
            <a:r>
              <a:rPr lang="en-US" sz="4000" b="1" i="1" dirty="0" smtClean="0"/>
              <a:t>nd </a:t>
            </a:r>
            <a:r>
              <a:rPr lang="en-US" sz="4000" b="1" i="1" dirty="0">
                <a:solidFill>
                  <a:srgbClr val="FFFF00"/>
                </a:solidFill>
              </a:rPr>
              <a:t>X</a:t>
            </a:r>
            <a:r>
              <a:rPr lang="en-US" sz="4000" b="1" i="1" dirty="0"/>
              <a:t>ML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31290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2" cstate="print"/>
          <a:srcRect l="9570" t="1021" r="10684" b="-1021"/>
          <a:stretch/>
        </p:blipFill>
        <p:spPr bwMode="auto">
          <a:xfrm>
            <a:off x="413941" y="2204864"/>
            <a:ext cx="4267328" cy="26642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A</a:t>
            </a:r>
            <a:r>
              <a:rPr lang="en-US" sz="4400" b="1" dirty="0" smtClean="0"/>
              <a:t>synchronous </a:t>
            </a:r>
            <a:r>
              <a:rPr lang="en-US" sz="4400" b="1" dirty="0" smtClean="0">
                <a:solidFill>
                  <a:srgbClr val="0070C0"/>
                </a:solidFill>
              </a:rPr>
              <a:t>J</a:t>
            </a:r>
            <a:r>
              <a:rPr lang="en-US" sz="4400" b="1" dirty="0" smtClean="0"/>
              <a:t>avaScript </a:t>
            </a:r>
            <a:r>
              <a:rPr lang="en-US" sz="4400" b="1" dirty="0" smtClean="0">
                <a:solidFill>
                  <a:srgbClr val="0070C0"/>
                </a:solidFill>
              </a:rPr>
              <a:t>A</a:t>
            </a:r>
            <a:r>
              <a:rPr lang="en-US" sz="4400" b="1" dirty="0" smtClean="0"/>
              <a:t>nd </a:t>
            </a:r>
            <a:r>
              <a:rPr lang="en-US" sz="4400" b="1" dirty="0" smtClean="0">
                <a:solidFill>
                  <a:srgbClr val="0070C0"/>
                </a:solidFill>
              </a:rPr>
              <a:t>X</a:t>
            </a:r>
            <a:r>
              <a:rPr lang="en-US" sz="4400" b="1" dirty="0" smtClean="0"/>
              <a:t>ML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490008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 изменение страницы в браузере пользователя отвечает </a:t>
            </a:r>
            <a:r>
              <a:rPr lang="en-US" sz="2000" dirty="0"/>
              <a:t>JavaScript</a:t>
            </a:r>
            <a:r>
              <a:rPr lang="ru-RU" sz="2000" dirty="0"/>
              <a:t>, но до этого момента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изменял страницу только на основе данных полученные еще при загрузке страницы в браузер и/или в зависимости от действий пользователя. Получить какие-то новые (дополнительные) данные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не мог.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4524" y="3938280"/>
            <a:ext cx="6834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 появлением в браузерах специального объекта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US" sz="2000" dirty="0"/>
              <a:t> </a:t>
            </a:r>
            <a:r>
              <a:rPr lang="ru-RU" sz="2000" dirty="0"/>
              <a:t>у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появилась возможность делать </a:t>
            </a:r>
            <a:r>
              <a:rPr lang="en-US" sz="2000" b="1" dirty="0"/>
              <a:t>HTTP-</a:t>
            </a:r>
            <a:r>
              <a:rPr lang="ru-RU" sz="2000" b="1" dirty="0" smtClean="0"/>
              <a:t>запросы</a:t>
            </a:r>
            <a:r>
              <a:rPr lang="en-US" sz="2000" b="1" dirty="0" smtClean="0"/>
              <a:t> </a:t>
            </a:r>
            <a:r>
              <a:rPr lang="en-US" sz="2000" i="1" dirty="0" smtClean="0"/>
              <a:t>(HTTP-request)</a:t>
            </a:r>
            <a:r>
              <a:rPr lang="ru-RU" sz="2000" dirty="0" smtClean="0"/>
              <a:t> </a:t>
            </a:r>
            <a:r>
              <a:rPr lang="ru-RU" sz="2000" dirty="0"/>
              <a:t>к сайтам, и изменять страницу уже на основе данных которых не было при загрузке странице</a:t>
            </a:r>
            <a:r>
              <a:rPr lang="ru-RU" sz="2000" dirty="0" smtClean="0"/>
              <a:t>. Т.е</a:t>
            </a:r>
            <a:r>
              <a:rPr lang="ru-RU" sz="2000" dirty="0"/>
              <a:t>. </a:t>
            </a:r>
            <a:r>
              <a:rPr lang="ru-RU" sz="2000" dirty="0" smtClean="0"/>
              <a:t>дополнительно загружать разметку</a:t>
            </a:r>
            <a:r>
              <a:rPr lang="en-US" sz="2000" dirty="0" smtClean="0"/>
              <a:t> </a:t>
            </a:r>
            <a:r>
              <a:rPr lang="ru-RU" sz="2000" dirty="0"/>
              <a:t>и/или другие данные и вставлять их на страницу.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871864" y="1556792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30" y="3729405"/>
            <a:ext cx="4464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Идея заложенная в </a:t>
            </a:r>
            <a:r>
              <a:rPr lang="en-US" sz="2800" b="1" dirty="0" smtClean="0"/>
              <a:t>AJAX</a:t>
            </a:r>
            <a:r>
              <a:rPr lang="ru-RU" sz="2800" dirty="0" smtClean="0"/>
              <a:t> –  </a:t>
            </a:r>
            <a:r>
              <a:rPr lang="ru-RU" sz="2800" dirty="0"/>
              <a:t>не перезагружая страницу полностью, запросить у сервера данные и вставить их в дерево документа. </a:t>
            </a:r>
            <a:endParaRPr lang="uk-UA" sz="28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484784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415260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A</a:t>
            </a:r>
            <a:r>
              <a:rPr lang="en-US" sz="4400" b="1" dirty="0" smtClean="0"/>
              <a:t>synchronous </a:t>
            </a:r>
            <a:r>
              <a:rPr lang="en-US" sz="4400" b="1" dirty="0" smtClean="0">
                <a:solidFill>
                  <a:srgbClr val="0070C0"/>
                </a:solidFill>
              </a:rPr>
              <a:t>J</a:t>
            </a:r>
            <a:r>
              <a:rPr lang="en-US" sz="4400" b="1" dirty="0" smtClean="0"/>
              <a:t>avaScript </a:t>
            </a:r>
            <a:r>
              <a:rPr lang="en-US" sz="4400" b="1" dirty="0" smtClean="0">
                <a:solidFill>
                  <a:srgbClr val="0070C0"/>
                </a:solidFill>
              </a:rPr>
              <a:t>A</a:t>
            </a:r>
            <a:r>
              <a:rPr lang="en-US" sz="4400" b="1" dirty="0" smtClean="0"/>
              <a:t>nd </a:t>
            </a:r>
            <a:r>
              <a:rPr lang="en-US" sz="4400" b="1" dirty="0" smtClean="0">
                <a:solidFill>
                  <a:srgbClr val="0070C0"/>
                </a:solidFill>
              </a:rPr>
              <a:t>X</a:t>
            </a:r>
            <a:r>
              <a:rPr lang="en-US" sz="4400" b="1" dirty="0" smtClean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628800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</a:t>
            </a:r>
            <a:r>
              <a:rPr lang="en-US" sz="7200" b="1" dirty="0" smtClean="0"/>
              <a:t>. fetch</a:t>
            </a:r>
            <a:r>
              <a:rPr lang="en-US" sz="7200" b="1" dirty="0"/>
              <a:t>() </a:t>
            </a:r>
            <a:endParaRPr lang="ru-RU" sz="7200" b="1" dirty="0"/>
          </a:p>
          <a:p>
            <a:pPr algn="ctr"/>
            <a:r>
              <a:rPr lang="en-US" sz="4400" b="1" dirty="0">
                <a:solidFill>
                  <a:srgbClr val="FFFF00"/>
                </a:solidFill>
              </a:rPr>
              <a:t>AJAX</a:t>
            </a:r>
            <a:r>
              <a:rPr lang="en-US" sz="4400" b="1" dirty="0"/>
              <a:t> </a:t>
            </a:r>
            <a:r>
              <a:rPr lang="ru-RU" sz="4400" b="1" dirty="0"/>
              <a:t>на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sz="4400" b="1" dirty="0"/>
              <a:t>’</a:t>
            </a:r>
            <a:r>
              <a:rPr lang="ru-RU" sz="4400" b="1" dirty="0"/>
              <a:t>ах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17196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492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fetch</a:t>
            </a:r>
            <a:r>
              <a:rPr lang="ru-RU" sz="3200" b="1" dirty="0">
                <a:solidFill>
                  <a:srgbClr val="0070C0"/>
                </a:solidFill>
              </a:rPr>
              <a:t>()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– </a:t>
            </a:r>
            <a:r>
              <a:rPr lang="en-US" sz="3200" b="1" dirty="0" smtClean="0"/>
              <a:t>Promise</a:t>
            </a:r>
            <a:r>
              <a:rPr lang="ru-RU" sz="3200" b="1" dirty="0"/>
              <a:t> </a:t>
            </a:r>
            <a:r>
              <a:rPr lang="ru-RU" sz="3200" b="1" dirty="0" smtClean="0"/>
              <a:t>«обёртка» для выполнения </a:t>
            </a:r>
            <a:r>
              <a:rPr lang="en-US" sz="3200" b="1" dirty="0" smtClean="0"/>
              <a:t>AJAX-</a:t>
            </a:r>
            <a:r>
              <a:rPr lang="ru-RU" sz="3200" b="1" dirty="0" smtClean="0"/>
              <a:t>запросов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ru-RU" sz="2400" b="1" dirty="0">
                <a:hlinkClick r:id="rId2"/>
              </a:rPr>
              <a:t>https://</a:t>
            </a:r>
            <a:r>
              <a:rPr lang="ru-RU" sz="2400" b="1" dirty="0" smtClean="0">
                <a:hlinkClick r:id="rId2"/>
              </a:rPr>
              <a:t>learn.javascript.ru/fetch</a:t>
            </a:r>
            <a:r>
              <a:rPr lang="en-US" sz="2400" b="1" dirty="0" smtClean="0">
                <a:hlinkClick r:id="rId2"/>
              </a:rPr>
              <a:t>/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12192000" cy="302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11288" y="4747283"/>
            <a:ext cx="919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Функция </a:t>
            </a:r>
            <a:r>
              <a:rPr lang="en-US" sz="2400" b="1" dirty="0" smtClean="0"/>
              <a:t>fetch() </a:t>
            </a:r>
            <a:r>
              <a:rPr lang="en-US" sz="2400" dirty="0" smtClean="0"/>
              <a:t>– </a:t>
            </a:r>
            <a:r>
              <a:rPr lang="ru-RU" sz="2400" dirty="0" smtClean="0"/>
              <a:t>выполняет </a:t>
            </a:r>
            <a:r>
              <a:rPr lang="en-US" sz="2400" dirty="0" smtClean="0"/>
              <a:t>AJAX</a:t>
            </a:r>
            <a:r>
              <a:rPr lang="ru-RU" sz="2400" dirty="0" smtClean="0"/>
              <a:t>-запросы, возвращая </a:t>
            </a:r>
            <a:r>
              <a:rPr lang="en-US" sz="2400" b="1" dirty="0" smtClean="0"/>
              <a:t>Promise</a:t>
            </a:r>
            <a:r>
              <a:rPr lang="ru-RU" sz="2400" dirty="0" smtClean="0"/>
              <a:t>, который завершится с поступлением ответа на запрос или завершится с ошибкой, если запрос будет неудачный.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74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/>
              <a:t>5. Кросс-доменные </a:t>
            </a:r>
            <a:r>
              <a:rPr lang="ru-RU" sz="5400" b="1" dirty="0"/>
              <a:t>запросы</a:t>
            </a:r>
          </a:p>
        </p:txBody>
      </p:sp>
    </p:spTree>
    <p:extLst>
      <p:ext uri="{BB962C8B-B14F-4D97-AF65-F5344CB8AC3E}">
        <p14:creationId xmlns:p14="http://schemas.microsoft.com/office/powerpoint/2010/main" val="17737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798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08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Кросс-доменные</a:t>
            </a:r>
            <a:r>
              <a:rPr lang="ru-RU" sz="4000" b="1" dirty="0"/>
              <a:t> запросы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6554" y="4365104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70C0"/>
                </a:solidFill>
              </a:rPr>
              <a:t>Не все </a:t>
            </a:r>
            <a:r>
              <a:rPr lang="en-US" sz="2800" b="1" dirty="0">
                <a:solidFill>
                  <a:srgbClr val="0070C0"/>
                </a:solidFill>
              </a:rPr>
              <a:t>AJAX </a:t>
            </a:r>
            <a:r>
              <a:rPr lang="ru-RU" sz="2800" b="1" dirty="0">
                <a:solidFill>
                  <a:srgbClr val="0070C0"/>
                </a:solidFill>
              </a:rPr>
              <a:t>запросы безопасны, браузер бдит </a:t>
            </a:r>
            <a:r>
              <a:rPr lang="ru-RU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ru-RU" sz="28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4744"/>
            <a:ext cx="12192001" cy="2933164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5015880" y="5085184"/>
            <a:ext cx="53665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E9178"/>
                </a:solidFill>
                <a:latin typeface="+mj-lt"/>
                <a:hlinkClick r:id="rId3"/>
              </a:rPr>
              <a:t>https://</a:t>
            </a:r>
            <a:r>
              <a:rPr lang="en-US" sz="2400" b="1" dirty="0" smtClean="0">
                <a:solidFill>
                  <a:srgbClr val="CE9178"/>
                </a:solidFill>
                <a:latin typeface="+mj-lt"/>
                <a:hlinkClick r:id="rId3"/>
              </a:rPr>
              <a:t>courses.dp.ua/ajax/demo_1.php</a:t>
            </a:r>
            <a:r>
              <a:rPr lang="en-US" sz="2400" b="1" dirty="0" smtClean="0">
                <a:solidFill>
                  <a:srgbClr val="CE9178"/>
                </a:solidFill>
                <a:latin typeface="+mj-lt"/>
              </a:rPr>
              <a:t/>
            </a:r>
            <a:br>
              <a:rPr lang="en-US" sz="2400" b="1" dirty="0" smtClean="0">
                <a:solidFill>
                  <a:srgbClr val="CE9178"/>
                </a:solidFill>
                <a:latin typeface="+mj-lt"/>
              </a:rPr>
            </a:br>
            <a:r>
              <a:rPr lang="en-US" sz="2400" b="1" dirty="0" smtClean="0">
                <a:solidFill>
                  <a:srgbClr val="CE9178"/>
                </a:solidFill>
                <a:latin typeface="+mj-lt"/>
              </a:rPr>
              <a:t/>
            </a:r>
            <a:br>
              <a:rPr lang="en-US" sz="2400" b="1" dirty="0" smtClean="0">
                <a:solidFill>
                  <a:srgbClr val="CE9178"/>
                </a:solidFill>
                <a:latin typeface="+mj-lt"/>
              </a:rPr>
            </a:br>
            <a:r>
              <a:rPr lang="en-US" sz="2400" b="1" dirty="0">
                <a:latin typeface="+mj-lt"/>
                <a:hlinkClick r:id="rId4"/>
              </a:rPr>
              <a:t>https://</a:t>
            </a:r>
            <a:r>
              <a:rPr lang="en-US" sz="2400" b="1" dirty="0" smtClean="0">
                <a:latin typeface="+mj-lt"/>
                <a:hlinkClick r:id="rId4"/>
              </a:rPr>
              <a:t>courses.dp.ua/ajax/demo_2.php</a:t>
            </a:r>
            <a:endParaRPr lang="en-US" sz="24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9496" y="5269849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Сравните результаты </a:t>
            </a:r>
            <a:r>
              <a:rPr lang="en-US" sz="2400" dirty="0" smtClean="0"/>
              <a:t>AJAX</a:t>
            </a:r>
            <a:r>
              <a:rPr lang="ru-RU" sz="2400" dirty="0" smtClean="0"/>
              <a:t> запросов: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29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534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/>
              <a:t>Кросс-доменные</a:t>
            </a:r>
            <a:r>
              <a:rPr lang="ru-RU" sz="4000" b="1" dirty="0"/>
              <a:t> запросы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5560" y="1652607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rgbClr val="0070C0"/>
                </a:solidFill>
              </a:rPr>
              <a:t>Кросс-доменные</a:t>
            </a:r>
            <a:r>
              <a:rPr lang="ru-RU" sz="2400" b="1" dirty="0">
                <a:solidFill>
                  <a:srgbClr val="0070C0"/>
                </a:solidFill>
              </a:rPr>
              <a:t> запросы </a:t>
            </a:r>
            <a:r>
              <a:rPr lang="ru-RU" sz="2400" dirty="0"/>
              <a:t>(т.е</a:t>
            </a:r>
            <a:r>
              <a:rPr lang="ru-RU" sz="2400" i="1" dirty="0"/>
              <a:t>. запросы к другому домену, не к тому с которого загружен скрипт</a:t>
            </a:r>
            <a:r>
              <a:rPr lang="ru-RU" sz="2400" dirty="0"/>
              <a:t>) проходят контроль безопасности (</a:t>
            </a:r>
            <a:r>
              <a:rPr lang="ru-RU" sz="2400" b="1" dirty="0"/>
              <a:t>который осуществляет браузер</a:t>
            </a:r>
            <a:r>
              <a:rPr lang="ru-RU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5560" y="3573016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Чтобы страница могла быть доступна через кросс-доменные запросы (читай </a:t>
            </a:r>
            <a:r>
              <a:rPr lang="en-US" sz="2400" b="1" dirty="0"/>
              <a:t>AJAX</a:t>
            </a:r>
            <a:r>
              <a:rPr lang="en-US" sz="2400" dirty="0"/>
              <a:t> </a:t>
            </a:r>
            <a:r>
              <a:rPr lang="ru-RU" sz="2400" dirty="0"/>
              <a:t>запросы к страницам других сайтов), страница должна сама сказать об этом, а именно установить в </a:t>
            </a:r>
            <a:r>
              <a:rPr lang="en-US" sz="2400" b="1" dirty="0"/>
              <a:t>HTTP</a:t>
            </a:r>
            <a:r>
              <a:rPr lang="en-US" sz="2400" dirty="0"/>
              <a:t> </a:t>
            </a:r>
            <a:r>
              <a:rPr lang="ru-RU" sz="2400" dirty="0"/>
              <a:t>ответе заголовок </a:t>
            </a:r>
            <a:r>
              <a:rPr lang="en-US" sz="2400" b="1" dirty="0">
                <a:solidFill>
                  <a:srgbClr val="00B050"/>
                </a:solidFill>
              </a:rPr>
              <a:t>Access-Control-Allow-Origin</a:t>
            </a:r>
            <a:r>
              <a:rPr lang="ru-RU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6688" y="56319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learn.javascript.ru/xhr-crossdomain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769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6. </a:t>
            </a:r>
            <a:r>
              <a:rPr lang="en-US" sz="8000" b="1" dirty="0" smtClean="0"/>
              <a:t>API</a:t>
            </a:r>
            <a:r>
              <a:rPr lang="ru-RU" sz="7200" b="1" i="1" dirty="0" smtClean="0"/>
              <a:t> </a:t>
            </a:r>
            <a:endParaRPr lang="en-US" sz="7200" b="1" i="1" dirty="0" smtClean="0"/>
          </a:p>
          <a:p>
            <a:pPr algn="ctr"/>
            <a:r>
              <a:rPr lang="en-US" sz="4000" b="1" dirty="0" smtClean="0"/>
              <a:t>(</a:t>
            </a:r>
            <a:r>
              <a:rPr lang="en-US" sz="4000" b="1" dirty="0" smtClean="0">
                <a:solidFill>
                  <a:srgbClr val="FFFF00"/>
                </a:solidFill>
              </a:rPr>
              <a:t>A</a:t>
            </a:r>
            <a:r>
              <a:rPr lang="ru-RU" sz="4000" b="1" dirty="0" err="1" smtClean="0"/>
              <a:t>pplication</a:t>
            </a:r>
            <a:r>
              <a:rPr lang="ru-RU" sz="4000" b="1" dirty="0" smtClean="0"/>
              <a:t> </a:t>
            </a:r>
            <a:r>
              <a:rPr lang="en-US" sz="4000" b="1" dirty="0" smtClean="0">
                <a:solidFill>
                  <a:srgbClr val="FFFF00"/>
                </a:solidFill>
              </a:rPr>
              <a:t>P</a:t>
            </a:r>
            <a:r>
              <a:rPr lang="ru-RU" sz="4000" b="1" dirty="0" err="1" smtClean="0"/>
              <a:t>rogramming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I</a:t>
            </a:r>
            <a:r>
              <a:rPr lang="ru-RU" sz="4000" b="1" dirty="0" err="1" smtClean="0"/>
              <a:t>nterface</a:t>
            </a:r>
            <a:r>
              <a:rPr lang="en-US" sz="4000" b="1" dirty="0" smtClean="0"/>
              <a:t>)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6608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347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2120657"/>
            <a:ext cx="8208912" cy="31085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800" b="1" dirty="0"/>
              <a:t>API</a:t>
            </a:r>
            <a:r>
              <a:rPr lang="ru-RU" sz="2800" dirty="0"/>
              <a:t> (</a:t>
            </a:r>
            <a:r>
              <a:rPr lang="ru-RU" sz="2800" b="1" dirty="0"/>
              <a:t>интерфейс программирования приложений, интерфейс прикладного программирования</a:t>
            </a:r>
            <a:r>
              <a:rPr lang="ru-RU" sz="2800" dirty="0"/>
              <a:t>) (</a:t>
            </a:r>
            <a:r>
              <a:rPr lang="ru-RU" sz="2800" dirty="0">
                <a:hlinkClick r:id="rId2" tooltip="Английский язык"/>
              </a:rPr>
              <a:t>англ.</a:t>
            </a:r>
            <a:r>
              <a:rPr lang="ru-RU" sz="2800" dirty="0"/>
              <a:t> </a:t>
            </a:r>
            <a:r>
              <a:rPr lang="ru-RU" sz="2800" b="1" i="1" dirty="0" err="1"/>
              <a:t>a</a:t>
            </a:r>
            <a:r>
              <a:rPr lang="ru-RU" sz="2800" i="1" dirty="0" err="1"/>
              <a:t>pplication</a:t>
            </a:r>
            <a:r>
              <a:rPr lang="ru-RU" sz="2800" i="1" dirty="0"/>
              <a:t> </a:t>
            </a:r>
            <a:r>
              <a:rPr lang="ru-RU" sz="2800" b="1" i="1" dirty="0" err="1"/>
              <a:t>p</a:t>
            </a:r>
            <a:r>
              <a:rPr lang="ru-RU" sz="2800" i="1" dirty="0" err="1"/>
              <a:t>rogramming</a:t>
            </a:r>
            <a:r>
              <a:rPr lang="en-US" sz="2800" i="1" dirty="0"/>
              <a:t> </a:t>
            </a:r>
            <a:r>
              <a:rPr lang="ru-RU" sz="2800" b="1" i="1" dirty="0" err="1" smtClean="0"/>
              <a:t>i</a:t>
            </a:r>
            <a:r>
              <a:rPr lang="ru-RU" sz="2800" i="1" dirty="0" err="1" smtClean="0"/>
              <a:t>nterface</a:t>
            </a:r>
            <a:r>
              <a:rPr lang="ru-RU" sz="2800" dirty="0" smtClean="0"/>
              <a:t>)</a:t>
            </a:r>
            <a:r>
              <a:rPr lang="ru-RU" sz="2800" dirty="0"/>
              <a:t> </a:t>
            </a:r>
            <a:r>
              <a:rPr lang="ru-RU" sz="2800" dirty="0" smtClean="0"/>
              <a:t>— По сути </a:t>
            </a:r>
            <a:r>
              <a:rPr lang="ru-RU" sz="2800" dirty="0"/>
              <a:t>н</a:t>
            </a:r>
            <a:r>
              <a:rPr lang="ru-RU" sz="2800" dirty="0" smtClean="0"/>
              <a:t>абор </a:t>
            </a:r>
            <a:r>
              <a:rPr lang="ru-RU" sz="2800" dirty="0"/>
              <a:t>правил, которые определяют как необходимо общаться со сторонним </a:t>
            </a:r>
            <a:r>
              <a:rPr lang="ru-RU" sz="2800" dirty="0" smtClean="0"/>
              <a:t>сайтом/программой/системой </a:t>
            </a:r>
            <a:r>
              <a:rPr lang="ru-RU" sz="2800" dirty="0"/>
              <a:t>если мы хотим запросить у него данные или передать ему данные.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ru-RU" sz="4400" b="1" dirty="0" err="1"/>
              <a:t>pplication</a:t>
            </a:r>
            <a:r>
              <a:rPr lang="ru-RU" sz="4400" b="1" dirty="0"/>
              <a:t> </a:t>
            </a:r>
            <a:r>
              <a:rPr lang="en-US" sz="4400" b="1" dirty="0">
                <a:solidFill>
                  <a:srgbClr val="00B050"/>
                </a:solidFill>
              </a:rPr>
              <a:t>P</a:t>
            </a:r>
            <a:r>
              <a:rPr lang="ru-RU" sz="4400" b="1" dirty="0" err="1" smtClean="0"/>
              <a:t>rogramming</a:t>
            </a:r>
            <a:r>
              <a:rPr lang="ru-RU" sz="4400" b="1" dirty="0" smtClean="0"/>
              <a:t> </a:t>
            </a:r>
            <a:r>
              <a:rPr lang="en-US" sz="4400" b="1" dirty="0" smtClean="0">
                <a:solidFill>
                  <a:srgbClr val="0070C0"/>
                </a:solidFill>
              </a:rPr>
              <a:t>I</a:t>
            </a:r>
            <a:r>
              <a:rPr lang="ru-RU" sz="4400" b="1" dirty="0" err="1"/>
              <a:t>nterface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751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1. Event Loop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582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7. </a:t>
            </a:r>
            <a:r>
              <a:rPr lang="en-US" sz="8000" b="1" dirty="0" err="1" smtClean="0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8000" b="1" dirty="0" smtClean="0"/>
              <a:t>/</a:t>
            </a:r>
            <a:r>
              <a:rPr lang="en-US" sz="8000" b="1" dirty="0" smtClean="0">
                <a:solidFill>
                  <a:srgbClr val="00B0F0"/>
                </a:solidFill>
              </a:rPr>
              <a:t>await</a:t>
            </a:r>
            <a:endParaRPr lang="en-US" sz="8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196752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 smtClean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b="1" dirty="0" smtClean="0"/>
              <a:t>await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://learn.javascript.ru/async-await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628800"/>
            <a:ext cx="6443352" cy="354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7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08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Цикл </a:t>
            </a:r>
            <a:r>
              <a:rPr lang="en-US" sz="4000" b="1" dirty="0" smtClean="0"/>
              <a:t>for-await-of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66331" y="3963822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Цикл </a:t>
            </a:r>
            <a:r>
              <a:rPr lang="en-US" sz="2400" dirty="0" smtClean="0"/>
              <a:t> </a:t>
            </a:r>
            <a:r>
              <a:rPr lang="en-US" sz="2400" b="1" dirty="0" smtClean="0"/>
              <a:t>for-await-of </a:t>
            </a:r>
            <a:r>
              <a:rPr lang="ru-RU" sz="2400" dirty="0" smtClean="0"/>
              <a:t>позволяет перебрать итерируемую (перебираемую, массив или </a:t>
            </a:r>
            <a:r>
              <a:rPr lang="ru-RU" sz="2400" dirty="0" err="1" smtClean="0"/>
              <a:t>псевдомассив</a:t>
            </a:r>
            <a:r>
              <a:rPr lang="ru-RU" sz="2400" dirty="0" smtClean="0"/>
              <a:t>) состоящий из объектов типа </a:t>
            </a:r>
            <a:r>
              <a:rPr lang="en-US" sz="2400" b="1" dirty="0" smtClean="0"/>
              <a:t>Promise</a:t>
            </a:r>
            <a:r>
              <a:rPr lang="en-US" sz="2400" dirty="0" smtClean="0"/>
              <a:t>. </a:t>
            </a:r>
            <a:r>
              <a:rPr lang="ru-RU" sz="2400" dirty="0" smtClean="0"/>
              <a:t>Цикл будет ожидать когда разрешится каждый из </a:t>
            </a:r>
            <a:r>
              <a:rPr lang="en-US" sz="2400" b="1" dirty="0" err="1" smtClean="0"/>
              <a:t>Promis</a:t>
            </a:r>
            <a:r>
              <a:rPr lang="en-US" sz="2400" b="1" dirty="0" smtClean="0"/>
              <a:t>’</a:t>
            </a:r>
            <a:r>
              <a:rPr lang="ru-RU" sz="2400" b="1" dirty="0" err="1" smtClean="0"/>
              <a:t>ов</a:t>
            </a:r>
            <a:r>
              <a:rPr lang="ru-RU" sz="2400" b="1" dirty="0" smtClean="0"/>
              <a:t> </a:t>
            </a:r>
            <a:r>
              <a:rPr lang="ru-RU" sz="2400" dirty="0" smtClean="0"/>
              <a:t>и только тогда начинать выполнение каждого шага цикла.</a:t>
            </a:r>
            <a:endParaRPr lang="ru-RU" sz="2400" dirty="0"/>
          </a:p>
        </p:txBody>
      </p:sp>
      <p:sp>
        <p:nvSpPr>
          <p:cNvPr id="8" name="TextBox 6"/>
          <p:cNvSpPr txBox="1"/>
          <p:nvPr/>
        </p:nvSpPr>
        <p:spPr>
          <a:xfrm>
            <a:off x="0" y="56612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 smtClean="0"/>
              <a:t>Подробнее:</a:t>
            </a:r>
            <a:r>
              <a:rPr lang="en-US" b="1" dirty="0" smtClean="0"/>
              <a:t> </a:t>
            </a:r>
            <a:r>
              <a:rPr lang="en-US" b="1" dirty="0">
                <a:hlinkClick r:id="rId2"/>
              </a:rPr>
              <a:t>https://developer.mozilla.org/</a:t>
            </a:r>
            <a:r>
              <a:rPr lang="en-US" b="1" dirty="0" err="1">
                <a:hlinkClick r:id="rId2"/>
              </a:rPr>
              <a:t>ru</a:t>
            </a:r>
            <a:r>
              <a:rPr lang="en-US" b="1" dirty="0">
                <a:hlinkClick r:id="rId2"/>
              </a:rPr>
              <a:t>/docs/Web/JavaScript/Reference/Statements/for-await...of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" y="1109549"/>
            <a:ext cx="12191340" cy="2612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2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8. Полезные </a:t>
            </a:r>
            <a:r>
              <a:rPr lang="en-US" sz="7200" b="1" dirty="0" smtClean="0"/>
              <a:t>API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33390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9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COVID-19 API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3325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https://covid19api.com</a:t>
            </a:r>
            <a:r>
              <a:rPr lang="en-US" sz="2400" b="1" dirty="0" smtClean="0">
                <a:hlinkClick r:id="rId2"/>
              </a:rPr>
              <a:t>/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92" t="10829" r="1008" b="43064"/>
          <a:stretch/>
        </p:blipFill>
        <p:spPr>
          <a:xfrm>
            <a:off x="-1" y="1556792"/>
            <a:ext cx="12192001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9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419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API </a:t>
            </a:r>
            <a:r>
              <a:rPr lang="ru-RU" sz="3200" b="1" dirty="0" err="1" smtClean="0"/>
              <a:t>Приватбанка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43516" y="6165305"/>
            <a:ext cx="685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https://api.privatbank.ua/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756"/>
          <a:stretch/>
        </p:blipFill>
        <p:spPr>
          <a:xfrm>
            <a:off x="1415480" y="1032414"/>
            <a:ext cx="9577064" cy="489857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9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API </a:t>
            </a:r>
            <a:r>
              <a:rPr lang="ru-RU" sz="3600" b="1" dirty="0" smtClean="0"/>
              <a:t>Национального Банка Украины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Валютные </a:t>
            </a:r>
            <a:r>
              <a:rPr lang="en-US" sz="2400" dirty="0" smtClean="0"/>
              <a:t>API, </a:t>
            </a:r>
            <a:r>
              <a:rPr lang="ru-RU" sz="2400" dirty="0" smtClean="0"/>
              <a:t>информация о финансовом рынке и банковском секторе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956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317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Информация по платёжной карте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1056" y="492942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Сервис позволяют получить информацию в формате </a:t>
            </a:r>
            <a:r>
              <a:rPr lang="en-US" sz="2000" b="1" dirty="0"/>
              <a:t>JSON</a:t>
            </a:r>
            <a:r>
              <a:rPr lang="ru-RU" sz="2000" dirty="0"/>
              <a:t>. Но необходимо зарегистрироваться и получить ключ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649503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https://binlist.net</a:t>
            </a:r>
            <a:r>
              <a:rPr lang="ru-RU" sz="2400" b="1" dirty="0" smtClean="0"/>
              <a:t> </a:t>
            </a:r>
            <a:r>
              <a:rPr lang="en-US" sz="2400" b="1" dirty="0" smtClean="0"/>
              <a:t>| </a:t>
            </a:r>
            <a:r>
              <a:rPr lang="en-US" sz="2400" b="1" dirty="0" smtClean="0">
                <a:hlinkClick r:id="rId3"/>
              </a:rPr>
              <a:t>https://lookup.binlist.net/536354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197242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Альтернативный сервис: </a:t>
            </a:r>
            <a:r>
              <a:rPr lang="en-US" sz="2000" b="1" dirty="0" smtClean="0">
                <a:hlinkClick r:id="rId4"/>
              </a:rPr>
              <a:t>https</a:t>
            </a:r>
            <a:r>
              <a:rPr lang="en-US" sz="2000" b="1" dirty="0">
                <a:hlinkClick r:id="rId4"/>
              </a:rPr>
              <a:t>://www.bincodes.com/api-bin-checker/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683" y="974251"/>
            <a:ext cx="5688632" cy="38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1136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en-US" sz="3200" b="1" dirty="0"/>
              <a:t>API </a:t>
            </a:r>
            <a:r>
              <a:rPr lang="en-US" sz="3200" b="1" dirty="0" smtClean="0"/>
              <a:t>WHOIS-</a:t>
            </a:r>
            <a:r>
              <a:rPr lang="ru-RU" sz="3200" b="1" dirty="0" smtClean="0"/>
              <a:t>сервиса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1056" y="524139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Сервис позволяют получить информацию в формате </a:t>
            </a:r>
            <a:r>
              <a:rPr lang="en-US" sz="2000" b="1" i="1" dirty="0"/>
              <a:t>JSON</a:t>
            </a:r>
            <a:r>
              <a:rPr lang="ru-RU" sz="2000" i="1" dirty="0"/>
              <a:t>. Но необходимо зарегистрироваться и получить ключ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05035" y="5960954"/>
            <a:ext cx="3724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https://ipstack.com/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1224133"/>
            <a:ext cx="6386116" cy="3800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6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1136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588956" y="989856"/>
            <a:ext cx="4603044" cy="71095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 smtClean="0"/>
              <a:t>Погодный </a:t>
            </a:r>
            <a:r>
              <a:rPr lang="en-US" sz="3200" b="1" dirty="0" smtClean="0"/>
              <a:t>API</a:t>
            </a:r>
            <a:br>
              <a:rPr lang="en-US" sz="3200" b="1" dirty="0" smtClean="0"/>
            </a:br>
            <a:r>
              <a:rPr lang="ru-RU" sz="3200" b="1" dirty="0" smtClean="0"/>
              <a:t>сервиса </a:t>
            </a:r>
            <a:r>
              <a:rPr lang="en-US" sz="3200" b="1" dirty="0" err="1" smtClean="0"/>
              <a:t>OpenWeather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956" y="2276872"/>
            <a:ext cx="3851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Сервис требует регистрации и использование ключа при выполнении запросов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88956" y="5085184"/>
            <a:ext cx="4603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hlinkClick r:id="rId2"/>
              </a:rPr>
              <a:t>https://openweathermap.org/</a:t>
            </a:r>
            <a:endParaRPr lang="ru-RU" sz="1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8465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9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00" y="620688"/>
            <a:ext cx="5303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Вспомним об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Event Loop </a:t>
            </a:r>
            <a:r>
              <a:rPr lang="ru-RU" sz="3600" b="1" dirty="0" smtClean="0"/>
              <a:t>в </a:t>
            </a:r>
            <a:r>
              <a:rPr lang="en-US" sz="3600" b="1" dirty="0" smtClean="0"/>
              <a:t>JavaScript</a:t>
            </a:r>
            <a:endParaRPr lang="ru-RU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00800" y="2132856"/>
            <a:ext cx="47283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JavaScript </a:t>
            </a:r>
            <a:r>
              <a:rPr lang="ru-RU" sz="2800" dirty="0" smtClean="0"/>
              <a:t>– однопоточный язык программирования, в любой момент времени возможно выполнение только одного фрагмента кода. Но есть механизм </a:t>
            </a:r>
            <a:r>
              <a:rPr lang="en-US" sz="2800" b="1" dirty="0" smtClean="0"/>
              <a:t>callback</a:t>
            </a:r>
            <a:r>
              <a:rPr lang="en-US" sz="2800" dirty="0" smtClean="0"/>
              <a:t>’</a:t>
            </a:r>
            <a:r>
              <a:rPr lang="ru-RU" sz="2800" dirty="0" err="1" smtClean="0"/>
              <a:t>ов</a:t>
            </a:r>
            <a:r>
              <a:rPr lang="ru-RU" sz="2800" dirty="0" smtClean="0"/>
              <a:t>…</a:t>
            </a:r>
            <a:endParaRPr lang="ru-RU" sz="2800" dirty="0"/>
          </a:p>
        </p:txBody>
      </p:sp>
      <p:pic>
        <p:nvPicPr>
          <p:cNvPr id="1026" name="Picture 2" descr="https://cdn-images-1.medium.com/max/1200/1*quyTIOs2hioCx1jRQ7-oj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"/>
          <a:stretch/>
        </p:blipFill>
        <p:spPr bwMode="auto">
          <a:xfrm>
            <a:off x="200986" y="260648"/>
            <a:ext cx="6903126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200800" y="5241974"/>
            <a:ext cx="3443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Подробнее</a:t>
            </a:r>
            <a:r>
              <a:rPr lang="en-US" b="1" dirty="0" smtClean="0"/>
              <a:t>: </a:t>
            </a:r>
            <a:r>
              <a:rPr lang="ru-RU" b="1" dirty="0" smtClean="0"/>
              <a:t> </a:t>
            </a:r>
            <a:r>
              <a:rPr lang="uk-UA" b="1" dirty="0" smtClean="0">
                <a:hlinkClick r:id="rId3"/>
              </a:rPr>
              <a:t>https</a:t>
            </a:r>
            <a:r>
              <a:rPr lang="uk-UA" b="1" dirty="0">
                <a:hlinkClick r:id="rId3"/>
              </a:rPr>
              <a:t>://</a:t>
            </a:r>
            <a:r>
              <a:rPr lang="uk-UA" b="1" dirty="0" smtClean="0">
                <a:hlinkClick r:id="rId3"/>
              </a:rPr>
              <a:t>developer.mozilla.org/ru/docs/Web/JavaScript/EventLoop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1401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1136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588956" y="989856"/>
            <a:ext cx="4603044" cy="71095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 smtClean="0"/>
              <a:t>Погодный </a:t>
            </a:r>
            <a:r>
              <a:rPr lang="en-US" sz="3200" b="1" dirty="0" smtClean="0"/>
              <a:t>API</a:t>
            </a:r>
            <a:br>
              <a:rPr lang="en-US" sz="3200" b="1" dirty="0" smtClean="0"/>
            </a:br>
            <a:r>
              <a:rPr lang="ru-RU" sz="3200" b="1" dirty="0" smtClean="0"/>
              <a:t>сервиса </a:t>
            </a:r>
            <a:r>
              <a:rPr lang="en-US" sz="3200" b="1" dirty="0" err="1" smtClean="0"/>
              <a:t>OpenWeather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956" y="2276872"/>
            <a:ext cx="3851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Сервис требует регистрации и использование ключа при выполнении запросов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88956" y="5085184"/>
            <a:ext cx="4603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hlinkClick r:id="rId2"/>
              </a:rPr>
              <a:t>https://openweathermap.org/</a:t>
            </a:r>
            <a:endParaRPr lang="ru-RU" sz="1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90875" y="4617102"/>
            <a:ext cx="379097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i="1" dirty="0"/>
              <a:t>9f118bfa230072d3603183e520cea4af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542" r="5748"/>
          <a:stretch/>
        </p:blipFill>
        <p:spPr>
          <a:xfrm>
            <a:off x="191344" y="775978"/>
            <a:ext cx="6600056" cy="4957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7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9. Node.js</a:t>
            </a:r>
          </a:p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JavaScript</a:t>
            </a:r>
            <a:r>
              <a:rPr lang="en-US" sz="5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5400" b="1" dirty="0" smtClean="0">
                <a:solidFill>
                  <a:schemeClr val="bg1">
                    <a:lumMod val="85000"/>
                  </a:schemeClr>
                </a:solidFill>
              </a:rPr>
              <a:t>вне браузера</a:t>
            </a:r>
            <a:endParaRPr lang="uk-UA" sz="5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4587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65959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8662" y="5250449"/>
            <a:ext cx="309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nodejs.org/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8168" y="1268755"/>
            <a:ext cx="42670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 </a:t>
            </a:r>
            <a:r>
              <a:rPr lang="en-US" sz="2200" dirty="0"/>
              <a:t>– </a:t>
            </a:r>
            <a:r>
              <a:rPr lang="ru-RU" sz="2200" dirty="0"/>
              <a:t>«виртуальная машина»</a:t>
            </a:r>
            <a:r>
              <a:rPr lang="en-US" sz="2200" dirty="0"/>
              <a:t> </a:t>
            </a:r>
            <a:r>
              <a:rPr lang="ru-RU" sz="2200" dirty="0"/>
              <a:t>способная выполнять </a:t>
            </a:r>
            <a:r>
              <a:rPr lang="en-US" sz="2200" dirty="0"/>
              <a:t>JavaScript</a:t>
            </a:r>
            <a:r>
              <a:rPr lang="ru-RU" sz="2200" dirty="0"/>
              <a:t>-код, которую можно установить на компьютере, и которая </a:t>
            </a:r>
            <a:r>
              <a:rPr lang="ru-RU" sz="2200" dirty="0" smtClean="0"/>
              <a:t>построена </a:t>
            </a:r>
            <a:r>
              <a:rPr lang="ru-RU" sz="2200" dirty="0"/>
              <a:t>на базе «куска» браузера «</a:t>
            </a:r>
            <a:r>
              <a:rPr lang="en-US" sz="2200" dirty="0"/>
              <a:t>Chrome</a:t>
            </a:r>
            <a:r>
              <a:rPr lang="ru-RU" sz="2200" dirty="0"/>
              <a:t>» отвечающего за обработку </a:t>
            </a:r>
            <a:r>
              <a:rPr lang="en-US" sz="2200" dirty="0"/>
              <a:t>JavaScript</a:t>
            </a:r>
            <a:r>
              <a:rPr lang="ru-RU" sz="2200" dirty="0"/>
              <a:t>.</a:t>
            </a:r>
            <a:r>
              <a:rPr lang="en-US" sz="2200" dirty="0"/>
              <a:t> </a:t>
            </a:r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позволил превратить </a:t>
            </a:r>
            <a:r>
              <a:rPr lang="en-US" sz="2200" dirty="0"/>
              <a:t>JavaScript </a:t>
            </a:r>
            <a:r>
              <a:rPr lang="ru-RU" sz="2200" dirty="0"/>
              <a:t>в язык общего пользования, поставив его в один ряд с </a:t>
            </a:r>
            <a:r>
              <a:rPr lang="en-US" sz="2200" dirty="0"/>
              <a:t>Python, Ruby, Java, C# </a:t>
            </a:r>
            <a:r>
              <a:rPr lang="ru-RU" sz="2200" dirty="0"/>
              <a:t>и другими.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79083"/>
            <a:ext cx="6646498" cy="502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1306" y="10792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3432" y="1412776"/>
            <a:ext cx="10369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Node.JS </a:t>
            </a:r>
            <a:r>
              <a:rPr lang="ru-RU" sz="2400" dirty="0"/>
              <a:t> – </a:t>
            </a:r>
            <a:r>
              <a:rPr lang="ru-RU" sz="2400" dirty="0" smtClean="0"/>
              <a:t>«чистый» </a:t>
            </a:r>
            <a:r>
              <a:rPr lang="ru-RU" sz="2400" b="1" dirty="0" err="1"/>
              <a:t>ECMAScript</a:t>
            </a:r>
            <a:r>
              <a:rPr lang="ru-RU" sz="2400" dirty="0"/>
              <a:t>. И самый «свежий» </a:t>
            </a:r>
            <a:r>
              <a:rPr lang="ru-RU" sz="2400" b="1" dirty="0" err="1" smtClean="0"/>
              <a:t>ECMAScript</a:t>
            </a:r>
            <a:r>
              <a:rPr lang="ru-RU" sz="2400" dirty="0" smtClean="0"/>
              <a:t>,</a:t>
            </a:r>
            <a:r>
              <a:rPr lang="uk-UA" sz="2400" b="1" dirty="0" smtClean="0"/>
              <a:t> </a:t>
            </a:r>
            <a:r>
              <a:rPr lang="uk-UA" sz="2400" dirty="0" smtClean="0"/>
              <a:t>для </a:t>
            </a:r>
            <a:r>
              <a:rPr lang="uk-UA" sz="2400" dirty="0" err="1" smtClean="0"/>
              <a:t>разработчика</a:t>
            </a:r>
            <a:r>
              <a:rPr lang="ru-RU" sz="2400" dirty="0" smtClean="0"/>
              <a:t>, </a:t>
            </a:r>
            <a:r>
              <a:rPr lang="ru-RU" sz="2400" dirty="0"/>
              <a:t>т.к. </a:t>
            </a:r>
            <a:r>
              <a:rPr lang="ru-RU" sz="2400" dirty="0" smtClean="0"/>
              <a:t>применяя </a:t>
            </a:r>
            <a:r>
              <a:rPr lang="ru-RU" sz="2400" b="1" dirty="0"/>
              <a:t>Node.JS</a:t>
            </a:r>
            <a:r>
              <a:rPr lang="ru-RU" sz="2400" dirty="0"/>
              <a:t> не нужно думать о совместимости с браузерами.</a:t>
            </a:r>
          </a:p>
          <a:p>
            <a:endParaRPr lang="ru-RU" sz="2400" dirty="0"/>
          </a:p>
          <a:p>
            <a:r>
              <a:rPr lang="ru-RU" sz="2400" dirty="0"/>
              <a:t>Если в браузере </a:t>
            </a:r>
            <a:r>
              <a:rPr lang="ru-RU" sz="2400" dirty="0" smtClean="0"/>
              <a:t>инструментарий</a:t>
            </a:r>
            <a:r>
              <a:rPr lang="en-US" sz="2400" dirty="0" smtClean="0"/>
              <a:t> </a:t>
            </a:r>
            <a:r>
              <a:rPr lang="ru-RU" sz="2400" dirty="0" smtClean="0"/>
              <a:t>взаимодействия с пользователем обеспечивается объектом </a:t>
            </a:r>
            <a:r>
              <a:rPr lang="en-US" sz="2400" b="1" dirty="0" err="1" smtClean="0"/>
              <a:t>globalThis</a:t>
            </a:r>
            <a:r>
              <a:rPr lang="en-US" sz="2400" dirty="0" smtClean="0"/>
              <a:t> </a:t>
            </a:r>
            <a:r>
              <a:rPr lang="en-US" sz="2400" i="1" dirty="0" smtClean="0"/>
              <a:t>(</a:t>
            </a:r>
            <a:r>
              <a:rPr lang="ru-RU" sz="2400" i="1" dirty="0" err="1" smtClean="0"/>
              <a:t>window</a:t>
            </a:r>
            <a:r>
              <a:rPr lang="en-US" sz="2400" i="1" dirty="0" smtClean="0"/>
              <a:t>)</a:t>
            </a:r>
            <a:r>
              <a:rPr lang="ru-RU" sz="2400" dirty="0" smtClean="0"/>
              <a:t>, </a:t>
            </a:r>
            <a:r>
              <a:rPr lang="ru-RU" sz="2400" dirty="0"/>
              <a:t>то </a:t>
            </a:r>
            <a:r>
              <a:rPr lang="ru-RU" sz="2400" dirty="0" smtClean="0"/>
              <a:t>в его </a:t>
            </a:r>
            <a:r>
              <a:rPr lang="ru-RU" sz="2400" b="1" dirty="0" smtClean="0"/>
              <a:t>Node.JS</a:t>
            </a:r>
            <a:r>
              <a:rPr lang="en-US" sz="2400" b="1" dirty="0" smtClean="0"/>
              <a:t> </a:t>
            </a:r>
            <a:r>
              <a:rPr lang="ru-RU" sz="2400" dirty="0" smtClean="0"/>
              <a:t>версии такого функционала нет, </a:t>
            </a:r>
            <a:r>
              <a:rPr lang="ru-RU" sz="2400" dirty="0"/>
              <a:t>в нём «из коробки» нет ничего кроме чистого синтаксиса </a:t>
            </a:r>
            <a:r>
              <a:rPr lang="ru-RU" sz="2400" b="1" dirty="0" err="1"/>
              <a:t>JavaScript</a:t>
            </a:r>
            <a:r>
              <a:rPr lang="ru-RU" sz="2400" b="1" dirty="0"/>
              <a:t>/ECMAScript-2015/2016/2017/2018/2019/2020</a:t>
            </a:r>
            <a:r>
              <a:rPr lang="ru-RU" sz="2400" dirty="0" smtClean="0"/>
              <a:t>/... 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Но, в </a:t>
            </a:r>
            <a:r>
              <a:rPr lang="ru-RU" sz="2400" b="1" dirty="0"/>
              <a:t>Node.JS</a:t>
            </a:r>
            <a:r>
              <a:rPr lang="ru-RU" sz="2400" dirty="0"/>
              <a:t> есть </a:t>
            </a:r>
            <a:r>
              <a:rPr lang="ru-RU" sz="2400" b="1" dirty="0"/>
              <a:t>модули</a:t>
            </a:r>
            <a:r>
              <a:rPr lang="ru-RU" sz="2400" dirty="0"/>
              <a:t> </a:t>
            </a:r>
            <a:r>
              <a:rPr lang="ru-RU" sz="2400" i="1" dirty="0"/>
              <a:t>(пакеты)  </a:t>
            </a:r>
            <a:r>
              <a:rPr lang="ru-RU" sz="2400" dirty="0"/>
              <a:t>для решения тех или иных </a:t>
            </a:r>
            <a:r>
              <a:rPr lang="ru-RU" sz="2400" dirty="0" smtClean="0"/>
              <a:t>задач (</a:t>
            </a:r>
            <a:r>
              <a:rPr lang="ru-RU" sz="2400" i="1" dirty="0" smtClean="0"/>
              <a:t>по </a:t>
            </a:r>
            <a:r>
              <a:rPr lang="ru-RU" sz="2400" i="1" dirty="0"/>
              <a:t>аналогии с подключаемыми файлами в других языках</a:t>
            </a:r>
            <a:r>
              <a:rPr lang="ru-RU" sz="2400" dirty="0"/>
              <a:t>), и модулей для него существует большое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14292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9. NPM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(</a:t>
            </a:r>
            <a:r>
              <a:rPr lang="en-US" sz="6000" b="1" dirty="0" smtClean="0">
                <a:solidFill>
                  <a:srgbClr val="FFFF00"/>
                </a:solidFill>
              </a:rPr>
              <a:t>N</a:t>
            </a:r>
            <a:r>
              <a:rPr lang="en-US" sz="6000" b="1" dirty="0" smtClean="0">
                <a:solidFill>
                  <a:schemeClr val="bg1"/>
                </a:solidFill>
              </a:rPr>
              <a:t>ode </a:t>
            </a:r>
            <a:r>
              <a:rPr lang="en-US" sz="6000" b="1" dirty="0" smtClean="0">
                <a:solidFill>
                  <a:srgbClr val="FFFF00"/>
                </a:solidFill>
              </a:rPr>
              <a:t>P</a:t>
            </a:r>
            <a:r>
              <a:rPr lang="en-US" sz="6000" b="1" dirty="0" smtClean="0">
                <a:solidFill>
                  <a:schemeClr val="bg1"/>
                </a:solidFill>
              </a:rPr>
              <a:t>ackage </a:t>
            </a:r>
            <a:r>
              <a:rPr lang="en-US" sz="6000" b="1" dirty="0" smtClean="0">
                <a:solidFill>
                  <a:srgbClr val="FFFF00"/>
                </a:solidFill>
              </a:rPr>
              <a:t>M</a:t>
            </a:r>
            <a:r>
              <a:rPr lang="en-US" sz="6000" b="1" dirty="0" smtClean="0">
                <a:solidFill>
                  <a:schemeClr val="bg1"/>
                </a:solidFill>
              </a:rPr>
              <a:t>anager)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789" y="323946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4356" y="961564"/>
            <a:ext cx="873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Всемирная библиотека пакетов</a:t>
            </a:r>
            <a:r>
              <a:rPr lang="en-US" sz="2800" i="1" dirty="0"/>
              <a:t> (</a:t>
            </a:r>
            <a:r>
              <a:rPr lang="ru-RU" sz="2800" i="1" dirty="0"/>
              <a:t>модулей</a:t>
            </a:r>
            <a:r>
              <a:rPr lang="en-US" sz="2800" i="1" dirty="0"/>
              <a:t>)</a:t>
            </a:r>
            <a:r>
              <a:rPr lang="ru-RU" sz="2800" i="1" dirty="0"/>
              <a:t> для </a:t>
            </a:r>
            <a:r>
              <a:rPr lang="en-US" sz="2800" i="1" dirty="0"/>
              <a:t>Node.JS</a:t>
            </a:r>
            <a:endParaRPr lang="ru-RU" sz="28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2124"/>
            <a:ext cx="1216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032" y="1628800"/>
            <a:ext cx="5184577" cy="4082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95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79930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544" y="8895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Когда </a:t>
            </a:r>
            <a:r>
              <a:rPr lang="ru-RU" sz="2800" i="1" dirty="0" smtClean="0"/>
              <a:t>нам нужен пакет, то пишет в консоли: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9417" y="224370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 </a:t>
            </a:r>
            <a:r>
              <a:rPr lang="ru-RU" sz="2800" b="1" dirty="0"/>
              <a:t>система управления </a:t>
            </a:r>
            <a:r>
              <a:rPr lang="ru-RU" sz="2800" b="1" dirty="0" smtClean="0"/>
              <a:t>пакетами (</a:t>
            </a:r>
            <a:r>
              <a:rPr lang="en-US" sz="2800" b="1" dirty="0" smtClean="0"/>
              <a:t>NPM</a:t>
            </a:r>
            <a:r>
              <a:rPr lang="ru-RU" sz="2800" b="1" dirty="0" smtClean="0"/>
              <a:t>) </a:t>
            </a:r>
            <a:r>
              <a:rPr lang="ru-RU" sz="2800" dirty="0"/>
              <a:t>установит в текущую папку требуемый </a:t>
            </a:r>
            <a:r>
              <a:rPr lang="ru-RU" sz="2800" b="1" dirty="0" smtClean="0"/>
              <a:t>пакет</a:t>
            </a:r>
            <a:r>
              <a:rPr lang="ru-RU" sz="2800" dirty="0" smtClean="0"/>
              <a:t> (</a:t>
            </a:r>
            <a:r>
              <a:rPr lang="ru-RU" sz="2800" i="1" dirty="0" smtClean="0"/>
              <a:t>модуль</a:t>
            </a:r>
            <a:r>
              <a:rPr lang="ru-RU" sz="2800" dirty="0" smtClean="0"/>
              <a:t>) </a:t>
            </a:r>
            <a:r>
              <a:rPr lang="ru-RU" sz="2800" dirty="0"/>
              <a:t>и все зависимые </a:t>
            </a:r>
            <a:r>
              <a:rPr lang="ru-RU" sz="2800" b="1" dirty="0" smtClean="0"/>
              <a:t>пакеты</a:t>
            </a:r>
            <a:r>
              <a:rPr lang="ru-RU" sz="2800" dirty="0" smtClean="0"/>
              <a:t> также.</a:t>
            </a:r>
            <a:endParaRPr lang="ru-RU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3429000"/>
            <a:ext cx="4077519" cy="300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2900" t="8076"/>
          <a:stretch>
            <a:fillRect/>
          </a:stretch>
        </p:blipFill>
        <p:spPr bwMode="auto">
          <a:xfrm>
            <a:off x="6888088" y="3433776"/>
            <a:ext cx="2664296" cy="3018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49" y="15230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npm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install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 smtClean="0">
                <a:solidFill>
                  <a:srgbClr val="0070C0"/>
                </a:solidFill>
              </a:rPr>
              <a:t>имя_модуля</a:t>
            </a:r>
            <a:endParaRPr lang="ru-RU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10. </a:t>
            </a:r>
            <a:r>
              <a:rPr lang="en-US" sz="7200" b="1" dirty="0" err="1" smtClean="0"/>
              <a:t>package.json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0159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package.json</a:t>
            </a:r>
            <a:r>
              <a:rPr lang="en-US" sz="3600" b="1" dirty="0"/>
              <a:t> – </a:t>
            </a:r>
            <a:r>
              <a:rPr lang="ru-RU" sz="3600" b="1" dirty="0"/>
              <a:t>перечень зависимостей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5880" y="1148551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Файл </a:t>
            </a:r>
            <a:r>
              <a:rPr lang="en-US" sz="2400" b="1" i="1" dirty="0" err="1"/>
              <a:t>package.json</a:t>
            </a:r>
            <a:r>
              <a:rPr lang="en-US" sz="2400" i="1" dirty="0"/>
              <a:t> – </a:t>
            </a:r>
            <a:r>
              <a:rPr lang="ru-RU" sz="2400" i="1" dirty="0"/>
              <a:t>хранит информацию о приложении, </a:t>
            </a:r>
            <a:r>
              <a:rPr lang="ru-RU" sz="2400" i="1" dirty="0" smtClean="0"/>
              <a:t>в частности о необходимых пакетах. </a:t>
            </a:r>
            <a:endParaRPr lang="ru-RU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991544" y="1447330"/>
            <a:ext cx="2159566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uk-UA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184" y="220486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Команда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позволяет создать файл </a:t>
            </a:r>
            <a:r>
              <a:rPr lang="en-US" sz="2400" b="1" i="1" dirty="0" err="1"/>
              <a:t>package.json</a:t>
            </a:r>
            <a:r>
              <a:rPr lang="ru-RU" sz="2400" i="1" dirty="0" smtClean="0"/>
              <a:t>. Использование </a:t>
            </a:r>
            <a:r>
              <a:rPr lang="ru-RU" sz="2400" i="1" dirty="0"/>
              <a:t>ключа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--save </a:t>
            </a:r>
            <a:r>
              <a:rPr lang="ru-RU" sz="2400" i="1" dirty="0"/>
              <a:t>добавляет устанавливаемый пакет в файл </a:t>
            </a:r>
            <a:r>
              <a:rPr lang="en-US" sz="2400" b="1" i="1" dirty="0" err="1"/>
              <a:t>package.json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35360" y="3132257"/>
            <a:ext cx="7096815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32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some_pack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--save</a:t>
            </a:r>
            <a:endParaRPr lang="uk-UA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1250" y="5318616"/>
            <a:ext cx="290015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endParaRPr lang="uk-UA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5880" y="481166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Использование команды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ru-RU" sz="2400" i="1" dirty="0"/>
              <a:t>позволяет установить все пакеты из </a:t>
            </a:r>
            <a:r>
              <a:rPr lang="en-US" sz="2400" b="1" i="1" dirty="0" err="1"/>
              <a:t>package.json</a:t>
            </a:r>
            <a:r>
              <a:rPr lang="en-US" sz="2400" i="1" dirty="0"/>
              <a:t>, </a:t>
            </a:r>
            <a:r>
              <a:rPr lang="ru-RU" sz="2400" i="1" dirty="0"/>
              <a:t>если они еще не установлены</a:t>
            </a:r>
            <a:r>
              <a:rPr lang="en-US" sz="2400" i="1" dirty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8326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51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2. </a:t>
            </a:r>
            <a:r>
              <a:rPr lang="ru-RU" sz="7200" b="1" dirty="0" smtClean="0"/>
              <a:t>Объект </a:t>
            </a:r>
            <a:r>
              <a:rPr lang="en-US" sz="7200" b="1" dirty="0" smtClean="0"/>
              <a:t>Promise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4852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Lodash</a:t>
            </a:r>
            <a:r>
              <a:rPr lang="en-US" sz="3600" b="1" dirty="0" smtClean="0"/>
              <a:t> – </a:t>
            </a:r>
            <a:r>
              <a:rPr lang="ru-RU" sz="3600" b="1" dirty="0" smtClean="0"/>
              <a:t>библиотека для работы с данными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2264" y="5743381"/>
            <a:ext cx="4107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hlinkClick r:id="rId2"/>
              </a:rPr>
              <a:t>https://lodash.com</a:t>
            </a:r>
            <a:r>
              <a:rPr lang="ru-RU" sz="3600" b="1" dirty="0" smtClean="0">
                <a:hlinkClick r:id="rId2"/>
              </a:rPr>
              <a:t>/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82" y="1413736"/>
            <a:ext cx="8419034" cy="4031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0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6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1859340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1. Работа с </a:t>
            </a:r>
            <a:r>
              <a:rPr lang="en-US" sz="4800" b="1" dirty="0" smtClean="0">
                <a:solidFill>
                  <a:srgbClr val="00B050"/>
                </a:solidFill>
              </a:rPr>
              <a:t>DOM</a:t>
            </a:r>
            <a:r>
              <a:rPr lang="en-US" sz="4800" b="1" dirty="0" smtClean="0"/>
              <a:t> </a:t>
            </a:r>
            <a:endParaRPr lang="ru-RU" sz="4800" b="1" dirty="0" smtClean="0"/>
          </a:p>
          <a:p>
            <a:pPr algn="ctr"/>
            <a:r>
              <a:rPr lang="en-US" sz="4800" dirty="0" smtClean="0"/>
              <a:t>(</a:t>
            </a:r>
            <a:r>
              <a:rPr lang="ru-RU" sz="4800" b="1" dirty="0" smtClean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4800" dirty="0" smtClean="0"/>
              <a:t>)</a:t>
            </a:r>
            <a:endParaRPr lang="ru-RU" sz="4800" b="1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42731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93096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2.</a:t>
            </a:r>
            <a:r>
              <a:rPr lang="en-US" sz="3200" b="1" dirty="0" smtClean="0"/>
              <a:t> </a:t>
            </a:r>
            <a:r>
              <a:rPr lang="ru-RU" sz="3200" b="1" dirty="0" smtClean="0"/>
              <a:t>Операторы </a:t>
            </a:r>
            <a:r>
              <a:rPr lang="en-US" sz="3200" b="1" dirty="0" smtClean="0">
                <a:solidFill>
                  <a:srgbClr val="00B050"/>
                </a:solidFill>
              </a:rPr>
              <a:t>Expo</a:t>
            </a:r>
            <a:r>
              <a:rPr lang="en-US" sz="3200" b="1" dirty="0">
                <a:solidFill>
                  <a:srgbClr val="00B050"/>
                </a:solidFill>
              </a:rPr>
              <a:t>r</a:t>
            </a:r>
            <a:r>
              <a:rPr lang="en-US" sz="3200" b="1" dirty="0" smtClean="0">
                <a:solidFill>
                  <a:srgbClr val="00B050"/>
                </a:solidFill>
              </a:rPr>
              <a:t>t</a:t>
            </a:r>
            <a:r>
              <a:rPr lang="en-US" sz="3200" b="1" dirty="0" smtClean="0"/>
              <a:t>/</a:t>
            </a:r>
            <a:r>
              <a:rPr lang="en-US" sz="3200" b="1" dirty="0" smtClean="0">
                <a:solidFill>
                  <a:srgbClr val="00B0F0"/>
                </a:solidFill>
              </a:rPr>
              <a:t>Import</a:t>
            </a:r>
            <a:r>
              <a:rPr lang="en-US" sz="3200" b="1" dirty="0" smtClean="0"/>
              <a:t> </a:t>
            </a:r>
            <a:endParaRPr lang="ru-RU" sz="3200" b="1" dirty="0" smtClean="0"/>
          </a:p>
          <a:p>
            <a:pPr algn="ctr"/>
            <a:r>
              <a:rPr lang="en-US" sz="3200" b="1" dirty="0" smtClean="0"/>
              <a:t>(</a:t>
            </a:r>
            <a:r>
              <a:rPr lang="ru-RU" sz="3200" b="1" dirty="0" smtClean="0"/>
              <a:t>также известны как «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ES Modules</a:t>
            </a:r>
            <a:r>
              <a:rPr lang="ru-RU" sz="3200" b="1" dirty="0" smtClean="0"/>
              <a:t>»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9796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/>
              <a:t>#F.</a:t>
            </a:r>
            <a:r>
              <a:rPr lang="uk-UA" sz="3600" b="1" dirty="0" smtClean="0"/>
              <a:t>1</a:t>
            </a:r>
            <a:endParaRPr lang="uk-UA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11302" y="1457246"/>
            <a:ext cx="6905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Ваша задача, вести список 5-ти ближайших,</a:t>
            </a:r>
            <a:r>
              <a:rPr lang="ru-RU" sz="2400" dirty="0"/>
              <a:t> к </a:t>
            </a:r>
            <a:r>
              <a:rPr lang="ru-RU" sz="2400" dirty="0" smtClean="0"/>
              <a:t>пользователю, банкоматов (</a:t>
            </a:r>
            <a:r>
              <a:rPr lang="ru-RU" sz="2400" b="1" dirty="0" smtClean="0">
                <a:solidFill>
                  <a:srgbClr val="00B050"/>
                </a:solidFill>
              </a:rPr>
              <a:t>с адресом</a:t>
            </a:r>
            <a:r>
              <a:rPr lang="ru-RU" sz="2400" dirty="0" smtClean="0"/>
              <a:t>, </a:t>
            </a:r>
            <a:r>
              <a:rPr lang="ru-RU" sz="2400" b="1" dirty="0" smtClean="0"/>
              <a:t>и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расстоянием в метрах до пользователя</a:t>
            </a:r>
            <a:r>
              <a:rPr lang="ru-RU" sz="2400" dirty="0" smtClean="0"/>
              <a:t>), отсортированных по расстоянию до пользователя.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49402" y="3070701"/>
            <a:ext cx="6867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2"/>
              </a:rPr>
              <a:t>https://api.privatbank.ua/#</a:t>
            </a:r>
            <a:r>
              <a:rPr lang="en-US" b="1" dirty="0" smtClean="0">
                <a:hlinkClick r:id="rId2"/>
              </a:rPr>
              <a:t>p24/atm</a:t>
            </a:r>
            <a:r>
              <a:rPr lang="ru-RU" b="1" dirty="0" smtClean="0"/>
              <a:t> </a:t>
            </a:r>
            <a:r>
              <a:rPr lang="ru-RU" i="1" dirty="0" smtClean="0"/>
              <a:t>- д</a:t>
            </a:r>
            <a:r>
              <a:rPr lang="uk-UA" i="1" dirty="0" err="1" smtClean="0"/>
              <a:t>окументация</a:t>
            </a:r>
            <a:r>
              <a:rPr lang="uk-UA" i="1" dirty="0" smtClean="0"/>
              <a:t> по </a:t>
            </a:r>
            <a:r>
              <a:rPr lang="ru-RU" i="1" dirty="0" smtClean="0"/>
              <a:t>«</a:t>
            </a:r>
            <a:r>
              <a:rPr lang="ru-RU" i="1" dirty="0" err="1" smtClean="0"/>
              <a:t>банкоматному</a:t>
            </a:r>
            <a:r>
              <a:rPr lang="ru-RU" i="1" dirty="0" smtClean="0"/>
              <a:t>» </a:t>
            </a:r>
            <a:r>
              <a:rPr lang="en-US" i="1" dirty="0" smtClean="0"/>
              <a:t>API </a:t>
            </a:r>
            <a:r>
              <a:rPr lang="ru-RU" i="1" dirty="0" err="1" smtClean="0"/>
              <a:t>Приватбанка</a:t>
            </a:r>
            <a:r>
              <a:rPr lang="ru-RU" i="1" dirty="0" smtClean="0"/>
              <a:t>.</a:t>
            </a:r>
            <a:endParaRPr lang="ru-RU" i="1" dirty="0"/>
          </a:p>
        </p:txBody>
      </p:sp>
      <p:pic>
        <p:nvPicPr>
          <p:cNvPr id="1026" name="Picture 2" descr="Какие операции Вы можете выполнить с помощью банкомата ПриватБанка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2816"/>
            <a:ext cx="2088232" cy="303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es geolocation work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4149080"/>
            <a:ext cx="5696570" cy="22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Объект </a:t>
            </a:r>
            <a:r>
              <a:rPr lang="en-US" sz="3600" b="1" dirty="0" smtClean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24192" y="1386484"/>
            <a:ext cx="4026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</a:t>
            </a:r>
            <a:r>
              <a:rPr lang="ru-RU" dirty="0" smtClean="0"/>
              <a:t>последовательно (насколько это возможно), избегая вложенности </a:t>
            </a:r>
            <a:r>
              <a:rPr lang="en-US" b="1" dirty="0" smtClean="0"/>
              <a:t>callback</a:t>
            </a:r>
            <a:r>
              <a:rPr lang="en-US" dirty="0" smtClean="0"/>
              <a:t>’</a:t>
            </a:r>
            <a:r>
              <a:rPr lang="ru-RU" dirty="0" err="1" smtClean="0"/>
              <a:t>ов</a:t>
            </a:r>
            <a:r>
              <a:rPr lang="ru-RU" dirty="0" smtClean="0"/>
              <a:t>. </a:t>
            </a:r>
            <a:r>
              <a:rPr lang="en-US" b="1" dirty="0" smtClean="0"/>
              <a:t>Promise</a:t>
            </a:r>
            <a:r>
              <a:rPr lang="en-US" dirty="0" smtClean="0"/>
              <a:t> </a:t>
            </a:r>
            <a:r>
              <a:rPr lang="ru-RU" dirty="0" smtClean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 (параметры </a:t>
            </a:r>
            <a:r>
              <a:rPr lang="en-US" b="1" dirty="0" smtClean="0"/>
              <a:t>resolve</a:t>
            </a:r>
            <a:r>
              <a:rPr lang="en-US" dirty="0" smtClean="0"/>
              <a:t>, </a:t>
            </a:r>
            <a:r>
              <a:rPr lang="en-US" b="1" dirty="0" smtClean="0"/>
              <a:t>reject</a:t>
            </a:r>
            <a:r>
              <a:rPr lang="en-US" dirty="0" smtClean="0"/>
              <a:t> – </a:t>
            </a:r>
            <a:r>
              <a:rPr lang="ru-RU" dirty="0" smtClean="0"/>
              <a:t>функции вызов которых приведёт к завершению работы </a:t>
            </a:r>
            <a:r>
              <a:rPr lang="en-US" b="1" dirty="0" err="1" smtClean="0"/>
              <a:t>Primise</a:t>
            </a:r>
            <a:r>
              <a:rPr lang="en-US" b="1" dirty="0" smtClean="0"/>
              <a:t>’</a:t>
            </a:r>
            <a:r>
              <a:rPr lang="ru-RU" dirty="0" smtClean="0"/>
              <a:t>а).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710453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https://learn.javascript.ru/promise</a:t>
            </a:r>
            <a:r>
              <a:rPr lang="en-US" sz="2400" b="1" dirty="0" smtClean="0">
                <a:hlinkClick r:id="rId3"/>
              </a:rPr>
              <a:t>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715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Объект </a:t>
            </a:r>
            <a:r>
              <a:rPr lang="en-US" sz="3600" b="1" dirty="0" smtClean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0176" y="980728"/>
            <a:ext cx="4511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 объекта </a:t>
            </a:r>
            <a:r>
              <a:rPr lang="en-US" sz="2000" b="1" dirty="0" smtClean="0"/>
              <a:t>Promise</a:t>
            </a:r>
            <a:r>
              <a:rPr lang="ru-RU" sz="2000" dirty="0" smtClean="0"/>
              <a:t> есть 3 полезных метода для возможности зарегистрировать функции на случай успешного завершения </a:t>
            </a:r>
            <a:r>
              <a:rPr lang="en-US" sz="2000" b="1" dirty="0" smtClean="0"/>
              <a:t>Promise’</a:t>
            </a:r>
            <a:r>
              <a:rPr lang="ru-RU" sz="2000" dirty="0" smtClean="0"/>
              <a:t>а, для случая завершения с ошибкой, и для ситуации когда код нужно выполнить как бы </a:t>
            </a:r>
            <a:r>
              <a:rPr lang="en-US" sz="2000" b="1" dirty="0" smtClean="0"/>
              <a:t>Promise</a:t>
            </a:r>
            <a:r>
              <a:rPr lang="en-US" sz="2000" dirty="0" smtClean="0"/>
              <a:t> </a:t>
            </a:r>
            <a:r>
              <a:rPr lang="ru-RU" sz="2000" dirty="0" smtClean="0"/>
              <a:t>не завершился (успешно или нет). Эти методы соответственно </a:t>
            </a:r>
            <a:r>
              <a:rPr lang="en-US" sz="2000" dirty="0" smtClean="0"/>
              <a:t>.</a:t>
            </a:r>
            <a:r>
              <a:rPr lang="en-US" sz="2000" b="1" dirty="0" smtClean="0"/>
              <a:t>then()</a:t>
            </a:r>
            <a:r>
              <a:rPr lang="en-US" sz="2000" dirty="0" smtClean="0"/>
              <a:t>,</a:t>
            </a:r>
            <a:r>
              <a:rPr lang="en-US" sz="2000" b="1" dirty="0" smtClean="0"/>
              <a:t> .catch() </a:t>
            </a:r>
            <a:r>
              <a:rPr lang="ru-RU" sz="2000" dirty="0" smtClean="0"/>
              <a:t>и </a:t>
            </a:r>
            <a:r>
              <a:rPr lang="en-US" sz="2000" b="1" dirty="0" smtClean="0"/>
              <a:t>finally()</a:t>
            </a:r>
            <a:r>
              <a:rPr lang="en-US" sz="2000" dirty="0" smtClean="0"/>
              <a:t>.</a:t>
            </a:r>
            <a:r>
              <a:rPr lang="ru-RU" sz="2000" dirty="0" smtClean="0"/>
              <a:t> Эти методы могут быть вызваны цепочкой т.к. эти методы возвращают ссылку на сами </a:t>
            </a:r>
            <a:r>
              <a:rPr lang="en-US" sz="2000" b="1" dirty="0" smtClean="0"/>
              <a:t>Promise</a:t>
            </a:r>
            <a:r>
              <a:rPr lang="en-US" sz="2000" dirty="0" smtClean="0"/>
              <a:t>.</a:t>
            </a:r>
            <a:r>
              <a:rPr lang="ru-RU" sz="2000" dirty="0" smtClean="0"/>
              <a:t> Функция переданная </a:t>
            </a:r>
            <a:r>
              <a:rPr lang="en-US" sz="2000" b="1" dirty="0" smtClean="0"/>
              <a:t>.then() </a:t>
            </a:r>
            <a:r>
              <a:rPr lang="ru-RU" sz="2000" dirty="0" smtClean="0"/>
              <a:t>может вернуть</a:t>
            </a:r>
            <a:r>
              <a:rPr lang="en-US" sz="2000" dirty="0" smtClean="0"/>
              <a:t> </a:t>
            </a:r>
            <a:r>
              <a:rPr lang="ru-RU" sz="2000" dirty="0" smtClean="0"/>
              <a:t>результат (в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другой </a:t>
            </a:r>
            <a:r>
              <a:rPr lang="en-US" sz="2000" dirty="0" smtClean="0"/>
              <a:t>Promise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цепочка может опять включать </a:t>
            </a:r>
            <a:r>
              <a:rPr lang="en-US" sz="2000" b="1" dirty="0" smtClean="0"/>
              <a:t>.then()</a:t>
            </a:r>
            <a:r>
              <a:rPr lang="ru-RU" sz="2000" dirty="0" smtClean="0"/>
              <a:t> для его обработки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https://learn.javascript.ru/promise</a:t>
            </a:r>
            <a:r>
              <a:rPr lang="en-US" sz="2400" b="1" dirty="0" smtClean="0">
                <a:hlinkClick r:id="rId2"/>
              </a:rPr>
              <a:t>/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47939"/>
            <a:ext cx="6872660" cy="374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3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17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Жизненный путь </a:t>
            </a:r>
            <a:r>
              <a:rPr lang="en-US" sz="3200" b="1" dirty="0" smtClean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47528" y="5601434"/>
            <a:ext cx="885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Жизненный путь </a:t>
            </a:r>
            <a:r>
              <a:rPr lang="en-US" sz="2000" b="1" dirty="0" smtClean="0"/>
              <a:t>Promise</a:t>
            </a:r>
            <a:r>
              <a:rPr lang="en-US" sz="2000" dirty="0" smtClean="0"/>
              <a:t> </a:t>
            </a:r>
            <a:r>
              <a:rPr lang="ru-RU" sz="2000" dirty="0" smtClean="0"/>
              <a:t>всегда завершается одним из двух состояний: </a:t>
            </a:r>
            <a:br>
              <a:rPr lang="ru-RU" sz="2000" dirty="0" smtClean="0"/>
            </a:br>
            <a:r>
              <a:rPr lang="en-US" sz="2000" b="1" dirty="0" smtClean="0"/>
              <a:t>Fulfilled</a:t>
            </a:r>
            <a:r>
              <a:rPr lang="en-US" sz="2000" dirty="0" smtClean="0"/>
              <a:t> – </a:t>
            </a:r>
            <a:r>
              <a:rPr lang="ru-RU" sz="2000" dirty="0" smtClean="0"/>
              <a:t>успешное завершение, либо </a:t>
            </a:r>
            <a:r>
              <a:rPr lang="en-US" sz="2000" b="1" dirty="0" smtClean="0"/>
              <a:t>Rejected</a:t>
            </a:r>
            <a:r>
              <a:rPr lang="en-US" sz="2000" dirty="0" smtClean="0"/>
              <a:t> </a:t>
            </a:r>
            <a:r>
              <a:rPr lang="ru-RU" sz="2000" dirty="0" smtClean="0"/>
              <a:t>– неудачное завершение.</a:t>
            </a:r>
            <a:endParaRPr lang="ru-RU" sz="2000" dirty="0"/>
          </a:p>
        </p:txBody>
      </p:sp>
      <p:pic>
        <p:nvPicPr>
          <p:cNvPr id="7" name="Picture 2" descr="https://idiotwu.me/content/images/2015/03/promise-onFulfilled_onRej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980728"/>
            <a:ext cx="7890030" cy="42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2. Promise</a:t>
            </a:r>
            <a:r>
              <a:rPr lang="ru-RU" sz="8000" b="1" dirty="0" smtClean="0"/>
              <a:t> </a:t>
            </a:r>
            <a:r>
              <a:rPr lang="en-US" sz="8000" b="1" dirty="0" smtClean="0"/>
              <a:t>API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6490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Promise </a:t>
            </a:r>
            <a:r>
              <a:rPr lang="it-IT" sz="4800" b="1" dirty="0" smtClean="0"/>
              <a:t>API</a:t>
            </a:r>
            <a:endParaRPr lang="ru-RU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15480" y="1124744"/>
            <a:ext cx="9505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Благодаря методу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Promise.all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есть возможность «подождать»</a:t>
            </a:r>
            <a:r>
              <a:rPr lang="it-IT" sz="2400" dirty="0" smtClean="0"/>
              <a:t> </a:t>
            </a:r>
            <a:r>
              <a:rPr lang="ru-RU" sz="2400" b="1" dirty="0" smtClean="0"/>
              <a:t>успешного</a:t>
            </a:r>
            <a:r>
              <a:rPr lang="ru-RU" sz="2400" dirty="0" smtClean="0"/>
              <a:t> завершения всех </a:t>
            </a:r>
            <a:r>
              <a:rPr lang="en-US" sz="2400" i="1" dirty="0" smtClean="0"/>
              <a:t>Promise</a:t>
            </a:r>
            <a:r>
              <a:rPr lang="en-US" sz="2400" dirty="0" smtClean="0"/>
              <a:t>’</a:t>
            </a:r>
            <a:r>
              <a:rPr lang="ru-RU" sz="2400" dirty="0" err="1" smtClean="0"/>
              <a:t>ов</a:t>
            </a:r>
            <a:r>
              <a:rPr lang="ru-RU" sz="2400" dirty="0" smtClean="0"/>
              <a:t>, для последующей обработки результатов</a:t>
            </a:r>
            <a:r>
              <a:rPr lang="ru-RU" sz="2400" dirty="0"/>
              <a:t>;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Метод </a:t>
            </a:r>
            <a:r>
              <a:rPr lang="en-US" sz="2400" b="1" dirty="0" err="1" smtClean="0">
                <a:solidFill>
                  <a:srgbClr val="7030A0"/>
                </a:solidFill>
              </a:rPr>
              <a:t>Promise.allSettled</a:t>
            </a:r>
            <a:r>
              <a:rPr lang="en-US" sz="2400" b="1" dirty="0" smtClean="0">
                <a:solidFill>
                  <a:srgbClr val="7030A0"/>
                </a:solidFill>
              </a:rPr>
              <a:t>() </a:t>
            </a:r>
            <a:r>
              <a:rPr lang="ru-RU" sz="2400" dirty="0" smtClean="0"/>
              <a:t>– позволяет дождаться всех </a:t>
            </a:r>
            <a:r>
              <a:rPr lang="en-US" sz="2400" i="1" dirty="0" smtClean="0"/>
              <a:t>Promise</a:t>
            </a:r>
            <a:r>
              <a:rPr lang="en-US" sz="2400" dirty="0" smtClean="0"/>
              <a:t>’</a:t>
            </a:r>
            <a:r>
              <a:rPr lang="ru-RU" sz="2400" dirty="0" err="1" smtClean="0"/>
              <a:t>ов</a:t>
            </a:r>
            <a:r>
              <a:rPr lang="ru-RU" sz="2400" dirty="0" smtClean="0"/>
              <a:t>, </a:t>
            </a:r>
            <a:r>
              <a:rPr lang="ru-RU" sz="2400" b="1" dirty="0" smtClean="0"/>
              <a:t>независимо</a:t>
            </a:r>
            <a:r>
              <a:rPr lang="ru-RU" sz="2400" dirty="0" smtClean="0"/>
              <a:t> от результата;</a:t>
            </a:r>
          </a:p>
          <a:p>
            <a:r>
              <a:rPr lang="ru-RU" sz="2400" dirty="0" smtClean="0"/>
              <a:t> </a:t>
            </a:r>
          </a:p>
          <a:p>
            <a:r>
              <a:rPr lang="en-US" sz="2400" b="1" dirty="0" err="1" smtClean="0">
                <a:solidFill>
                  <a:srgbClr val="00B0F0"/>
                </a:solidFill>
              </a:rPr>
              <a:t>Promise.race</a:t>
            </a:r>
            <a:r>
              <a:rPr lang="en-US" sz="2400" b="1" dirty="0" smtClean="0">
                <a:solidFill>
                  <a:srgbClr val="00B0F0"/>
                </a:solidFill>
              </a:rPr>
              <a:t>() </a:t>
            </a:r>
            <a:r>
              <a:rPr lang="ru-RU" sz="2400" dirty="0" smtClean="0"/>
              <a:t>позволяет дождаться только первого завершенного </a:t>
            </a:r>
            <a:r>
              <a:rPr lang="en-US" sz="2400" i="1" dirty="0" smtClean="0"/>
              <a:t>Promise</a:t>
            </a:r>
            <a:r>
              <a:rPr lang="en-US" sz="2400" dirty="0" smtClean="0"/>
              <a:t>’</a:t>
            </a:r>
            <a:r>
              <a:rPr lang="ru-RU" sz="2400" dirty="0" smtClean="0"/>
              <a:t>а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ru-RU" sz="2400" b="1" dirty="0" smtClean="0"/>
              <a:t>успешного</a:t>
            </a:r>
            <a:r>
              <a:rPr lang="ru-RU" sz="2400" dirty="0" smtClean="0"/>
              <a:t> </a:t>
            </a:r>
            <a:r>
              <a:rPr lang="ru-RU" sz="2400" b="1" dirty="0" smtClean="0"/>
              <a:t>или</a:t>
            </a:r>
            <a:r>
              <a:rPr lang="ru-RU" sz="2400" dirty="0" smtClean="0"/>
              <a:t> </a:t>
            </a:r>
            <a:r>
              <a:rPr lang="ru-RU" sz="2400" b="1" dirty="0" smtClean="0"/>
              <a:t>неуспешного</a:t>
            </a:r>
            <a:r>
              <a:rPr lang="en-US" sz="2400" dirty="0" smtClean="0"/>
              <a:t>)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en-US" sz="2400" b="1" dirty="0" err="1" smtClean="0">
                <a:solidFill>
                  <a:srgbClr val="00B050"/>
                </a:solidFill>
              </a:rPr>
              <a:t>Promise.any</a:t>
            </a:r>
            <a:r>
              <a:rPr lang="en-US" sz="2400" b="1" dirty="0" smtClean="0">
                <a:solidFill>
                  <a:srgbClr val="00B05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возвращает первый </a:t>
            </a:r>
            <a:r>
              <a:rPr lang="ru-RU" sz="2400" b="1" dirty="0" smtClean="0"/>
              <a:t>успешно</a:t>
            </a:r>
            <a:r>
              <a:rPr lang="ru-RU" sz="2400" dirty="0" smtClean="0"/>
              <a:t> завершенный </a:t>
            </a:r>
            <a:r>
              <a:rPr lang="en-US" sz="2400" i="1" dirty="0" smtClean="0"/>
              <a:t>Promise</a:t>
            </a:r>
            <a:r>
              <a:rPr lang="en-US" sz="2400" dirty="0" smtClean="0"/>
              <a:t> </a:t>
            </a:r>
            <a:r>
              <a:rPr lang="ru-RU" sz="2400" dirty="0" smtClean="0"/>
              <a:t>из переданной коллекции </a:t>
            </a:r>
            <a:r>
              <a:rPr lang="en-US" sz="2400" i="1" dirty="0" smtClean="0"/>
              <a:t>Promise</a:t>
            </a:r>
            <a:r>
              <a:rPr lang="en-US" sz="2400" dirty="0" smtClean="0"/>
              <a:t>’</a:t>
            </a:r>
            <a:r>
              <a:rPr lang="ru-RU" sz="2400" dirty="0" err="1" smtClean="0"/>
              <a:t>ов</a:t>
            </a:r>
            <a:r>
              <a:rPr lang="ru-RU" sz="2400" dirty="0" smtClean="0"/>
              <a:t>. 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196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learn.javascript.ru/promise-api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911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12487</TotalTime>
  <Words>1258</Words>
  <Application>Microsoft Office PowerPoint</Application>
  <PresentationFormat>Широкоэкранный</PresentationFormat>
  <Paragraphs>153</Paragraphs>
  <Slides>44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Segoe UI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Информация по платёжной карте</vt:lpstr>
      <vt:lpstr>API WHOIS-сервиса</vt:lpstr>
      <vt:lpstr>Погодный API сервиса OpenWeather</vt:lpstr>
      <vt:lpstr>Погодный API сервиса OpenWeather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2020-11-07T07:41:01Z</dcterms:modified>
</cp:coreProperties>
</file>