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495" r:id="rId2"/>
    <p:sldId id="499" r:id="rId3"/>
    <p:sldId id="311" r:id="rId4"/>
    <p:sldId id="312" r:id="rId5"/>
    <p:sldId id="315" r:id="rId6"/>
    <p:sldId id="496" r:id="rId7"/>
    <p:sldId id="497" r:id="rId8"/>
    <p:sldId id="498" r:id="rId9"/>
    <p:sldId id="450" r:id="rId10"/>
    <p:sldId id="446" r:id="rId11"/>
    <p:sldId id="447" r:id="rId12"/>
    <p:sldId id="448" r:id="rId13"/>
    <p:sldId id="317" r:id="rId14"/>
    <p:sldId id="412" r:id="rId15"/>
    <p:sldId id="419" r:id="rId16"/>
    <p:sldId id="441" r:id="rId17"/>
    <p:sldId id="442" r:id="rId18"/>
    <p:sldId id="443" r:id="rId19"/>
    <p:sldId id="449" r:id="rId20"/>
    <p:sldId id="451" r:id="rId21"/>
    <p:sldId id="452" r:id="rId22"/>
    <p:sldId id="453" r:id="rId23"/>
    <p:sldId id="454" r:id="rId24"/>
    <p:sldId id="456" r:id="rId25"/>
    <p:sldId id="457" r:id="rId26"/>
    <p:sldId id="458" r:id="rId27"/>
    <p:sldId id="459" r:id="rId28"/>
    <p:sldId id="489" r:id="rId29"/>
    <p:sldId id="460" r:id="rId30"/>
    <p:sldId id="438" r:id="rId31"/>
    <p:sldId id="439" r:id="rId32"/>
    <p:sldId id="461" r:id="rId33"/>
    <p:sldId id="388" r:id="rId34"/>
    <p:sldId id="464" r:id="rId35"/>
    <p:sldId id="465" r:id="rId36"/>
    <p:sldId id="466" r:id="rId37"/>
    <p:sldId id="467" r:id="rId38"/>
    <p:sldId id="490" r:id="rId39"/>
    <p:sldId id="481" r:id="rId40"/>
    <p:sldId id="339" r:id="rId41"/>
    <p:sldId id="500" r:id="rId42"/>
    <p:sldId id="501" r:id="rId43"/>
    <p:sldId id="504" r:id="rId44"/>
    <p:sldId id="505" r:id="rId45"/>
    <p:sldId id="506" r:id="rId46"/>
    <p:sldId id="507" r:id="rId47"/>
    <p:sldId id="494" r:id="rId4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1"/>
            <p14:sldId id="312"/>
            <p14:sldId id="315"/>
            <p14:sldId id="496"/>
            <p14:sldId id="497"/>
            <p14:sldId id="498"/>
            <p14:sldId id="450"/>
            <p14:sldId id="446"/>
            <p14:sldId id="447"/>
            <p14:sldId id="448"/>
            <p14:sldId id="317"/>
            <p14:sldId id="412"/>
            <p14:sldId id="419"/>
            <p14:sldId id="441"/>
            <p14:sldId id="442"/>
            <p14:sldId id="443"/>
            <p14:sldId id="449"/>
            <p14:sldId id="451"/>
            <p14:sldId id="452"/>
            <p14:sldId id="453"/>
            <p14:sldId id="454"/>
            <p14:sldId id="456"/>
            <p14:sldId id="457"/>
            <p14:sldId id="458"/>
            <p14:sldId id="459"/>
            <p14:sldId id="489"/>
            <p14:sldId id="460"/>
            <p14:sldId id="438"/>
            <p14:sldId id="439"/>
            <p14:sldId id="461"/>
            <p14:sldId id="388"/>
            <p14:sldId id="464"/>
            <p14:sldId id="465"/>
            <p14:sldId id="466"/>
            <p14:sldId id="467"/>
            <p14:sldId id="490"/>
            <p14:sldId id="481"/>
            <p14:sldId id="339"/>
            <p14:sldId id="500"/>
            <p14:sldId id="501"/>
            <p14:sldId id="504"/>
            <p14:sldId id="505"/>
            <p14:sldId id="506"/>
            <p14:sldId id="507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12.11.2020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12.11.2020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asic-dom-node-properti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tyles-and-class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difying-documen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modifying-documen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mozilla.org/ru/docs/Web/JavaScript/Reference/Statements/im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mjs.com/package/lodash-es" TargetMode="External"/><Relationship Id="rId4" Type="http://schemas.openxmlformats.org/officeDocument/2006/relationships/hyperlink" Target="https://www.npmjs.com/package/lodash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exchange?json" TargetMode="External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.</a:t>
            </a:r>
            <a:r>
              <a:rPr lang="en-US" sz="3200" b="1" dirty="0" err="1" smtClean="0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.</a:t>
            </a:r>
            <a:r>
              <a:rPr lang="en-US" sz="3200" b="1" dirty="0" err="1" smtClean="0"/>
              <a:t>childNodes</a:t>
            </a:r>
            <a:r>
              <a:rPr lang="en-US" sz="3200" b="1" dirty="0" smtClean="0"/>
              <a:t>[…]</a:t>
            </a:r>
          </a:p>
          <a:p>
            <a:pPr algn="ctr"/>
            <a:r>
              <a:rPr lang="en-US" sz="3200" b="1" dirty="0" smtClean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352760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  <a:p>
            <a:r>
              <a:rPr lang="en-US" sz="2800" b="1" dirty="0"/>
              <a:t>.</a:t>
            </a:r>
            <a:r>
              <a:rPr lang="en-US" sz="2800" b="1" dirty="0" err="1"/>
              <a:t>nextSibling</a:t>
            </a:r>
            <a:endParaRPr lang="uk-UA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34887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  <a:p>
            <a:r>
              <a:rPr lang="uk-UA" sz="2800" b="1" dirty="0"/>
              <a:t>.</a:t>
            </a:r>
            <a:r>
              <a:rPr lang="uk-UA" sz="2800" b="1" dirty="0" err="1"/>
              <a:t>previousSibling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4018129"/>
            <a:ext cx="4320478" cy="22467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Каждый </a:t>
            </a:r>
            <a:r>
              <a:rPr lang="ru-RU" sz="2000" b="1" dirty="0" smtClean="0"/>
              <a:t>объект</a:t>
            </a:r>
            <a:r>
              <a:rPr lang="ru-RU" sz="2000" dirty="0" smtClean="0"/>
              <a:t> (</a:t>
            </a:r>
            <a:r>
              <a:rPr lang="ru-RU" sz="2000" b="1" dirty="0" smtClean="0"/>
              <a:t>элемент</a:t>
            </a:r>
            <a:r>
              <a:rPr lang="ru-RU" sz="2000" dirty="0" smtClean="0"/>
              <a:t>, </a:t>
            </a:r>
            <a:r>
              <a:rPr lang="ru-RU" sz="2000" b="1" dirty="0" smtClean="0"/>
              <a:t>тег</a:t>
            </a:r>
            <a:r>
              <a:rPr lang="ru-RU" sz="2000" dirty="0" smtClean="0"/>
              <a:t>) имеет среди своих свойств те которые хранят ссылку на родительский элемент (</a:t>
            </a:r>
            <a:r>
              <a:rPr lang="en-US" sz="2000" b="1" dirty="0" err="1" smtClean="0"/>
              <a:t>parentNode</a:t>
            </a:r>
            <a:r>
              <a:rPr lang="ru-RU" sz="2000" dirty="0" smtClean="0"/>
              <a:t>)</a:t>
            </a:r>
            <a:r>
              <a:rPr lang="en-US" sz="2000" dirty="0" smtClean="0"/>
              <a:t>, </a:t>
            </a:r>
            <a:r>
              <a:rPr lang="ru-RU" sz="2000" dirty="0" smtClean="0"/>
              <a:t>на соседние элементы (</a:t>
            </a:r>
            <a:r>
              <a:rPr lang="en-US" sz="2000" b="1" dirty="0" err="1" smtClean="0"/>
              <a:t>previousElementSibling</a:t>
            </a:r>
            <a:r>
              <a:rPr lang="ru-RU" sz="2000" dirty="0" smtClean="0"/>
              <a:t> и </a:t>
            </a:r>
            <a:r>
              <a:rPr lang="en-US" sz="2000" b="1" dirty="0" err="1" smtClean="0"/>
              <a:t>nextElementSibling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на перечень потомков (</a:t>
            </a:r>
            <a:r>
              <a:rPr lang="en-US" sz="2000" b="1" dirty="0" err="1" smtClean="0"/>
              <a:t>childNodes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/>
              <a:t>c</a:t>
            </a:r>
            <a:r>
              <a:rPr lang="en-US" sz="2000" b="1" dirty="0" smtClean="0"/>
              <a:t>hildren</a:t>
            </a:r>
            <a:r>
              <a:rPr lang="ru-RU" sz="2000" dirty="0" smtClean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3832" y="2979768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269992" cy="16312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Также</a:t>
            </a:r>
            <a:r>
              <a:rPr lang="en-US" sz="2000" dirty="0" smtClean="0"/>
              <a:t> </a:t>
            </a:r>
            <a:r>
              <a:rPr lang="ru-RU" sz="2000" dirty="0" smtClean="0"/>
              <a:t>среди </a:t>
            </a:r>
            <a:r>
              <a:rPr lang="ru-RU" sz="2000" b="1" dirty="0" smtClean="0"/>
              <a:t>свойств</a:t>
            </a:r>
            <a:r>
              <a:rPr lang="ru-RU" sz="2000" dirty="0" smtClean="0"/>
              <a:t> объекта (</a:t>
            </a:r>
            <a:r>
              <a:rPr lang="ru-RU" sz="2000" b="1" dirty="0" smtClean="0"/>
              <a:t>элемента</a:t>
            </a:r>
            <a:r>
              <a:rPr lang="en-US" sz="2000" b="1" dirty="0" smtClean="0"/>
              <a:t>, </a:t>
            </a:r>
            <a:r>
              <a:rPr lang="ru-RU" sz="2000" b="1" dirty="0" smtClean="0"/>
              <a:t>тега</a:t>
            </a:r>
            <a:r>
              <a:rPr lang="ru-RU" sz="2000" dirty="0" smtClean="0"/>
              <a:t>) есть те которые позволяют управлять содержимым (</a:t>
            </a:r>
            <a:r>
              <a:rPr lang="ru-RU" sz="2000" b="1" dirty="0" smtClean="0"/>
              <a:t>атрибутами</a:t>
            </a:r>
            <a:r>
              <a:rPr lang="ru-RU" sz="2000" dirty="0" smtClean="0"/>
              <a:t>, </a:t>
            </a:r>
            <a:r>
              <a:rPr lang="ru-RU" sz="2000" b="1" dirty="0" smtClean="0"/>
              <a:t>стилями</a:t>
            </a:r>
            <a:r>
              <a:rPr lang="ru-RU" sz="2000" dirty="0" smtClean="0"/>
              <a:t>) или подпиской на </a:t>
            </a:r>
            <a:r>
              <a:rPr lang="ru-RU" sz="2000" b="1" dirty="0" smtClean="0"/>
              <a:t>событиями</a:t>
            </a:r>
            <a:r>
              <a:rPr lang="ru-RU" sz="2000" dirty="0" smtClean="0"/>
              <a:t>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 smtClean="0"/>
              <a:t>[…]</a:t>
            </a:r>
          </a:p>
          <a:p>
            <a:r>
              <a:rPr lang="en-US" sz="2000" b="1" i="1" dirty="0" smtClean="0"/>
              <a:t>.attributes[…]</a:t>
            </a:r>
            <a:endParaRPr lang="en-US" sz="2000" b="1" i="1" dirty="0"/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 smtClean="0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 smtClean="0"/>
              <a:t>()</a:t>
            </a:r>
            <a:endParaRPr lang="ru-RU" sz="2000" b="1" i="1" dirty="0" smtClean="0"/>
          </a:p>
          <a:p>
            <a:r>
              <a:rPr lang="en-US" sz="2000" b="1" i="1" dirty="0" smtClean="0"/>
              <a:t>.</a:t>
            </a:r>
            <a:r>
              <a:rPr lang="en-US" sz="2000" b="1" i="1" dirty="0" err="1" smtClean="0"/>
              <a:t>insertBefore</a:t>
            </a:r>
            <a:r>
              <a:rPr lang="en-US" sz="2000" b="1" i="1" dirty="0" smtClean="0"/>
              <a:t>()</a:t>
            </a:r>
            <a:endParaRPr lang="en-US" sz="2000" b="1" i="1" dirty="0"/>
          </a:p>
          <a:p>
            <a:r>
              <a:rPr lang="en-US" sz="2000" b="1" i="1" dirty="0"/>
              <a:t>.remove</a:t>
            </a:r>
            <a:r>
              <a:rPr lang="en-US" sz="2000" b="1" i="1" dirty="0" smtClean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1844824"/>
            <a:ext cx="12192000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window.</a:t>
            </a:r>
            <a:r>
              <a:rPr lang="en-US" sz="4400" b="1" dirty="0" err="1">
                <a:solidFill>
                  <a:srgbClr val="00B050"/>
                </a:solidFill>
              </a:rPr>
              <a:t>document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  <a:endParaRPr lang="en-US" sz="44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4400" b="1" dirty="0" smtClean="0"/>
              <a:t> </a:t>
            </a:r>
            <a:r>
              <a:rPr lang="ru-RU" sz="4400" b="1" dirty="0"/>
              <a:t>корень дерева </a:t>
            </a:r>
            <a:r>
              <a:rPr lang="ru-RU" sz="4400" b="1" dirty="0" smtClean="0"/>
              <a:t>документа</a:t>
            </a:r>
            <a:r>
              <a:rPr lang="en-US" sz="4400" b="1" dirty="0" smtClean="0"/>
              <a:t> (</a:t>
            </a:r>
            <a:r>
              <a:rPr lang="en-US" sz="4400" b="1" dirty="0" err="1" smtClean="0">
                <a:solidFill>
                  <a:srgbClr val="0070C0"/>
                </a:solidFill>
              </a:rPr>
              <a:t>globalThis</a:t>
            </a:r>
            <a:r>
              <a:rPr lang="en-US" sz="4400" b="1" dirty="0" smtClean="0"/>
              <a:t>)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99457" y="4077072"/>
            <a:ext cx="97930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70C0"/>
                </a:solidFill>
              </a:rPr>
              <a:t>window.</a:t>
            </a:r>
            <a:r>
              <a:rPr lang="en-US" sz="3200" b="1" dirty="0" err="1">
                <a:solidFill>
                  <a:srgbClr val="00B050"/>
                </a:solidFill>
              </a:rPr>
              <a:t>document.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childNodes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ru-RU" sz="3200" dirty="0" smtClean="0"/>
              <a:t>или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children</a:t>
            </a:r>
            <a:r>
              <a:rPr lang="en-US" sz="3200" dirty="0" smtClean="0"/>
              <a:t>)– </a:t>
            </a:r>
            <a:r>
              <a:rPr lang="ru-RU" sz="3200" dirty="0"/>
              <a:t>массив с тегами верхнего уровня (т.е. </a:t>
            </a:r>
            <a:r>
              <a:rPr lang="en-US" sz="3200" b="1" dirty="0"/>
              <a:t>html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b="1" dirty="0" err="1"/>
              <a:t>doctype</a:t>
            </a:r>
            <a:r>
              <a:rPr lang="ru-RU" sz="3200" dirty="0"/>
              <a:t>)</a:t>
            </a:r>
            <a:r>
              <a:rPr lang="en-US" sz="3200" dirty="0"/>
              <a:t>.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667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.children </a:t>
            </a:r>
            <a:r>
              <a:rPr lang="en-US" sz="4800" b="1" dirty="0" smtClean="0"/>
              <a:t>vs </a:t>
            </a:r>
            <a:r>
              <a:rPr lang="en-US" sz="4800" b="1" dirty="0" smtClean="0">
                <a:solidFill>
                  <a:srgbClr val="0070C0"/>
                </a:solidFill>
              </a:rPr>
              <a:t>.</a:t>
            </a:r>
            <a:r>
              <a:rPr lang="en-US" sz="4800" b="1" dirty="0" err="1" smtClean="0">
                <a:solidFill>
                  <a:srgbClr val="0070C0"/>
                </a:solidFill>
              </a:rPr>
              <a:t>childNodes</a:t>
            </a:r>
            <a:endParaRPr lang="ru-RU" sz="4800" b="1" dirty="0">
              <a:solidFill>
                <a:srgbClr val="0070C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429" y="1783552"/>
            <a:ext cx="2736304" cy="37117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61" y="1783552"/>
            <a:ext cx="3751304" cy="30579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t="1211"/>
          <a:stretch>
            <a:fillRect/>
          </a:stretch>
        </p:blipFill>
        <p:spPr bwMode="auto">
          <a:xfrm>
            <a:off x="3935760" y="1783552"/>
            <a:ext cx="3422016" cy="21350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994405" y="5709571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childNodes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53573" y="5055760"/>
            <a:ext cx="1490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.children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35760" y="4437112"/>
            <a:ext cx="3422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Свойство</a:t>
            </a:r>
            <a:r>
              <a:rPr lang="en-US" sz="2400" dirty="0"/>
              <a:t> </a:t>
            </a:r>
            <a:r>
              <a:rPr lang="en-US" sz="2400" b="1" dirty="0"/>
              <a:t>.children</a:t>
            </a:r>
            <a:r>
              <a:rPr lang="en-US" sz="2400" dirty="0"/>
              <a:t> – </a:t>
            </a:r>
            <a:r>
              <a:rPr lang="ru-RU" sz="2400" dirty="0"/>
              <a:t>тоже что и</a:t>
            </a:r>
            <a:r>
              <a:rPr lang="ru-RU" sz="2400" b="1" dirty="0"/>
              <a:t> .</a:t>
            </a:r>
            <a:r>
              <a:rPr lang="en-US" sz="2400" b="1" dirty="0" err="1"/>
              <a:t>childNodes</a:t>
            </a:r>
            <a:r>
              <a:rPr lang="ru-RU" sz="2400" b="1" dirty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но без «текстовых фрагментов»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41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3. </a:t>
            </a:r>
            <a:r>
              <a:rPr lang="ru-RU" sz="6000" b="1" dirty="0" smtClean="0"/>
              <a:t>Когда </a:t>
            </a:r>
            <a:r>
              <a:rPr lang="ru-RU" sz="6000" b="1" dirty="0"/>
              <a:t>выполняется </a:t>
            </a:r>
          </a:p>
          <a:p>
            <a:pPr algn="ctr"/>
            <a:r>
              <a:rPr lang="ru-RU" sz="6000" b="1" dirty="0"/>
              <a:t>код в теге </a:t>
            </a:r>
            <a:r>
              <a:rPr lang="en-US" sz="6000" b="1" dirty="0"/>
              <a:t>&lt;script&gt; 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910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5378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JavaScript </a:t>
            </a:r>
            <a:r>
              <a:rPr lang="ru-RU" sz="4800" b="1" dirty="0"/>
              <a:t>в </a:t>
            </a:r>
            <a:r>
              <a:rPr lang="en-US" sz="4800" b="1" dirty="0"/>
              <a:t>HTML</a:t>
            </a:r>
            <a:endParaRPr lang="ru-RU" sz="4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" y="246502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B050"/>
                </a:solidFill>
              </a:rPr>
              <a:t>&lt;script&gt;&lt;/script&gt;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05076" y="427741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Тег скрипт может быть размещен </a:t>
            </a:r>
            <a:r>
              <a:rPr lang="ru-RU" sz="2800" b="1" dirty="0"/>
              <a:t>в любом месте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  <a:r>
              <a:rPr lang="ru-RU" sz="2800" dirty="0"/>
              <a:t>, с помощью него можно либо непосредственно писать </a:t>
            </a:r>
            <a:r>
              <a:rPr lang="en-US" sz="2800" b="1" dirty="0" smtClean="0"/>
              <a:t>JavaScript-</a:t>
            </a:r>
            <a:r>
              <a:rPr lang="ru-RU" sz="2800" b="1" dirty="0" smtClean="0"/>
              <a:t>код</a:t>
            </a:r>
            <a:r>
              <a:rPr lang="ru-RU" sz="2800" dirty="0"/>
              <a:t>, либо подключать внешний файл с кодом.</a:t>
            </a:r>
            <a:r>
              <a:rPr lang="en-US" sz="2800" dirty="0"/>
              <a:t> </a:t>
            </a:r>
            <a:r>
              <a:rPr lang="ru-RU" sz="2800" dirty="0"/>
              <a:t>Однако….</a:t>
            </a:r>
          </a:p>
        </p:txBody>
      </p:sp>
    </p:spTree>
    <p:extLst>
      <p:ext uri="{BB962C8B-B14F-4D97-AF65-F5344CB8AC3E}">
        <p14:creationId xmlns:p14="http://schemas.microsoft.com/office/powerpoint/2010/main" val="529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082348" y="4667652"/>
            <a:ext cx="804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 из тега </a:t>
            </a:r>
            <a:r>
              <a:rPr lang="en-US" sz="2800" b="1" dirty="0"/>
              <a:t>script</a:t>
            </a:r>
            <a:r>
              <a:rPr lang="en-US" sz="2800" dirty="0"/>
              <a:t> </a:t>
            </a:r>
            <a:r>
              <a:rPr lang="ru-RU" sz="2800" dirty="0"/>
              <a:t>выполняется в тот момент когда браузер дойдёт до тега, если к этому моменту браузер еще не успел обработать разметку, то нашему коду не с чем будет работать.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268761"/>
            <a:ext cx="5184576" cy="145946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03" y="2931679"/>
            <a:ext cx="5175950" cy="147685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84233" y="1484785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84233" y="3162273"/>
            <a:ext cx="83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ru-RU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42611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en-US" sz="2000" dirty="0"/>
              <a:t> (</a:t>
            </a:r>
            <a:r>
              <a:rPr lang="ru-RU" sz="2000" dirty="0"/>
              <a:t>эти варианты мы рассмотрим детальнее когда будет говорить о событиях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423592" y="4509120"/>
            <a:ext cx="7488832" cy="2004551"/>
            <a:chOff x="997227" y="4088745"/>
            <a:chExt cx="7488832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97227" y="4088745"/>
              <a:ext cx="7488832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93686" y="4373230"/>
              <a:ext cx="67448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397291" y="5053444"/>
              <a:ext cx="684076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1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4. </a:t>
            </a:r>
            <a:r>
              <a:rPr lang="ru-RU" sz="6000" b="1" dirty="0" smtClean="0"/>
              <a:t>Как добраться</a:t>
            </a:r>
            <a:r>
              <a:rPr lang="en-US" sz="6000" b="1" dirty="0" smtClean="0"/>
              <a:t> </a:t>
            </a:r>
            <a:br>
              <a:rPr lang="en-US" sz="6000" b="1" dirty="0" smtClean="0"/>
            </a:br>
            <a:r>
              <a:rPr lang="en-US" sz="6000" b="1" dirty="0" smtClean="0"/>
              <a:t>(</a:t>
            </a:r>
            <a:r>
              <a:rPr lang="ru-RU" sz="6000" b="1" dirty="0" smtClean="0"/>
              <a:t>найти</a:t>
            </a:r>
            <a:r>
              <a:rPr lang="en-US" sz="6000" b="1" dirty="0" smtClean="0"/>
              <a:t>)</a:t>
            </a:r>
            <a:r>
              <a:rPr lang="ru-RU" sz="6000" b="1" dirty="0" smtClean="0"/>
              <a:t>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1. HTML Document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484784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Теги у которых есть атрибут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4000" b="1" dirty="0"/>
              <a:t>доступны сразу </a:t>
            </a:r>
            <a:r>
              <a:rPr lang="ru-RU" sz="4000" b="1" dirty="0" smtClean="0"/>
              <a:t>как переменные ссылкой на объект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793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</a:t>
            </a:r>
            <a:r>
              <a:rPr lang="en-US" sz="2500" i="1" dirty="0" smtClean="0"/>
              <a:t/>
            </a:r>
            <a:br>
              <a:rPr lang="en-US" sz="2500" i="1" dirty="0" smtClean="0"/>
            </a:br>
            <a:r>
              <a:rPr lang="ru-RU" sz="2500" i="1" dirty="0" smtClean="0"/>
              <a:t>для имён переменных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 smtClean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 smtClean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857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 </a:t>
            </a:r>
            <a:r>
              <a:rPr lang="en-US" sz="2400" b="1" dirty="0" smtClean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cs typeface="Courier New" pitchFamily="49" charset="0"/>
              </a:rPr>
              <a:t>Вложенный поиск, т.е. поиск в результатах поиска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412" y="5189714"/>
            <a:ext cx="1058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Функции поиска элементов можно применять к любому существующему элементу, а не только к документу</a:t>
            </a:r>
            <a:r>
              <a:rPr lang="ru-RU" sz="2400" dirty="0"/>
              <a:t>. Когда функция поиска применяется к конкретному элементу, то поиск осуществляется среди его потомков.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4014192"/>
            <a:ext cx="8458200" cy="1143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980728"/>
            <a:ext cx="84582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8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2307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«Живые» и статические коллекции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640" y="5108991"/>
            <a:ext cx="8543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Живые (</a:t>
            </a:r>
            <a:r>
              <a:rPr lang="en-US" sz="2400" b="1" dirty="0" smtClean="0"/>
              <a:t>Live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коллекции изменяют свой состав в зависимости от изменений в документа. Статические (</a:t>
            </a:r>
            <a:r>
              <a:rPr lang="en-US" sz="2400" b="1" dirty="0" smtClean="0"/>
              <a:t>Static</a:t>
            </a:r>
            <a:r>
              <a:rPr lang="ru-RU" sz="2400" dirty="0" smtClean="0"/>
              <a:t>) коллекции</a:t>
            </a:r>
            <a:r>
              <a:rPr lang="en-US" sz="2400" dirty="0" smtClean="0"/>
              <a:t> </a:t>
            </a:r>
            <a:r>
              <a:rPr lang="ru-RU" sz="2400" dirty="0" smtClean="0"/>
              <a:t>не изменяют свой состав после формирования.</a:t>
            </a:r>
            <a:endParaRPr lang="uk-UA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39" y="836712"/>
            <a:ext cx="8543925" cy="2847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39" y="3816548"/>
            <a:ext cx="8543925" cy="102644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1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Живые и статические коллекции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0" y="1268760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querySelector</a:t>
            </a:r>
            <a:r>
              <a:rPr lang="en-US" sz="3200" b="1" dirty="0"/>
              <a:t>()</a:t>
            </a:r>
            <a:r>
              <a:rPr lang="ru-RU" sz="3200" b="1" dirty="0"/>
              <a:t> и </a:t>
            </a:r>
            <a:r>
              <a:rPr lang="en-US" sz="3200" b="1" dirty="0"/>
              <a:t>.</a:t>
            </a:r>
            <a:r>
              <a:rPr lang="en-US" sz="3200" b="1" dirty="0" err="1"/>
              <a:t>querySelectorAll</a:t>
            </a:r>
            <a:r>
              <a:rPr lang="en-US" sz="3200" b="1" dirty="0"/>
              <a:t>()</a:t>
            </a:r>
            <a:endParaRPr lang="ru-RU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0" y="197954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статические  коллекции, т.е. «слепок» на момент вызова функции.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5520" y="3126448"/>
            <a:ext cx="842493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getElementsBy</a:t>
            </a:r>
            <a:r>
              <a:rPr lang="en-US" sz="3200" b="1" dirty="0"/>
              <a:t>…()</a:t>
            </a:r>
            <a:endParaRPr lang="ru-RU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0" y="3846527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Возвращают живые коллекции, которые всегда актуальны. Т.е. массив с результатом работы этих функций всегда будет содержать актуальное количество результатов, что бы не происходило с документом.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8624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 </a:t>
            </a:r>
            <a:r>
              <a:rPr lang="en-US" sz="2400" b="1" dirty="0" smtClean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203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225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3472" y="563196"/>
            <a:ext cx="9793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i="1" dirty="0"/>
              <a:t>С живыми коллекциями нужно быть осторожным</a:t>
            </a:r>
            <a:r>
              <a:rPr lang="ru-RU" sz="3200" i="1" dirty="0"/>
              <a:t> в том случае если вы перебираете её в цикле и изменяете её состав.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9496" y="4911452"/>
            <a:ext cx="964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Однако, и живую и статическую коллекцию можно конвертировать в классический массив.</a:t>
            </a:r>
            <a:endParaRPr lang="uk-UA" sz="2800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02" y="2357142"/>
            <a:ext cx="7905750" cy="215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5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2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7528" y="188640"/>
            <a:ext cx="842493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ru-RU" sz="3200" b="1" dirty="0" smtClean="0"/>
              <a:t>Типы объектов в иерархии документа</a:t>
            </a:r>
            <a:endParaRPr lang="ru-RU" sz="3200" b="1" dirty="0"/>
          </a:p>
        </p:txBody>
      </p:sp>
      <p:pic>
        <p:nvPicPr>
          <p:cNvPr id="1028" name="Picture 4" descr="https://javascript.info/article/basic-dom-node-properties/dom-class-hierarchy@2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8"/>
          <a:stretch/>
        </p:blipFill>
        <p:spPr bwMode="auto">
          <a:xfrm>
            <a:off x="1844114" y="1052736"/>
            <a:ext cx="8145370" cy="484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1794" y="6179456"/>
            <a:ext cx="7360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Подробнее: </a:t>
            </a:r>
            <a:r>
              <a:rPr lang="uk-UA" sz="2000" b="1" dirty="0">
                <a:hlinkClick r:id="rId3"/>
              </a:rPr>
              <a:t>https://</a:t>
            </a:r>
            <a:r>
              <a:rPr lang="uk-UA" sz="2000" b="1" dirty="0" smtClean="0">
                <a:hlinkClick r:id="rId3"/>
              </a:rPr>
              <a:t>learn.javascript.ru/basic-dom-node-properties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020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5. </a:t>
            </a:r>
            <a:r>
              <a:rPr lang="ru-RU" sz="6000" b="1" dirty="0" smtClean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2145050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495198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93245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008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3227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198493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292494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Свойство .</a:t>
            </a:r>
            <a:r>
              <a:rPr lang="en-US" sz="3200" b="1" dirty="0" err="1" smtClean="0"/>
              <a:t>innerHTML</a:t>
            </a:r>
            <a:r>
              <a:rPr lang="ru-RU" sz="3200" dirty="0" smtClean="0"/>
              <a:t> – можно не только считывать но и устанавливать.</a:t>
            </a:r>
            <a:r>
              <a:rPr lang="en-US" sz="3200" dirty="0" smtClean="0"/>
              <a:t> </a:t>
            </a:r>
            <a:r>
              <a:rPr lang="ru-RU" sz="3200" dirty="0" smtClean="0"/>
              <a:t>Изменение свойства .</a:t>
            </a:r>
            <a:r>
              <a:rPr lang="en-US" sz="3200" b="1" dirty="0" err="1" smtClean="0"/>
              <a:t>innerHTML</a:t>
            </a:r>
            <a:r>
              <a:rPr lang="ru-RU" sz="3200" dirty="0" smtClean="0"/>
              <a:t> – автоматически влечёт перерисовку документа.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8867771" y="2923203"/>
            <a:ext cx="532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en-US" b="1" dirty="0">
                <a:hlinkClick r:id="rId2"/>
              </a:rPr>
              <a:t>https://</a:t>
            </a:r>
            <a:r>
              <a:rPr lang="en-US" sz="1600" b="1" dirty="0">
                <a:hlinkClick r:id="rId2"/>
              </a:rPr>
              <a:t>learn.javascript.ru/styles-and-classes</a:t>
            </a:r>
            <a:endParaRPr lang="ru-RU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587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 smtClean="0"/>
              <a:t>Полезные свойства элементов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accent6"/>
                </a:solidFill>
              </a:rPr>
              <a:t>.style</a:t>
            </a:r>
            <a:r>
              <a:rPr lang="en-US" sz="2400" i="1" dirty="0">
                <a:solidFill>
                  <a:schemeClr val="accent6"/>
                </a:solidFill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en-US" sz="2400" i="1" dirty="0"/>
              <a:t> (CSS)</a:t>
            </a:r>
            <a:r>
              <a:rPr lang="ru-RU" sz="24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.attributes</a:t>
            </a:r>
            <a:r>
              <a:rPr lang="en-US" sz="2400" i="1" dirty="0" smtClean="0"/>
              <a:t> </a:t>
            </a:r>
            <a:r>
              <a:rPr lang="en-US" sz="2400" i="1" dirty="0"/>
              <a:t>– </a:t>
            </a:r>
            <a:r>
              <a:rPr lang="ru-RU" sz="2400" i="1" dirty="0" smtClean="0"/>
              <a:t>хранит коллекцию с атрибутами тега.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6. </a:t>
            </a:r>
            <a:r>
              <a:rPr lang="ru-RU" sz="6000" b="1" dirty="0" smtClean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0989935" y="619507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5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57" y="3821395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Удалить элемент из дерева документа можно вызывав у него метод </a:t>
            </a:r>
            <a:r>
              <a:rPr lang="ru-RU" sz="2400" b="1" dirty="0"/>
              <a:t>.</a:t>
            </a:r>
            <a:r>
              <a:rPr lang="en-US" sz="2400" b="1" dirty="0"/>
              <a:t>remove()</a:t>
            </a:r>
            <a:r>
              <a:rPr lang="ru-RU" sz="2400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5836" r="20589" b="836"/>
          <a:stretch/>
        </p:blipFill>
        <p:spPr bwMode="auto">
          <a:xfrm>
            <a:off x="7176120" y="4397844"/>
            <a:ext cx="3921827" cy="115542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" y="1281683"/>
            <a:ext cx="74199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7. </a:t>
            </a:r>
            <a:r>
              <a:rPr lang="ru-RU" sz="6000" b="1" dirty="0" smtClean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0574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780928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2708920"/>
            <a:ext cx="8182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Простейший вариант: просто добавить текстовую строку с нужными данным к свойству </a:t>
            </a:r>
            <a:r>
              <a:rPr lang="en-US" sz="3600" b="1" dirty="0"/>
              <a:t>.</a:t>
            </a:r>
            <a:r>
              <a:rPr lang="en-US" sz="3600" b="1" dirty="0" err="1"/>
              <a:t>innerHTML</a:t>
            </a:r>
            <a:r>
              <a:rPr lang="en-US" sz="3600" dirty="0"/>
              <a:t>. </a:t>
            </a:r>
            <a:r>
              <a:rPr lang="ru-RU" sz="3600" dirty="0"/>
              <a:t>Однако это не самый удобный вариант.</a:t>
            </a:r>
          </a:p>
        </p:txBody>
      </p:sp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97" y="260648"/>
            <a:ext cx="1141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</a:t>
            </a:r>
            <a:r>
              <a:rPr lang="ru-RU" sz="2800" b="1" dirty="0" smtClean="0"/>
              <a:t>документа</a:t>
            </a:r>
            <a:r>
              <a:rPr lang="en-US" sz="2800" b="1" dirty="0" smtClean="0"/>
              <a:t> (</a:t>
            </a:r>
            <a:r>
              <a:rPr lang="ru-RU" sz="2800" b="1" dirty="0" smtClean="0">
                <a:solidFill>
                  <a:srgbClr val="0070C0"/>
                </a:solidFill>
              </a:rPr>
              <a:t>первое поколение</a:t>
            </a:r>
            <a:r>
              <a:rPr lang="en-US" sz="2800" b="1" dirty="0" smtClean="0"/>
              <a:t>)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4440" y="1167710"/>
            <a:ext cx="82449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document.createElement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создаёт новый элемент (по имени тега). Этот элемент, после создания, еще не включен в дерево. Но его свойства уже можно изменять</a:t>
            </a:r>
            <a:r>
              <a:rPr lang="ru-RU" sz="2200" dirty="0" smtClean="0"/>
              <a:t>.</a:t>
            </a:r>
          </a:p>
          <a:p>
            <a:endParaRPr lang="ru-RU" sz="2200" dirty="0" smtClean="0"/>
          </a:p>
          <a:p>
            <a:r>
              <a:rPr lang="en-US" sz="2200" b="1" dirty="0"/>
              <a:t>.</a:t>
            </a:r>
            <a:r>
              <a:rPr lang="en-US" sz="2200" b="1" dirty="0" err="1"/>
              <a:t>appendChild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</a:t>
            </a:r>
            <a:r>
              <a:rPr lang="ru-RU" sz="2200" dirty="0" smtClean="0"/>
              <a:t>).</a:t>
            </a:r>
          </a:p>
          <a:p>
            <a:endParaRPr lang="ru-RU" sz="2200" dirty="0" smtClean="0"/>
          </a:p>
          <a:p>
            <a:r>
              <a:rPr lang="en-US" sz="2200" b="1" dirty="0"/>
              <a:t>.</a:t>
            </a:r>
            <a:r>
              <a:rPr lang="en-US" sz="2200" b="1" dirty="0" err="1"/>
              <a:t>insertBefore</a:t>
            </a:r>
            <a:r>
              <a:rPr lang="ru-RU" sz="2200" b="1" dirty="0"/>
              <a:t>()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64440" y="6021288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2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97" y="305882"/>
            <a:ext cx="113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</a:t>
            </a:r>
            <a:r>
              <a:rPr lang="ru-RU" sz="2800" b="1" dirty="0" smtClean="0"/>
              <a:t>документа</a:t>
            </a:r>
            <a:r>
              <a:rPr lang="en-US" sz="2800" b="1" dirty="0" smtClean="0"/>
              <a:t> (</a:t>
            </a:r>
            <a:r>
              <a:rPr lang="ru-RU" sz="2800" b="1" dirty="0" smtClean="0">
                <a:solidFill>
                  <a:srgbClr val="0070C0"/>
                </a:solidFill>
              </a:rPr>
              <a:t>второе поколение</a:t>
            </a:r>
            <a:r>
              <a:rPr lang="en-US" sz="2800" b="1" dirty="0" smtClean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392" y="4221088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/>
              <a:t> </a:t>
            </a:r>
            <a:r>
              <a:rPr lang="ru-RU" sz="2800" i="1" dirty="0" smtClean="0"/>
              <a:t>добавляет </a:t>
            </a:r>
            <a:r>
              <a:rPr lang="ru-RU" sz="2800" b="1" i="1" dirty="0" smtClean="0">
                <a:solidFill>
                  <a:schemeClr val="accent6"/>
                </a:solidFill>
              </a:rPr>
              <a:t>элемент</a:t>
            </a:r>
            <a:r>
              <a:rPr lang="ru-RU" sz="2800" i="1" dirty="0" smtClean="0"/>
              <a:t> к </a:t>
            </a:r>
            <a:r>
              <a:rPr lang="ru-RU" sz="2800" b="1" i="1" dirty="0" smtClean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 smtClean="0"/>
              <a:t>, в указанную </a:t>
            </a:r>
            <a:r>
              <a:rPr lang="ru-RU" sz="2800" b="1" i="1" dirty="0" smtClean="0">
                <a:solidFill>
                  <a:srgbClr val="FF0000"/>
                </a:solidFill>
              </a:rPr>
              <a:t>позицию</a:t>
            </a:r>
            <a:r>
              <a:rPr lang="ru-RU" sz="2800" i="1" dirty="0" smtClean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117575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08668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Варианты позиции для методов </a:t>
            </a:r>
            <a:r>
              <a:rPr lang="en-US" sz="2400" i="1" dirty="0" smtClean="0"/>
              <a:t> </a:t>
            </a:r>
            <a:r>
              <a:rPr lang="ru-RU" sz="2400" i="1" dirty="0" smtClean="0"/>
              <a:t>группы </a:t>
            </a:r>
            <a:r>
              <a:rPr lang="en-US" sz="2400" b="1" i="1" dirty="0" smtClean="0"/>
              <a:t>.</a:t>
            </a:r>
            <a:r>
              <a:rPr lang="en-US" sz="2400" b="1" i="1" dirty="0" err="1" smtClean="0"/>
              <a:t>insertAdjacent</a:t>
            </a:r>
            <a:r>
              <a:rPr lang="en-US" sz="2400" i="1" dirty="0" smtClean="0"/>
              <a:t>…</a:t>
            </a:r>
            <a:r>
              <a:rPr lang="ru-RU" sz="2400" i="1" dirty="0" smtClean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189" y="6061272"/>
            <a:ext cx="1085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Также существуют методы </a:t>
            </a:r>
            <a:r>
              <a:rPr lang="en-US" sz="2400" b="1" i="1" dirty="0" err="1" smtClean="0"/>
              <a:t>tag.insertAdjacentHTML</a:t>
            </a:r>
            <a:r>
              <a:rPr lang="ru-RU" sz="2400" b="1" i="1" dirty="0" smtClean="0"/>
              <a:t>() и </a:t>
            </a:r>
            <a:r>
              <a:rPr lang="en-US" sz="2400" b="1" i="1" dirty="0" err="1" smtClean="0"/>
              <a:t>tag.insertAdjacentText</a:t>
            </a:r>
            <a:r>
              <a:rPr lang="en-US" sz="2400" b="1" i="1" dirty="0" smtClean="0"/>
              <a:t>()</a:t>
            </a:r>
            <a:r>
              <a:rPr lang="ru-RU" sz="2400" b="1" i="1" dirty="0" smtClean="0"/>
              <a:t> </a:t>
            </a:r>
            <a:endParaRPr lang="uk-U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164440" y="5415607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3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780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/>
              <a:t>8. </a:t>
            </a:r>
            <a:r>
              <a:rPr lang="ru-RU" sz="6600" b="1" dirty="0" smtClean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412" r="3575"/>
          <a:stretch/>
        </p:blipFill>
        <p:spPr>
          <a:xfrm>
            <a:off x="1415480" y="1533609"/>
            <a:ext cx="5051422" cy="4077072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410204" y="2275461"/>
            <a:ext cx="38703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 </a:t>
            </a:r>
            <a:r>
              <a:rPr lang="ru-RU" sz="2000" b="1" dirty="0" err="1" smtClean="0"/>
              <a:t>репозитории</a:t>
            </a:r>
            <a:r>
              <a:rPr lang="ru-RU" sz="2000" b="1" dirty="0" smtClean="0"/>
              <a:t> занятия </a:t>
            </a:r>
            <a:r>
              <a:rPr lang="ru-RU" sz="2000" dirty="0" smtClean="0"/>
              <a:t>воспользуйтесь</a:t>
            </a:r>
            <a:r>
              <a:rPr lang="ru-RU" sz="2000" b="1" dirty="0" smtClean="0"/>
              <a:t> </a:t>
            </a:r>
            <a:r>
              <a:rPr lang="ru-RU" sz="2000" dirty="0" smtClean="0"/>
              <a:t>шаблоном</a:t>
            </a:r>
            <a:r>
              <a:rPr lang="ru-RU" sz="2000" b="1" dirty="0" smtClean="0"/>
              <a:t>: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./</a:t>
            </a:r>
            <a:r>
              <a:rPr lang="en-US" sz="2000" b="1" dirty="0" err="1" smtClean="0">
                <a:solidFill>
                  <a:srgbClr val="0070C0"/>
                </a:solidFill>
              </a:rPr>
              <a:t>src</a:t>
            </a:r>
            <a:r>
              <a:rPr lang="en-US" sz="2000" b="1" dirty="0" smtClean="0">
                <a:solidFill>
                  <a:srgbClr val="0070C0"/>
                </a:solidFill>
              </a:rPr>
              <a:t>/demo-example-2 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</a:p>
          <a:p>
            <a:endParaRPr lang="ru-RU" sz="2000" b="1" dirty="0">
              <a:solidFill>
                <a:srgbClr val="0070C0"/>
              </a:solidFill>
            </a:endParaRPr>
          </a:p>
          <a:p>
            <a:r>
              <a:rPr lang="ru-RU" sz="2000" dirty="0" smtClean="0"/>
              <a:t>Выведем </a:t>
            </a:r>
            <a:r>
              <a:rPr lang="ru-RU" sz="2000" dirty="0"/>
              <a:t>в подготовленную разметку данные пользователей полученные от сервиса </a:t>
            </a:r>
            <a:r>
              <a:rPr lang="en-US" sz="2000" b="1" dirty="0">
                <a:hlinkClick r:id="rId3"/>
              </a:rPr>
              <a:t>https://randomuser.me/</a:t>
            </a:r>
            <a:r>
              <a:rPr lang="ru-RU" sz="2000" b="1" dirty="0"/>
              <a:t> </a:t>
            </a:r>
            <a:endParaRPr lang="en-US" sz="2000" b="1" dirty="0" smtClean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DOM </a:t>
            </a:r>
            <a:r>
              <a:rPr lang="ru-RU" sz="3600" b="1" dirty="0" smtClean="0"/>
              <a:t>на практике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9</a:t>
            </a:r>
            <a:r>
              <a:rPr lang="en-US" sz="6600" b="1" dirty="0" smtClean="0"/>
              <a:t>. Export/Import </a:t>
            </a:r>
          </a:p>
          <a:p>
            <a:pPr algn="ctr"/>
            <a:r>
              <a:rPr lang="en-US" sz="6600" b="1" dirty="0" smtClean="0"/>
              <a:t>(ES Modules)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3839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903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Процедура экспорта/импорта модулей (</a:t>
            </a:r>
            <a:r>
              <a:rPr lang="en-US" sz="3600" b="1" dirty="0" smtClean="0"/>
              <a:t>ES Modules</a:t>
            </a:r>
            <a:r>
              <a:rPr lang="ru-RU" sz="3600" b="1" dirty="0" smtClean="0"/>
              <a:t>)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09503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developer.mozilla.org/ru/docs/Web/JavaScript/Reference/Statements/export</a:t>
            </a:r>
          </a:p>
          <a:p>
            <a:pPr algn="ctr"/>
            <a:r>
              <a:rPr lang="ru-RU" b="1" dirty="0" smtClean="0">
                <a:hlinkClick r:id="rId2"/>
              </a:rPr>
              <a:t>https://developer.mozilla.org/ru/docs/Web/JavaScript/Reference/Statements/import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3" y="908720"/>
            <a:ext cx="6912768" cy="2542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908720"/>
            <a:ext cx="4120740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23393" y="4581128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Директивы </a:t>
            </a:r>
            <a:r>
              <a:rPr lang="en-US" b="1" dirty="0" smtClean="0"/>
              <a:t>export/import</a:t>
            </a:r>
            <a:r>
              <a:rPr lang="ru-RU" dirty="0" smtClean="0"/>
              <a:t> по сути позволяют подключать сторонние (специальным образом подготовленные) </a:t>
            </a:r>
            <a:r>
              <a:rPr lang="en-US" i="1" dirty="0" err="1" smtClean="0"/>
              <a:t>js</a:t>
            </a:r>
            <a:r>
              <a:rPr lang="en-US" i="1" dirty="0" smtClean="0"/>
              <a:t>-</a:t>
            </a:r>
            <a:r>
              <a:rPr lang="ru-RU" i="1" dirty="0" smtClean="0"/>
              <a:t>файлы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ES-</a:t>
            </a:r>
            <a:r>
              <a:rPr lang="ru-RU" b="1" dirty="0" smtClean="0"/>
              <a:t>модули</a:t>
            </a:r>
            <a:r>
              <a:rPr lang="en-US" dirty="0" smtClean="0"/>
              <a:t>)</a:t>
            </a:r>
            <a:r>
              <a:rPr lang="ru-RU" dirty="0" smtClean="0"/>
              <a:t> с кодом непосредственно из </a:t>
            </a:r>
            <a:r>
              <a:rPr lang="en-US" i="1" dirty="0" err="1" smtClean="0"/>
              <a:t>js</a:t>
            </a:r>
            <a:r>
              <a:rPr lang="en-US" i="1" dirty="0" smtClean="0"/>
              <a:t>-</a:t>
            </a:r>
            <a:r>
              <a:rPr lang="ru-RU" i="1" dirty="0" smtClean="0"/>
              <a:t>кода</a:t>
            </a:r>
            <a:r>
              <a:rPr lang="ru-RU" dirty="0" smtClean="0"/>
              <a:t>.  Для работы этого механизма первый файл (в котором импортируются другие</a:t>
            </a:r>
            <a:r>
              <a:rPr lang="en-US" dirty="0" smtClean="0"/>
              <a:t>)</a:t>
            </a:r>
            <a:r>
              <a:rPr lang="ru-RU" dirty="0" smtClean="0"/>
              <a:t> должен быть подключен с атрибутом </a:t>
            </a:r>
            <a:r>
              <a:rPr lang="en-US" b="1" dirty="0" smtClean="0"/>
              <a:t>type=‘module’</a:t>
            </a:r>
            <a:r>
              <a:rPr lang="en-US" dirty="0" smtClean="0"/>
              <a:t>.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3" y="3594734"/>
            <a:ext cx="6912769" cy="7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Lodash</a:t>
            </a:r>
            <a:r>
              <a:rPr lang="en-US" sz="3600" b="1" dirty="0" smtClean="0"/>
              <a:t> – </a:t>
            </a:r>
            <a:r>
              <a:rPr lang="ru-RU" sz="3600" b="1" dirty="0" smtClean="0"/>
              <a:t>библиотека для работы с данными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2264" y="5743381"/>
            <a:ext cx="4107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hlinkClick r:id="rId2"/>
              </a:rPr>
              <a:t>https://lodash.com</a:t>
            </a:r>
            <a:r>
              <a:rPr lang="ru-RU" sz="3600" b="1" dirty="0" smtClean="0">
                <a:hlinkClick r:id="rId2"/>
              </a:rPr>
              <a:t>/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066390"/>
            <a:ext cx="5251576" cy="25147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6545811" y="2066390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 библиотеки </a:t>
            </a:r>
            <a:r>
              <a:rPr lang="en-US" sz="2400" b="1" dirty="0" err="1" smtClean="0"/>
              <a:t>lodash</a:t>
            </a:r>
            <a:r>
              <a:rPr lang="en-US" sz="2400" dirty="0" smtClean="0"/>
              <a:t> </a:t>
            </a:r>
            <a:r>
              <a:rPr lang="ru-RU" sz="2400" dirty="0" smtClean="0"/>
              <a:t>есть версия с поддержкой </a:t>
            </a:r>
            <a:r>
              <a:rPr lang="en-US" sz="2400" b="1" dirty="0" smtClean="0"/>
              <a:t>ES-Modules</a:t>
            </a:r>
            <a:r>
              <a:rPr lang="en-US" sz="2400" dirty="0" smtClean="0"/>
              <a:t> </a:t>
            </a:r>
            <a:r>
              <a:rPr lang="ru-RU" sz="2400" dirty="0" smtClean="0"/>
              <a:t>и без неё.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45811" y="3471525"/>
            <a:ext cx="49326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hlinkClick r:id="rId4"/>
              </a:rPr>
              <a:t>https://www.npmjs.com/package/lodash</a:t>
            </a:r>
            <a:endParaRPr lang="ru-RU" sz="2000" b="1" dirty="0"/>
          </a:p>
          <a:p>
            <a:endParaRPr lang="ru-RU" sz="2000" b="1" dirty="0"/>
          </a:p>
          <a:p>
            <a:r>
              <a:rPr lang="ru-RU" sz="2000" b="1" dirty="0" smtClean="0">
                <a:hlinkClick r:id="rId5"/>
              </a:rPr>
              <a:t>https</a:t>
            </a:r>
            <a:r>
              <a:rPr lang="ru-RU" sz="2000" b="1" dirty="0">
                <a:hlinkClick r:id="rId5"/>
              </a:rPr>
              <a:t>://</a:t>
            </a:r>
            <a:r>
              <a:rPr lang="ru-RU" sz="2000" b="1" dirty="0" smtClean="0">
                <a:hlinkClick r:id="rId5"/>
              </a:rPr>
              <a:t>www.npmjs.com/package/lodash-es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8673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016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Обработка событий</a:t>
            </a:r>
            <a:r>
              <a:rPr lang="ru-RU" sz="5400" b="1" dirty="0" smtClean="0">
                <a:solidFill>
                  <a:srgbClr val="00B050"/>
                </a:solidFill>
              </a:rPr>
              <a:t> (</a:t>
            </a:r>
            <a:r>
              <a:rPr lang="en-US" sz="5400" b="1" dirty="0" smtClean="0">
                <a:solidFill>
                  <a:srgbClr val="00B050"/>
                </a:solidFill>
              </a:rPr>
              <a:t>DOM Events</a:t>
            </a:r>
            <a:r>
              <a:rPr lang="ru-RU" sz="5400" b="1" dirty="0" smtClean="0">
                <a:solidFill>
                  <a:srgbClr val="00B050"/>
                </a:solidFill>
              </a:rPr>
              <a:t>)</a:t>
            </a:r>
            <a:r>
              <a:rPr lang="en-US" sz="5400" b="1" dirty="0" smtClean="0"/>
              <a:t> </a:t>
            </a:r>
            <a:endParaRPr lang="ru-RU" sz="5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1" y="64333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284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Домашнее задание </a:t>
            </a:r>
            <a:r>
              <a:rPr lang="en-US" sz="3600" b="1" dirty="0" smtClean="0"/>
              <a:t>#G.1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0872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Воспользуйтесь </a:t>
            </a:r>
            <a:r>
              <a:rPr lang="en-US" dirty="0" smtClean="0"/>
              <a:t>API </a:t>
            </a:r>
            <a:r>
              <a:rPr lang="ru-RU" dirty="0" smtClean="0"/>
              <a:t>дающее информацию о странах мира: </a:t>
            </a:r>
            <a:br>
              <a:rPr lang="ru-RU" dirty="0" smtClean="0"/>
            </a:b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restcountries.eu/rest/v2/all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288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Так же воспользуйтесь </a:t>
            </a:r>
            <a:r>
              <a:rPr lang="en-US" dirty="0" smtClean="0"/>
              <a:t>API </a:t>
            </a:r>
            <a:r>
              <a:rPr lang="ru-RU" dirty="0" smtClean="0"/>
              <a:t>НБУ по курсам валют: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b="1" dirty="0">
                <a:hlinkClick r:id="rId3"/>
              </a:rPr>
              <a:t>https://bank.gov.ua/NBUStatService/v1/statdirectory/exchange?json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52184" y="3212976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Выведите в разметку </a:t>
            </a:r>
            <a:r>
              <a:rPr lang="ru-RU" b="1" dirty="0" smtClean="0"/>
              <a:t>перечень стран</a:t>
            </a:r>
            <a:r>
              <a:rPr lang="ru-RU" dirty="0" smtClean="0"/>
              <a:t> с валютами которых работает НБУ (если несколько стран имеют общую валюту - </a:t>
            </a:r>
            <a:r>
              <a:rPr lang="ru-RU" b="1" dirty="0" smtClean="0"/>
              <a:t>выводите все эти страны</a:t>
            </a:r>
            <a:r>
              <a:rPr lang="ru-RU" dirty="0" smtClean="0"/>
              <a:t>, пример: зона Евро, или страны использующие</a:t>
            </a:r>
            <a:r>
              <a:rPr lang="en-US" dirty="0" smtClean="0"/>
              <a:t> USD</a:t>
            </a:r>
            <a:r>
              <a:rPr lang="ru-RU" dirty="0" smtClean="0"/>
              <a:t>). Пример разметки на </a:t>
            </a:r>
            <a:r>
              <a:rPr lang="en-US" dirty="0" smtClean="0"/>
              <a:t>wireframe. </a:t>
            </a:r>
            <a:r>
              <a:rPr lang="ru-RU" b="1" dirty="0" smtClean="0"/>
              <a:t>Разметку необходимо подготовить)))</a:t>
            </a:r>
            <a:endParaRPr lang="ru-RU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2536913"/>
            <a:ext cx="7355184" cy="43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контексте </a:t>
            </a:r>
            <a:r>
              <a:rPr lang="en-US" sz="2400" b="1" dirty="0" smtClean="0"/>
              <a:t>JavaScript,</a:t>
            </a:r>
            <a:r>
              <a:rPr lang="en-US" sz="2400" dirty="0" smtClean="0"/>
              <a:t> </a:t>
            </a:r>
            <a:r>
              <a:rPr lang="ru-RU" sz="2400" dirty="0" smtClean="0"/>
              <a:t>каждый</a:t>
            </a:r>
            <a:r>
              <a:rPr lang="ru-RU" sz="2400" b="1" dirty="0" smtClean="0"/>
              <a:t> </a:t>
            </a:r>
            <a:r>
              <a:rPr lang="ru-RU" sz="2400" b="1" dirty="0"/>
              <a:t>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/>
              <a:t>1.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13402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Document </a:t>
            </a:r>
            <a:r>
              <a:rPr lang="en-US" sz="4800" b="1" dirty="0"/>
              <a:t>Object </a:t>
            </a:r>
            <a:r>
              <a:rPr lang="en-US" sz="4800" b="1" dirty="0" smtClean="0"/>
              <a:t>Model</a:t>
            </a:r>
            <a:r>
              <a:rPr lang="ru-RU" sz="4800" b="1" dirty="0" smtClean="0"/>
              <a:t> (</a:t>
            </a:r>
            <a:r>
              <a:rPr lang="en-US" sz="4800" b="1" dirty="0" smtClean="0"/>
              <a:t>DOM</a:t>
            </a:r>
            <a:r>
              <a:rPr lang="ru-RU" sz="4800" b="1" dirty="0" smtClean="0"/>
              <a:t>)</a:t>
            </a:r>
            <a:endParaRPr lang="ru-RU" sz="4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916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</a:t>
            </a:r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</a:t>
            </a:r>
            <a:r>
              <a:rPr lang="ru-R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одель Документа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5560" y="299695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</a:t>
            </a:r>
            <a:r>
              <a:rPr lang="ru-RU" sz="3200" dirty="0" smtClean="0"/>
              <a:t>определяющий </a:t>
            </a:r>
            <a:r>
              <a:rPr lang="ru-RU" sz="3200" dirty="0"/>
              <a:t>из каких объектов браузер собирает дерево документа, </a:t>
            </a:r>
            <a:r>
              <a:rPr lang="ru-RU" sz="3200" dirty="0" smtClean="0"/>
              <a:t>и какие свойства</a:t>
            </a:r>
            <a:r>
              <a:rPr lang="en-US" sz="3200" dirty="0" smtClean="0"/>
              <a:t> </a:t>
            </a:r>
            <a:r>
              <a:rPr lang="ru-RU" sz="3200" dirty="0" smtClean="0"/>
              <a:t>и методы есть </a:t>
            </a:r>
            <a:r>
              <a:rPr lang="ru-RU" sz="3200" dirty="0"/>
              <a:t>у этих </a:t>
            </a:r>
            <a:r>
              <a:rPr lang="ru-RU" sz="3200" dirty="0" smtClean="0"/>
              <a:t>объектов.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904423" y="5292497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664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</a:t>
            </a:r>
            <a:r>
              <a:rPr lang="ru-RU" sz="3600" b="1" dirty="0" smtClean="0"/>
              <a:t>манипуляция </a:t>
            </a:r>
            <a:r>
              <a:rPr lang="en-US" sz="3600" b="1" dirty="0"/>
              <a:t>HTML</a:t>
            </a:r>
            <a:r>
              <a:rPr lang="ru-RU" sz="3600" b="1" dirty="0" smtClean="0"/>
              <a:t>-документом</a:t>
            </a:r>
            <a:endParaRPr lang="ru-R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70392" y="2348880"/>
            <a:ext cx="72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Каждый тег представлен объектом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5823" y="3789040"/>
            <a:ext cx="7085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Воздействие на свойства и методы которого позволяют управлять </a:t>
            </a:r>
            <a:r>
              <a:rPr lang="ru-RU" sz="3600" dirty="0" smtClean="0"/>
              <a:t>отображением </a:t>
            </a:r>
            <a:r>
              <a:rPr lang="ru-RU" sz="3600" dirty="0"/>
              <a:t>тега на странице.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66562"/>
            <a:ext cx="12191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Node/</a:t>
            </a:r>
            <a:r>
              <a:rPr lang="ru-RU" sz="4400" b="1" dirty="0" smtClean="0"/>
              <a:t>Узел/Тег</a:t>
            </a:r>
            <a:r>
              <a:rPr lang="en-US" sz="4400" b="1" dirty="0" smtClean="0"/>
              <a:t>/</a:t>
            </a:r>
            <a:r>
              <a:rPr lang="ru-RU" sz="4400" b="1" dirty="0" smtClean="0"/>
              <a:t>Элемент</a:t>
            </a:r>
            <a:endParaRPr lang="uk-UA" sz="2000" b="1" i="1" dirty="0"/>
          </a:p>
        </p:txBody>
      </p:sp>
    </p:spTree>
    <p:extLst>
      <p:ext uri="{BB962C8B-B14F-4D97-AF65-F5344CB8AC3E}">
        <p14:creationId xmlns:p14="http://schemas.microsoft.com/office/powerpoint/2010/main" val="27283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1611</Words>
  <Application>Microsoft Office PowerPoint</Application>
  <PresentationFormat>Широкоэкранный</PresentationFormat>
  <Paragraphs>218</Paragraphs>
  <Slides>47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Segoe UI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2020-11-12T08:27:28Z</dcterms:modified>
</cp:coreProperties>
</file>