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sldIdLst>
    <p:sldId id="561" r:id="rId2"/>
    <p:sldId id="562" r:id="rId3"/>
    <p:sldId id="530" r:id="rId4"/>
    <p:sldId id="386" r:id="rId5"/>
    <p:sldId id="425" r:id="rId6"/>
    <p:sldId id="388" r:id="rId7"/>
    <p:sldId id="546" r:id="rId8"/>
    <p:sldId id="381" r:id="rId9"/>
    <p:sldId id="390" r:id="rId10"/>
    <p:sldId id="391" r:id="rId11"/>
    <p:sldId id="385" r:id="rId12"/>
    <p:sldId id="532" r:id="rId13"/>
    <p:sldId id="531" r:id="rId14"/>
    <p:sldId id="526" r:id="rId15"/>
    <p:sldId id="563" r:id="rId16"/>
    <p:sldId id="500" r:id="rId17"/>
    <p:sldId id="473" r:id="rId18"/>
    <p:sldId id="474" r:id="rId19"/>
    <p:sldId id="475" r:id="rId20"/>
    <p:sldId id="477" r:id="rId21"/>
    <p:sldId id="495" r:id="rId22"/>
    <p:sldId id="497" r:id="rId23"/>
    <p:sldId id="557" r:id="rId24"/>
    <p:sldId id="507" r:id="rId25"/>
    <p:sldId id="520" r:id="rId26"/>
    <p:sldId id="508" r:id="rId27"/>
    <p:sldId id="511" r:id="rId28"/>
    <p:sldId id="514" r:id="rId29"/>
    <p:sldId id="515" r:id="rId30"/>
    <p:sldId id="516" r:id="rId31"/>
    <p:sldId id="517" r:id="rId32"/>
    <p:sldId id="558" r:id="rId33"/>
    <p:sldId id="567" r:id="rId34"/>
    <p:sldId id="568" r:id="rId35"/>
    <p:sldId id="569" r:id="rId36"/>
    <p:sldId id="570" r:id="rId37"/>
    <p:sldId id="571" r:id="rId38"/>
    <p:sldId id="572" r:id="rId39"/>
    <p:sldId id="573" r:id="rId40"/>
    <p:sldId id="574" r:id="rId41"/>
    <p:sldId id="564" r:id="rId42"/>
    <p:sldId id="559" r:id="rId43"/>
    <p:sldId id="583" r:id="rId44"/>
    <p:sldId id="576" r:id="rId45"/>
    <p:sldId id="582" r:id="rId46"/>
    <p:sldId id="578" r:id="rId47"/>
    <p:sldId id="579" r:id="rId48"/>
    <p:sldId id="580" r:id="rId49"/>
    <p:sldId id="581" r:id="rId5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5977" autoAdjust="0"/>
  </p:normalViewPr>
  <p:slideViewPr>
    <p:cSldViewPr>
      <p:cViewPr>
        <p:scale>
          <a:sx n="75" d="100"/>
          <a:sy n="75" d="100"/>
        </p:scale>
        <p:origin x="1872" y="8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19.11.2020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317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19.11.2020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19.11.2020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19.11.2020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19.11.2020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19.11.2020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19.11.2020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19.11.2020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19.11.2020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19.11.2020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19.11.2020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19.11.2020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19.11.2020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learn.javascript.ru/introduction-browser-even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keyboard-events" TargetMode="External"/><Relationship Id="rId2" Type="http://schemas.openxmlformats.org/officeDocument/2006/relationships/hyperlink" Target="https://learn.javascript.ru/mouse-events-basic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event_clientx.asp" TargetMode="External"/><Relationship Id="rId2" Type="http://schemas.openxmlformats.org/officeDocument/2006/relationships/hyperlink" Target="https://www.w3schools.com/jsref/event_screenx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ref/event_offsetx.asp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learn.javascript.ru/bubbling-and-capturin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bubbling-and-capturing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www.w3schools.com/tags/ref_canvas.asp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introduction-browser-event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newsapi.org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www.williammalone.com/articles/create-html5-canvas-javascript-drawing-app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w3schools.com/jsref/dom_obj_event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introduction-browser-event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DOM </a:t>
            </a:r>
            <a:r>
              <a:rPr lang="en-US" sz="4400" b="1" dirty="0" smtClean="0">
                <a:solidFill>
                  <a:srgbClr val="FFFF00"/>
                </a:solidFill>
                <a:latin typeface="+mj-lt"/>
              </a:rPr>
              <a:t>Events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56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91271" y="619434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36160" y="2194951"/>
            <a:ext cx="40871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При помощи </a:t>
            </a:r>
            <a:r>
              <a:rPr lang="ru-RU" sz="2400" dirty="0" smtClean="0"/>
              <a:t>метода </a:t>
            </a:r>
            <a:r>
              <a:rPr lang="ru-RU" sz="2400" b="1" dirty="0" smtClean="0">
                <a:solidFill>
                  <a:srgbClr val="00B050"/>
                </a:solidFill>
              </a:rPr>
              <a:t>.</a:t>
            </a:r>
            <a:r>
              <a:rPr lang="en-US" sz="2400" b="1" dirty="0" err="1">
                <a:solidFill>
                  <a:srgbClr val="00B050"/>
                </a:solidFill>
              </a:rPr>
              <a:t>addEventListener</a:t>
            </a:r>
            <a:r>
              <a:rPr lang="ru-RU" sz="2400" b="1" dirty="0">
                <a:solidFill>
                  <a:srgbClr val="00B050"/>
                </a:solidFill>
              </a:rPr>
              <a:t>() </a:t>
            </a:r>
            <a:r>
              <a:rPr lang="ru-RU" sz="2400" dirty="0"/>
              <a:t>можно на одно событие повесить множество обработчиков.</a:t>
            </a:r>
            <a:r>
              <a:rPr lang="en-US" sz="2400" dirty="0"/>
              <a:t> </a:t>
            </a:r>
            <a:r>
              <a:rPr lang="ru-RU" sz="2400" dirty="0"/>
              <a:t>А при необходимости и снять обработчик при помощи </a:t>
            </a:r>
            <a:r>
              <a:rPr lang="ru-RU" sz="2400" b="1" dirty="0">
                <a:solidFill>
                  <a:srgbClr val="0070C0"/>
                </a:solidFill>
              </a:rPr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removeEventListener</a:t>
            </a:r>
            <a:r>
              <a:rPr lang="ru-RU" sz="2400" b="1" dirty="0">
                <a:solidFill>
                  <a:srgbClr val="0070C0"/>
                </a:solidFill>
              </a:rPr>
              <a:t>()</a:t>
            </a:r>
            <a:r>
              <a:rPr lang="ru-RU" sz="2400" dirty="0"/>
              <a:t>.</a:t>
            </a:r>
            <a:r>
              <a:rPr lang="ru-RU" sz="2400" b="1" dirty="0"/>
              <a:t> 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2394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Как указать браузеру какую функцию и когда вызывать?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99656" y="6194346"/>
            <a:ext cx="675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Подробнее: </a:t>
            </a:r>
            <a:r>
              <a:rPr lang="en-US" b="1" dirty="0">
                <a:hlinkClick r:id="rId2"/>
              </a:rPr>
              <a:t>https://learn.javascript.ru/introduction-browser-events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1335283"/>
            <a:ext cx="5441628" cy="45608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04212" y="1916832"/>
            <a:ext cx="36724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Функция обработчик становиться частью объекта-элемента, и вызывается как его метод. Поэтому ключевое слово </a:t>
            </a:r>
            <a:r>
              <a:rPr lang="en-US" sz="2400" b="1" dirty="0">
                <a:solidFill>
                  <a:srgbClr val="00B050"/>
                </a:solidFill>
              </a:rPr>
              <a:t>this</a:t>
            </a:r>
            <a:r>
              <a:rPr lang="en-US" sz="2400" dirty="0"/>
              <a:t> </a:t>
            </a:r>
            <a:r>
              <a:rPr lang="ru-RU" sz="2400" dirty="0"/>
              <a:t>в обработчике ссылается на объект который вызвал обработчик события.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Вспоминаем </a:t>
            </a:r>
            <a:r>
              <a:rPr lang="en-US" sz="4400" b="1" dirty="0">
                <a:solidFill>
                  <a:srgbClr val="00B050"/>
                </a:solidFill>
              </a:rPr>
              <a:t>this</a:t>
            </a:r>
            <a:endParaRPr lang="ru-RU" sz="4400" b="1" dirty="0">
              <a:solidFill>
                <a:srgbClr val="00B05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268371"/>
            <a:ext cx="6565429" cy="504094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События</a:t>
            </a:r>
            <a:r>
              <a:rPr lang="ru-RU" sz="6000" dirty="0"/>
              <a:t> </a:t>
            </a:r>
          </a:p>
          <a:p>
            <a:pPr algn="ctr"/>
            <a:r>
              <a:rPr lang="en-US" sz="6000" dirty="0" err="1"/>
              <a:t>onLoad</a:t>
            </a:r>
            <a:r>
              <a:rPr lang="ru-RU" sz="6000" dirty="0"/>
              <a:t>,</a:t>
            </a:r>
            <a:endParaRPr lang="en-US" sz="6000" dirty="0"/>
          </a:p>
          <a:p>
            <a:pPr algn="ctr"/>
            <a:r>
              <a:rPr lang="en-US" sz="6000" dirty="0" err="1"/>
              <a:t>onDOMContentLoaded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5417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596582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Событие </a:t>
            </a:r>
            <a:r>
              <a:rPr lang="en-US" sz="4400" b="1" dirty="0" err="1" smtClean="0"/>
              <a:t>window.onload</a:t>
            </a:r>
            <a:endParaRPr lang="ru-RU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89387" y="4786969"/>
            <a:ext cx="748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Событие </a:t>
            </a:r>
            <a:r>
              <a:rPr lang="en-US" sz="2400" b="1" dirty="0" err="1" smtClean="0">
                <a:solidFill>
                  <a:srgbClr val="7030A0"/>
                </a:solidFill>
              </a:rPr>
              <a:t>onload</a:t>
            </a:r>
            <a:r>
              <a:rPr lang="en-US" sz="2400" b="1" dirty="0" smtClean="0"/>
              <a:t> </a:t>
            </a:r>
            <a:r>
              <a:rPr lang="en-US" sz="2400" dirty="0" smtClean="0"/>
              <a:t>(</a:t>
            </a:r>
            <a:r>
              <a:rPr lang="ru-RU" sz="2400" dirty="0"/>
              <a:t>объекта </a:t>
            </a:r>
            <a:r>
              <a:rPr lang="en-US" sz="2400" b="1" dirty="0" smtClean="0">
                <a:solidFill>
                  <a:srgbClr val="0070C0"/>
                </a:solidFill>
              </a:rPr>
              <a:t>window</a:t>
            </a:r>
            <a:r>
              <a:rPr lang="ru-RU" sz="2400" dirty="0" smtClean="0"/>
              <a:t>, он же </a:t>
            </a:r>
            <a:r>
              <a:rPr lang="en-US" sz="2400" b="1" dirty="0" err="1" smtClean="0">
                <a:solidFill>
                  <a:srgbClr val="00B050"/>
                </a:solidFill>
              </a:rPr>
              <a:t>globalThis</a:t>
            </a:r>
            <a:r>
              <a:rPr lang="en-US" sz="2400" dirty="0" smtClean="0"/>
              <a:t>)</a:t>
            </a:r>
            <a:r>
              <a:rPr lang="ru-RU" sz="2400" dirty="0" smtClean="0"/>
              <a:t> </a:t>
            </a:r>
            <a:r>
              <a:rPr lang="ru-RU" sz="2400" dirty="0"/>
              <a:t>срабатывает тогда когда </a:t>
            </a:r>
            <a:r>
              <a:rPr lang="ru-RU" sz="2400" dirty="0" smtClean="0"/>
              <a:t>загружен (и обработан) </a:t>
            </a:r>
            <a:r>
              <a:rPr lang="en-US" sz="2400" dirty="0"/>
              <a:t>HTML</a:t>
            </a:r>
            <a:r>
              <a:rPr lang="ru-RU" sz="2400" dirty="0"/>
              <a:t> документ</a:t>
            </a:r>
            <a:r>
              <a:rPr lang="en-US" sz="2400" dirty="0"/>
              <a:t> </a:t>
            </a:r>
            <a:r>
              <a:rPr lang="ru-RU" sz="2400" dirty="0"/>
              <a:t>и все подключаемые файлы, в </a:t>
            </a:r>
            <a:r>
              <a:rPr lang="ru-RU" sz="2400" dirty="0" err="1"/>
              <a:t>т.ч</a:t>
            </a:r>
            <a:r>
              <a:rPr lang="ru-RU" sz="2400" dirty="0"/>
              <a:t> </a:t>
            </a:r>
            <a:r>
              <a:rPr lang="ru-RU" sz="2400" dirty="0" smtClean="0"/>
              <a:t>изображения, стили т.д.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484784"/>
            <a:ext cx="8972550" cy="2828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646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26701" y="615566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0648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Событие </a:t>
            </a:r>
            <a:r>
              <a:rPr lang="en-US" sz="4400" b="1" dirty="0" err="1" smtClean="0"/>
              <a:t>document.DOMContentLoaded</a:t>
            </a:r>
            <a:endParaRPr lang="ru-RU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7408" y="4421430"/>
            <a:ext cx="110172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Событие </a:t>
            </a:r>
            <a:r>
              <a:rPr lang="en-US" sz="2800" b="1" dirty="0" err="1">
                <a:solidFill>
                  <a:srgbClr val="7030A0"/>
                </a:solidFill>
              </a:rPr>
              <a:t>DOMContentLoaded</a:t>
            </a:r>
            <a:r>
              <a:rPr lang="ru-RU" sz="2800" dirty="0"/>
              <a:t> доступно для объекта </a:t>
            </a:r>
            <a:r>
              <a:rPr lang="en-US" sz="2800" b="1" dirty="0">
                <a:solidFill>
                  <a:srgbClr val="0070C0"/>
                </a:solidFill>
              </a:rPr>
              <a:t>document</a:t>
            </a:r>
            <a:r>
              <a:rPr lang="ru-RU" sz="2800" dirty="0"/>
              <a:t> через </a:t>
            </a:r>
            <a:r>
              <a:rPr lang="en-US" sz="2800" b="1" dirty="0">
                <a:solidFill>
                  <a:srgbClr val="00B050"/>
                </a:solidFill>
              </a:rPr>
              <a:t>.</a:t>
            </a:r>
            <a:r>
              <a:rPr lang="en-US" sz="2800" b="1" dirty="0" err="1">
                <a:solidFill>
                  <a:srgbClr val="00B050"/>
                </a:solidFill>
              </a:rPr>
              <a:t>addEventListener</a:t>
            </a:r>
            <a:r>
              <a:rPr lang="en-US" sz="2800" b="1" dirty="0">
                <a:solidFill>
                  <a:srgbClr val="00B050"/>
                </a:solidFill>
              </a:rPr>
              <a:t>() </a:t>
            </a:r>
            <a:r>
              <a:rPr lang="ru-RU" sz="2800" dirty="0"/>
              <a:t>и срабатывает тогда когда загружен </a:t>
            </a:r>
            <a:r>
              <a:rPr lang="en-US" sz="2800" dirty="0"/>
              <a:t>HTML</a:t>
            </a:r>
            <a:r>
              <a:rPr lang="ru-RU" sz="2800" dirty="0"/>
              <a:t> документ и </a:t>
            </a:r>
            <a:r>
              <a:rPr lang="en-US" sz="2800" dirty="0"/>
              <a:t>JS </a:t>
            </a:r>
            <a:r>
              <a:rPr lang="ru-RU" sz="2800" dirty="0"/>
              <a:t>файлы (завершилась ли загрузка изображений и </a:t>
            </a:r>
            <a:r>
              <a:rPr lang="en-US" sz="2800" dirty="0" err="1"/>
              <a:t>css</a:t>
            </a:r>
            <a:r>
              <a:rPr lang="ru-RU" sz="2800" dirty="0"/>
              <a:t>-файлов неважно).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219" y="1268760"/>
            <a:ext cx="8972550" cy="2828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119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1401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272842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JavaScript </a:t>
            </a:r>
            <a:r>
              <a:rPr lang="ru-RU" sz="4000" b="1" dirty="0"/>
              <a:t>в </a:t>
            </a:r>
            <a:r>
              <a:rPr lang="en-US" sz="4000" b="1" dirty="0"/>
              <a:t>HTML</a:t>
            </a:r>
            <a:endParaRPr lang="ru-RU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92015" y="1148551"/>
            <a:ext cx="7470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Разрешить это неудобство (с выполнением кода сразу, а не когда страница полностью загрузится) можно разными способами, например: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97073" y="2609617"/>
            <a:ext cx="6984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/>
              <a:t>Разместить весь код в конце документа;</a:t>
            </a:r>
          </a:p>
          <a:p>
            <a:pPr marL="342900" indent="-342900">
              <a:buAutoNum type="arabicPeriod"/>
            </a:pPr>
            <a:r>
              <a:rPr lang="ru-RU" sz="2000" dirty="0"/>
              <a:t>Разместить весь код во внешнем файле и подключить его с атрибутом </a:t>
            </a:r>
            <a:r>
              <a:rPr lang="en-US" sz="2000" b="1" dirty="0"/>
              <a:t>defer</a:t>
            </a:r>
            <a:r>
              <a:rPr lang="ru-RU" sz="2000" dirty="0"/>
              <a:t>;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ru-RU" sz="2000" dirty="0"/>
              <a:t>Использовать события </a:t>
            </a:r>
            <a:r>
              <a:rPr lang="en-US" sz="2000" b="1" dirty="0" err="1"/>
              <a:t>onLoad</a:t>
            </a:r>
            <a:r>
              <a:rPr lang="en-US" sz="2000" dirty="0"/>
              <a:t> </a:t>
            </a:r>
            <a:r>
              <a:rPr lang="ru-RU" sz="2000" dirty="0"/>
              <a:t>или </a:t>
            </a:r>
            <a:r>
              <a:rPr lang="en-US" sz="2000" b="1" dirty="0" err="1" smtClean="0"/>
              <a:t>onDOMContentLoaded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2351583" y="4228437"/>
            <a:ext cx="7488832" cy="2004551"/>
            <a:chOff x="997227" y="4088745"/>
            <a:chExt cx="7488832" cy="2004551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997227" y="4088745"/>
              <a:ext cx="7488832" cy="200455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493686" y="4373230"/>
              <a:ext cx="674486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00B050"/>
                  </a:solidFill>
                </a:rPr>
                <a:t>&lt;script</a:t>
              </a:r>
              <a:r>
                <a:rPr lang="en-US" sz="2800" dirty="0"/>
                <a:t> </a:t>
              </a:r>
              <a:r>
                <a:rPr lang="en-US" sz="2800" b="1" dirty="0">
                  <a:solidFill>
                    <a:srgbClr val="7030A0"/>
                  </a:solidFill>
                </a:rPr>
                <a:t>defer</a:t>
              </a:r>
              <a:r>
                <a:rPr lang="en-US" sz="2800" dirty="0"/>
                <a:t> </a:t>
              </a:r>
              <a:r>
                <a:rPr lang="en-US" sz="2800" b="1" dirty="0" err="1">
                  <a:solidFill>
                    <a:srgbClr val="0070C0"/>
                  </a:solidFill>
                </a:rPr>
                <a:t>src</a:t>
              </a:r>
              <a:r>
                <a:rPr lang="en-US" sz="2800" dirty="0"/>
                <a:t>="scripts/async.js</a:t>
              </a:r>
              <a:r>
                <a:rPr lang="en-US" sz="2800" dirty="0">
                  <a:solidFill>
                    <a:srgbClr val="00B050"/>
                  </a:solidFill>
                </a:rPr>
                <a:t>"</a:t>
              </a:r>
              <a:r>
                <a:rPr lang="en-US" sz="2800" b="1" dirty="0">
                  <a:solidFill>
                    <a:srgbClr val="00B050"/>
                  </a:solidFill>
                </a:rPr>
                <a:t>&gt;&lt;/script&gt;</a:t>
              </a:r>
              <a:endParaRPr lang="ru-RU" sz="2800" dirty="0">
                <a:solidFill>
                  <a:srgbClr val="00B050"/>
                </a:solidFill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1397291" y="5053444"/>
              <a:ext cx="684076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1600" i="1" dirty="0"/>
                <a:t>Атрибут </a:t>
              </a:r>
              <a:r>
                <a:rPr lang="ru-RU" sz="1600" b="1" i="1" dirty="0" err="1"/>
                <a:t>defer</a:t>
              </a:r>
              <a:r>
                <a:rPr lang="ru-RU" sz="1600" i="1" dirty="0"/>
                <a:t> откладывает выполнение скрипта до тех пор, пока вся страница не будет загружена полностью.</a:t>
              </a:r>
              <a:r>
                <a:rPr lang="en-US" sz="1600" i="1" dirty="0"/>
                <a:t> </a:t>
              </a:r>
              <a:r>
                <a:rPr lang="ru-RU" sz="1600" i="1" dirty="0"/>
                <a:t>Работает только для внешних (подключаемых) файлов</a:t>
              </a:r>
              <a:r>
                <a:rPr lang="en-US" sz="1600" i="1" dirty="0"/>
                <a:t>.</a:t>
              </a:r>
              <a:endParaRPr lang="ru-RU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2273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3. </a:t>
            </a:r>
            <a:r>
              <a:rPr lang="ru-RU" sz="6000" b="1" dirty="0" smtClean="0"/>
              <a:t>Информация </a:t>
            </a:r>
            <a:r>
              <a:rPr lang="ru-RU" sz="6000" b="1" dirty="0"/>
              <a:t>о событии</a:t>
            </a:r>
            <a:endParaRPr lang="uk-UA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5042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Информация о событии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91544" y="1859340"/>
            <a:ext cx="8424936" cy="1569660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ru-RU" sz="2400" i="1" dirty="0"/>
              <a:t>Чтобы обработать событие, недостаточно знать о том, что это – «клик» или «нажатие клавиши». Могут понадобиться детали: координаты курсора, введённый символ и другие, в зависимости от события.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91544" y="3875564"/>
            <a:ext cx="8352928" cy="156966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i="1" dirty="0"/>
              <a:t>Браузер может дать много полезной информации о событии, для этого он создаёт объект, в свойства которого записывает детали произошедшего события. И передаёт этот объект функции обработчику события.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606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Информация о событии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19536" y="4595644"/>
            <a:ext cx="8856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i="1" dirty="0"/>
              <a:t>Браузер записывает информацию о событии в объект т.н. «объект события», который передаётся первым аргументом в функцию обработчик события. Если она принимает параметры, т.к. это является необязательным.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04" y="1045223"/>
            <a:ext cx="5445621" cy="3402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33562" y="262390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Информация о событии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07568" y="1484785"/>
            <a:ext cx="8064896" cy="461665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ru-RU" sz="2400" i="1" dirty="0"/>
              <a:t>Разные события – разные объекты с информацией о них.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207568" y="2354104"/>
            <a:ext cx="8064896" cy="1938992"/>
          </a:xfrm>
          <a:prstGeom prst="rect">
            <a:avLst/>
          </a:prstGeom>
          <a:ln w="1905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ru-RU" sz="2400" i="1" dirty="0"/>
              <a:t>В зависимости от типа события, объект с детальной информацией о событии содержит разные наборы полей, например: для событий мыши он содержит координаты курсора, а события клавиатуры он содержит данные о нажатых клавишах.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207568" y="4797152"/>
            <a:ext cx="8676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/>
              <a:t>Подробнее: </a:t>
            </a:r>
            <a:r>
              <a:rPr lang="en-US" sz="2400" b="1" dirty="0">
                <a:hlinkClick r:id="rId2"/>
              </a:rPr>
              <a:t>https://learn.javascript.ru/mouse-events-basics</a:t>
            </a:r>
            <a:endParaRPr lang="ru-RU" sz="22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207568" y="5226876"/>
            <a:ext cx="8676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/>
              <a:t>Подробнее: </a:t>
            </a:r>
            <a:r>
              <a:rPr lang="en-US" sz="2400" b="1" dirty="0">
                <a:hlinkClick r:id="rId3"/>
              </a:rPr>
              <a:t>https://learn.javascript.ru/keyboard-events</a:t>
            </a:r>
            <a:endParaRPr lang="ru-RU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1. Событийная модель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38486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9104" y="379021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Информация о событии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453882" y="1025352"/>
            <a:ext cx="49463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/>
              <a:t>Разные события – разные объекты с информацией о них</a:t>
            </a:r>
            <a:r>
              <a:rPr lang="ru-RU" sz="2400" i="1" dirty="0" smtClean="0"/>
              <a:t>.</a:t>
            </a:r>
            <a:endParaRPr lang="ru-RU" sz="24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143672" cy="6858000"/>
          </a:xfrm>
          <a:prstGeom prst="rect">
            <a:avLst/>
          </a:prstGeom>
          <a:ln w="19050"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6280" y="-3"/>
            <a:ext cx="3575720" cy="5609553"/>
          </a:xfrm>
          <a:prstGeom prst="rect">
            <a:avLst/>
          </a:prstGeom>
          <a:ln w="19050"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320302" y="2481350"/>
            <a:ext cx="2412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&lt;= </a:t>
            </a:r>
            <a:r>
              <a:rPr lang="en-US" sz="2800" i="1" dirty="0" err="1" smtClean="0"/>
              <a:t>MouseEvent</a:t>
            </a:r>
            <a:endParaRPr lang="ru-RU" sz="28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677039" y="4869160"/>
            <a:ext cx="279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/>
              <a:t>KeyboardEvent</a:t>
            </a:r>
            <a:r>
              <a:rPr lang="en-US" sz="2800" i="1" dirty="0" smtClean="0"/>
              <a:t> =&gt;</a:t>
            </a:r>
            <a:endParaRPr lang="ru-RU" sz="2800" i="1" dirty="0"/>
          </a:p>
        </p:txBody>
      </p:sp>
      <p:pic>
        <p:nvPicPr>
          <p:cNvPr id="1028" name="Picture 4" descr="http://icons.iconarchive.com/icons/iconsmind/outline/512/Mouse-3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047" y="3060232"/>
            <a:ext cx="1400336" cy="14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cons.iconarchive.com/icons/icons8/ios7/512/Computer-Hardware-Keyboard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073" y="2657544"/>
            <a:ext cx="2126790" cy="212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52984" y="611049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8864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Позиция курсора мыши</a:t>
            </a:r>
            <a:r>
              <a:rPr lang="en-US" sz="3600" b="1" dirty="0"/>
              <a:t> </a:t>
            </a:r>
            <a:r>
              <a:rPr lang="ru-RU" sz="3600" b="1" dirty="0"/>
              <a:t>в объекте </a:t>
            </a:r>
            <a:r>
              <a:rPr lang="en-US" sz="3600" b="1" dirty="0" err="1" smtClean="0"/>
              <a:t>MouseEvent</a:t>
            </a:r>
            <a:endParaRPr lang="ru-RU" sz="36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711624" y="5534561"/>
            <a:ext cx="67687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/>
              <a:t>Подробнее: </a:t>
            </a:r>
          </a:p>
          <a:p>
            <a:r>
              <a:rPr lang="en-US" sz="1600" b="1" dirty="0" smtClean="0">
                <a:hlinkClick r:id="rId2"/>
              </a:rPr>
              <a:t>https</a:t>
            </a:r>
            <a:r>
              <a:rPr lang="en-US" sz="1600" b="1" dirty="0">
                <a:hlinkClick r:id="rId2"/>
              </a:rPr>
              <a:t>://www.w3schools.com/jsref/event_screenx.asp</a:t>
            </a:r>
            <a:endParaRPr lang="en-US" sz="1600" b="1" dirty="0">
              <a:hlinkClick r:id="rId3"/>
            </a:endParaRPr>
          </a:p>
          <a:p>
            <a:r>
              <a:rPr lang="en-US" sz="1600" b="1" dirty="0">
                <a:hlinkClick r:id="rId3"/>
              </a:rPr>
              <a:t>https://www.w3schools.com/jsref/event_pagex.asp</a:t>
            </a:r>
          </a:p>
          <a:p>
            <a:r>
              <a:rPr lang="en-US" sz="1600" b="1" dirty="0">
                <a:hlinkClick r:id="rId3"/>
              </a:rPr>
              <a:t>https://</a:t>
            </a:r>
            <a:r>
              <a:rPr lang="en-US" sz="1600" b="1" dirty="0" smtClean="0">
                <a:hlinkClick r:id="rId3"/>
              </a:rPr>
              <a:t>www.w3schools.com/jsref/event_clientx.asp</a:t>
            </a:r>
            <a:endParaRPr lang="ru-RU" sz="1600" b="1" dirty="0"/>
          </a:p>
        </p:txBody>
      </p:sp>
      <p:pic>
        <p:nvPicPr>
          <p:cNvPr id="1028" name="Picture 4" descr="http://2.bp.blogspot.com/-_XdWz4jJXDs/VS6kMN3edYI/AAAAAAAAFQY/Z2lHSZkapuU/s00/screen-page-clie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9456" y="923120"/>
            <a:ext cx="7128792" cy="4594112"/>
          </a:xfrm>
          <a:prstGeom prst="rect">
            <a:avLst/>
          </a:prstGeom>
          <a:noFill/>
        </p:spPr>
      </p:pic>
      <p:pic>
        <p:nvPicPr>
          <p:cNvPr id="6" name="Picture 4" descr="http://icons.iconarchive.com/icons/iconsmind/outline/512/Mouse-3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2204864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9056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 descr="http://webix.pro/upload/javascript/spravochnik/svojstva/offsetx.gif"/>
          <p:cNvPicPr>
            <a:picLocks noChangeAspect="1" noChangeArrowheads="1"/>
          </p:cNvPicPr>
          <p:nvPr/>
        </p:nvPicPr>
        <p:blipFill>
          <a:blip r:embed="rId2" cstate="print"/>
          <a:srcRect l="30512" t="28696" r="25394" b="28696"/>
          <a:stretch>
            <a:fillRect/>
          </a:stretch>
        </p:blipFill>
        <p:spPr bwMode="auto">
          <a:xfrm>
            <a:off x="1123306" y="1240887"/>
            <a:ext cx="8063415" cy="43829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Позиция курсора мыши</a:t>
            </a:r>
            <a:r>
              <a:rPr lang="en-US" sz="3600" b="1" dirty="0"/>
              <a:t> </a:t>
            </a:r>
            <a:r>
              <a:rPr lang="ru-RU" sz="3600" b="1" dirty="0"/>
              <a:t>в объекте </a:t>
            </a:r>
            <a:r>
              <a:rPr lang="en-US" sz="3600" b="1" dirty="0" err="1" smtClean="0"/>
              <a:t>MouseEvent</a:t>
            </a:r>
            <a:endParaRPr lang="ru-RU" sz="3600" b="1" dirty="0"/>
          </a:p>
        </p:txBody>
      </p:sp>
      <p:pic>
        <p:nvPicPr>
          <p:cNvPr id="9" name="Picture 4" descr="http://icons.iconarchive.com/icons/iconsmind/outline/512/Mouse-3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2410252"/>
            <a:ext cx="2206773" cy="220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2927648" y="6005899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Подробнее: </a:t>
            </a:r>
            <a:r>
              <a:rPr lang="en-US" b="1" dirty="0">
                <a:hlinkClick r:id="rId4"/>
              </a:rPr>
              <a:t>https://</a:t>
            </a:r>
            <a:r>
              <a:rPr lang="en-US" b="1" dirty="0" smtClean="0">
                <a:hlinkClick r:id="rId4"/>
              </a:rPr>
              <a:t>www.w3schools.com/jsref/event_offsetx.asp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4. </a:t>
            </a:r>
            <a:r>
              <a:rPr lang="ru-RU" sz="6000" b="1" dirty="0" smtClean="0"/>
              <a:t>Всплытие событий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39610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20566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107794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«Всплытие» </a:t>
            </a:r>
            <a:r>
              <a:rPr lang="ru-RU" sz="3200" b="1" dirty="0" smtClean="0"/>
              <a:t>событий</a:t>
            </a:r>
            <a:endParaRPr lang="ru-R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Что мы увидим в консоли после клика по синему блоку?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52726" y="1085835"/>
            <a:ext cx="40745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Воспользуйтесь заготовкой:</a:t>
            </a:r>
            <a:endParaRPr lang="en-US" sz="2400" i="1" dirty="0" smtClean="0"/>
          </a:p>
          <a:p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 smtClean="0">
                <a:solidFill>
                  <a:srgbClr val="0070C0"/>
                </a:solidFill>
              </a:rPr>
              <a:t>src</a:t>
            </a:r>
            <a:r>
              <a:rPr lang="en-US" sz="2400" b="1" dirty="0" smtClean="0">
                <a:solidFill>
                  <a:srgbClr val="0070C0"/>
                </a:solidFill>
              </a:rPr>
              <a:t>/demo-example-1</a:t>
            </a:r>
            <a:endParaRPr lang="ru-RU" sz="2400" i="1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2063552" y="2348880"/>
            <a:ext cx="80685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5525" r="3718" b="10749"/>
          <a:stretch/>
        </p:blipFill>
        <p:spPr>
          <a:xfrm>
            <a:off x="6816080" y="805012"/>
            <a:ext cx="3449884" cy="1368152"/>
          </a:xfrm>
          <a:prstGeom prst="rect">
            <a:avLst/>
          </a:prstGeom>
          <a:ln w="28575"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519" y="2581377"/>
            <a:ext cx="7384702" cy="3439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123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8175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93450" y="211287"/>
            <a:ext cx="20051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/>
              <a:t>e.target</a:t>
            </a:r>
            <a:endParaRPr lang="ru-RU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79629" y="1112471"/>
            <a:ext cx="10729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Свойство </a:t>
            </a:r>
            <a:r>
              <a:rPr lang="en-US" sz="2400" b="1" i="1" dirty="0"/>
              <a:t>.target </a:t>
            </a:r>
            <a:r>
              <a:rPr lang="en-US" sz="2400" i="1" dirty="0"/>
              <a:t>(</a:t>
            </a:r>
            <a:r>
              <a:rPr lang="ru-RU" sz="2400" i="1" dirty="0"/>
              <a:t>объекта события</a:t>
            </a:r>
            <a:r>
              <a:rPr lang="en-US" sz="2400" i="1" dirty="0"/>
              <a:t>)</a:t>
            </a:r>
            <a:r>
              <a:rPr lang="ru-RU" sz="2400" b="1" i="1" dirty="0"/>
              <a:t> </a:t>
            </a:r>
            <a:r>
              <a:rPr lang="ru-RU" sz="2400" i="1" dirty="0"/>
              <a:t>содержит ссылку на объект инициатор события, т.е. например тот элемент по которому произошел клик.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215680" y="6165304"/>
            <a:ext cx="6262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Подробнее: </a:t>
            </a:r>
            <a:r>
              <a:rPr lang="en-US" b="1" dirty="0">
                <a:hlinkClick r:id="rId2"/>
              </a:rPr>
              <a:t>https://</a:t>
            </a:r>
            <a:r>
              <a:rPr lang="en-US" b="1" dirty="0" smtClean="0">
                <a:hlinkClick r:id="rId2"/>
              </a:rPr>
              <a:t>learn.javascript.ru/bubbling-and-capturing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92" y="2348880"/>
            <a:ext cx="7409266" cy="3518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702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87888" y="3111350"/>
            <a:ext cx="1584176" cy="864096"/>
          </a:xfrm>
          <a:prstGeom prst="rect">
            <a:avLst/>
          </a:prstGeom>
          <a:solidFill>
            <a:srgbClr val="0070C0"/>
          </a:solidFill>
          <a:ln w="1270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верх 13"/>
          <p:cNvSpPr/>
          <p:nvPr/>
        </p:nvSpPr>
        <p:spPr>
          <a:xfrm>
            <a:off x="5735960" y="1216495"/>
            <a:ext cx="360040" cy="2448272"/>
          </a:xfrm>
          <a:prstGeom prst="upArrow">
            <a:avLst/>
          </a:prstGeom>
          <a:solidFill>
            <a:schemeClr val="accent6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/>
          <p:cNvCxnSpPr>
            <a:stCxn id="25" idx="1"/>
          </p:cNvCxnSpPr>
          <p:nvPr/>
        </p:nvCxnSpPr>
        <p:spPr>
          <a:xfrm flipH="1">
            <a:off x="7464154" y="2387030"/>
            <a:ext cx="633400" cy="42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097554" y="2156197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&lt;A&gt;</a:t>
            </a:r>
            <a:endParaRPr lang="ru-RU" sz="2400" b="1" dirty="0"/>
          </a:p>
        </p:txBody>
      </p:sp>
      <p:cxnSp>
        <p:nvCxnSpPr>
          <p:cNvPr id="29" name="Прямая со стрелкой 28"/>
          <p:cNvCxnSpPr>
            <a:stCxn id="30" idx="1"/>
          </p:cNvCxnSpPr>
          <p:nvPr/>
        </p:nvCxnSpPr>
        <p:spPr>
          <a:xfrm flipH="1">
            <a:off x="7138020" y="3198168"/>
            <a:ext cx="614164" cy="42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752184" y="296733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&lt;B&gt;</a:t>
            </a:r>
            <a:endParaRPr lang="ru-RU" sz="2400" b="1" dirty="0"/>
          </a:p>
        </p:txBody>
      </p:sp>
      <p:cxnSp>
        <p:nvCxnSpPr>
          <p:cNvPr id="31" name="Прямая со стрелкой 30"/>
          <p:cNvCxnSpPr>
            <a:stCxn id="32" idx="1"/>
          </p:cNvCxnSpPr>
          <p:nvPr/>
        </p:nvCxnSpPr>
        <p:spPr>
          <a:xfrm flipH="1">
            <a:off x="6777980" y="3846240"/>
            <a:ext cx="614164" cy="42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92144" y="3615407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&lt;C&gt;</a:t>
            </a:r>
            <a:endParaRPr lang="ru-RU" sz="2400" b="1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1847528" y="4635188"/>
            <a:ext cx="8856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При наступлении события обработчики </a:t>
            </a:r>
            <a:r>
              <a:rPr lang="ru-RU" sz="3200" dirty="0" smtClean="0"/>
              <a:t>сработав на целевом элементы начинает подниматься </a:t>
            </a:r>
            <a:r>
              <a:rPr lang="ru-RU" sz="3200" b="1" dirty="0" smtClean="0"/>
              <a:t>«всплывать» </a:t>
            </a:r>
            <a:r>
              <a:rPr lang="ru-RU" sz="3200" dirty="0" smtClean="0"/>
              <a:t>к предкам элемента. </a:t>
            </a:r>
            <a:endParaRPr lang="ru-RU" sz="3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4727848" y="2535286"/>
            <a:ext cx="2295872" cy="855712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329708" y="1887214"/>
            <a:ext cx="3024336" cy="1008112"/>
          </a:xfrm>
          <a:prstGeom prst="rect">
            <a:avLst/>
          </a:prstGeom>
          <a:noFill/>
          <a:ln w="190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2934495" y="108107"/>
            <a:ext cx="6467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«Всплытие» и «Перехват» событий</a:t>
            </a:r>
          </a:p>
        </p:txBody>
      </p:sp>
    </p:spTree>
    <p:extLst>
      <p:ext uri="{BB962C8B-B14F-4D97-AF65-F5344CB8AC3E}">
        <p14:creationId xmlns:p14="http://schemas.microsoft.com/office/powerpoint/2010/main" val="42398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310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Всплытие можно </a:t>
            </a:r>
            <a:r>
              <a:rPr lang="ru-RU" sz="3200" b="1" dirty="0"/>
              <a:t>остановить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75520" y="5282044"/>
            <a:ext cx="927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err="1" smtClean="0">
                <a:solidFill>
                  <a:srgbClr val="0070C0"/>
                </a:solidFill>
              </a:rPr>
              <a:t>e.stopPropagation</a:t>
            </a:r>
            <a:r>
              <a:rPr lang="en-US" sz="2800" b="1" i="1" dirty="0">
                <a:solidFill>
                  <a:srgbClr val="0070C0"/>
                </a:solidFill>
              </a:rPr>
              <a:t>() </a:t>
            </a:r>
            <a:r>
              <a:rPr lang="en-US" sz="2800" i="1" dirty="0"/>
              <a:t>– </a:t>
            </a:r>
            <a:r>
              <a:rPr lang="ru-RU" sz="2800" i="1" dirty="0"/>
              <a:t>останавливает всплытие событий.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124744"/>
            <a:ext cx="7577604" cy="376026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215680" y="6165304"/>
            <a:ext cx="6262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Подробнее: </a:t>
            </a:r>
            <a:r>
              <a:rPr lang="en-US" b="1" dirty="0">
                <a:hlinkClick r:id="rId3"/>
              </a:rPr>
              <a:t>https://</a:t>
            </a:r>
            <a:r>
              <a:rPr lang="en-US" b="1" dirty="0" smtClean="0">
                <a:hlinkClick r:id="rId3"/>
              </a:rPr>
              <a:t>learn.javascript.ru/bubbling-and-capturing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3610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5. Действие </a:t>
            </a:r>
            <a:r>
              <a:rPr lang="ru-RU" sz="6000" b="1" dirty="0"/>
              <a:t>по умолчанию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0023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719736" y="260649"/>
            <a:ext cx="50658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/>
              <a:t>Действия по умолчанию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1034733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У некоторых элементов есть встроенная реакция на событие, или по другому действие по умолчанию.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6" y="2420888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Например: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5560" y="2912745"/>
            <a:ext cx="83529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800" i="1" dirty="0"/>
              <a:t>Для ссылок действие по умолчанию переход на другую страницу;</a:t>
            </a:r>
          </a:p>
          <a:p>
            <a:pPr marL="342900" indent="-342900">
              <a:buAutoNum type="arabicPeriod"/>
            </a:pPr>
            <a:r>
              <a:rPr lang="ru-RU" sz="2800" i="1" dirty="0"/>
              <a:t>Для кнопок внутри формы действие по умолчанию – отправить форму на сервер;</a:t>
            </a:r>
          </a:p>
          <a:p>
            <a:pPr marL="342900" indent="-342900">
              <a:buAutoNum type="arabicPeriod"/>
            </a:pPr>
            <a:r>
              <a:rPr lang="ru-RU" sz="2800" i="1" dirty="0"/>
              <a:t>Двойной клик по тексту – выделяет его фрагмент.</a:t>
            </a:r>
          </a:p>
          <a:p>
            <a:pPr marL="342900" indent="-342900"/>
            <a:r>
              <a:rPr lang="ru-RU" sz="2800" i="1" dirty="0" smtClean="0"/>
              <a:t>и т.д.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35518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23992" y="675666"/>
            <a:ext cx="6600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Событийно-ориентированная система управления</a:t>
            </a:r>
            <a:endParaRPr lang="ru-RU" sz="3200" b="1" dirty="0"/>
          </a:p>
        </p:txBody>
      </p:sp>
      <p:pic>
        <p:nvPicPr>
          <p:cNvPr id="9" name="Picture 2" descr="http://xn----itbkjce9aleo.xn--p1ai/upload/medialibrary/b83/b834d5f02165b52408129c6ad79fc83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5440" y="229988"/>
            <a:ext cx="2952328" cy="22142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4" descr="http://cimvol.com.ua/content/avatars/img1242186108.jpg"/>
          <p:cNvPicPr>
            <a:picLocks noChangeAspect="1" noChangeArrowheads="1"/>
          </p:cNvPicPr>
          <p:nvPr/>
        </p:nvPicPr>
        <p:blipFill>
          <a:blip r:embed="rId3" cstate="print"/>
          <a:srcRect t="18142" b="18520"/>
          <a:stretch>
            <a:fillRect/>
          </a:stretch>
        </p:blipFill>
        <p:spPr bwMode="auto">
          <a:xfrm>
            <a:off x="1235460" y="2845383"/>
            <a:ext cx="2592288" cy="1641923"/>
          </a:xfrm>
          <a:prstGeom prst="rect">
            <a:avLst/>
          </a:prstGeom>
          <a:noFill/>
        </p:spPr>
      </p:pic>
      <p:pic>
        <p:nvPicPr>
          <p:cNvPr id="11" name="Picture 6" descr="http://www.babygreen.ru/files/images/pub/part_0/133/pre/520_300.jpg"/>
          <p:cNvPicPr>
            <a:picLocks noChangeAspect="1" noChangeArrowheads="1"/>
          </p:cNvPicPr>
          <p:nvPr/>
        </p:nvPicPr>
        <p:blipFill>
          <a:blip r:embed="rId4" cstate="print"/>
          <a:srcRect t="18898" b="4724"/>
          <a:stretch>
            <a:fillRect/>
          </a:stretch>
        </p:blipFill>
        <p:spPr bwMode="auto">
          <a:xfrm>
            <a:off x="697855" y="4888456"/>
            <a:ext cx="3960441" cy="1745163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096000" y="2191690"/>
            <a:ext cx="51845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Каждая из этих вещей делает </a:t>
            </a:r>
            <a:r>
              <a:rPr lang="ru-RU" sz="3200" dirty="0" smtClean="0"/>
              <a:t>что-то в </a:t>
            </a:r>
            <a:r>
              <a:rPr lang="ru-RU" sz="3200" dirty="0"/>
              <a:t>ответ на действия пользователя. Можно сказать каждое действие пользователя это 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событие</a:t>
            </a:r>
            <a:r>
              <a:rPr lang="ru-RU" sz="3200" dirty="0"/>
              <a:t>, и на него нужно как-то </a:t>
            </a:r>
            <a:r>
              <a:rPr lang="ru-RU" sz="3200" b="1" dirty="0">
                <a:solidFill>
                  <a:srgbClr val="00B050"/>
                </a:solidFill>
              </a:rPr>
              <a:t>отреагировать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233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0212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Отмена действия по умолчанию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95600" y="5234350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2400" b="1" i="1" dirty="0" err="1" smtClean="0">
                <a:solidFill>
                  <a:schemeClr val="accent6">
                    <a:lumMod val="75000"/>
                  </a:schemeClr>
                </a:solidFill>
              </a:rPr>
              <a:t>preventDefault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2400" i="1" dirty="0"/>
              <a:t>– </a:t>
            </a:r>
            <a:r>
              <a:rPr lang="en-US" sz="2400" i="1" dirty="0" smtClean="0"/>
              <a:t>(</a:t>
            </a:r>
            <a:r>
              <a:rPr lang="ru-RU" sz="2400" i="1" dirty="0" smtClean="0"/>
              <a:t>метод объекта с информацией о событии</a:t>
            </a:r>
            <a:r>
              <a:rPr lang="en-US" sz="2400" i="1" dirty="0" smtClean="0"/>
              <a:t>)</a:t>
            </a:r>
            <a:r>
              <a:rPr lang="ru-RU" sz="2400" i="1" dirty="0" smtClean="0"/>
              <a:t> отменяет </a:t>
            </a:r>
            <a:r>
              <a:rPr lang="ru-RU" sz="2400" i="1" dirty="0"/>
              <a:t>действие по умолчанию (если такое предусмотрено).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986" y="1061387"/>
            <a:ext cx="6572027" cy="3804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016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Не путайте!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9496" y="1700808"/>
            <a:ext cx="9505056" cy="156966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i="1" dirty="0" err="1" smtClean="0">
                <a:solidFill>
                  <a:srgbClr val="00B050"/>
                </a:solidFill>
              </a:rPr>
              <a:t>e.preventDefault</a:t>
            </a:r>
            <a:r>
              <a:rPr lang="en-US" sz="3200" b="1" i="1" dirty="0">
                <a:solidFill>
                  <a:srgbClr val="00B050"/>
                </a:solidFill>
              </a:rPr>
              <a:t>() </a:t>
            </a:r>
            <a:r>
              <a:rPr lang="en-US" sz="3200" i="1" dirty="0"/>
              <a:t>– </a:t>
            </a:r>
            <a:r>
              <a:rPr lang="ru-RU" sz="3200" i="1" dirty="0"/>
              <a:t>отменяет действие по умолчанию (как то переход по ссылке, отправка формы и т.д.).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9496" y="3671152"/>
            <a:ext cx="9505056" cy="206210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i="1" dirty="0" err="1" smtClean="0">
                <a:solidFill>
                  <a:schemeClr val="accent6">
                    <a:lumMod val="75000"/>
                  </a:schemeClr>
                </a:solidFill>
              </a:rPr>
              <a:t>e.stopPropagation</a:t>
            </a:r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3200" i="1" dirty="0"/>
              <a:t>– </a:t>
            </a:r>
            <a:r>
              <a:rPr lang="ru-RU" sz="3200" i="1" dirty="0"/>
              <a:t>останавливает всплытие события, т.е. после вызова этой функции элементы-родители уже не получат уведомление о событии.</a:t>
            </a:r>
          </a:p>
        </p:txBody>
      </p:sp>
    </p:spTree>
    <p:extLst>
      <p:ext uri="{BB962C8B-B14F-4D97-AF65-F5344CB8AC3E}">
        <p14:creationId xmlns:p14="http://schemas.microsoft.com/office/powerpoint/2010/main" val="191289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6. </a:t>
            </a:r>
            <a:r>
              <a:rPr lang="ru-RU" sz="6000" b="1" dirty="0" smtClean="0"/>
              <a:t>Немного практики</a:t>
            </a:r>
            <a:r>
              <a:rPr lang="en-US" sz="6000" b="1" dirty="0" smtClean="0"/>
              <a:t> #1 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401812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6745" y="188640"/>
            <a:ext cx="454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Рисование, Графика</a:t>
            </a:r>
            <a:r>
              <a:rPr lang="en-US" sz="2800" b="1" dirty="0"/>
              <a:t>, Canvas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09628" y="4811668"/>
            <a:ext cx="8125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Тег </a:t>
            </a:r>
            <a:r>
              <a:rPr lang="en-US" sz="2400" b="1" dirty="0"/>
              <a:t>canvas </a:t>
            </a:r>
            <a:r>
              <a:rPr lang="ru-RU" sz="2400" dirty="0"/>
              <a:t>– представляет собой «</a:t>
            </a:r>
            <a:r>
              <a:rPr lang="ru-RU" sz="2400" b="1" dirty="0"/>
              <a:t>холст</a:t>
            </a:r>
            <a:r>
              <a:rPr lang="ru-RU" sz="2400" dirty="0"/>
              <a:t>», прямоугольную область в которой можно рисовать.</a:t>
            </a:r>
            <a:r>
              <a:rPr lang="ru-RU" sz="2400" b="1" dirty="0"/>
              <a:t> Контекст</a:t>
            </a:r>
            <a:r>
              <a:rPr lang="ru-RU" sz="2400" dirty="0"/>
              <a:t> </a:t>
            </a:r>
            <a:r>
              <a:rPr lang="en-US" sz="2400" b="1" dirty="0" err="1"/>
              <a:t>canvas’a</a:t>
            </a:r>
            <a:r>
              <a:rPr lang="ru-RU" sz="2400" dirty="0"/>
              <a:t> – объект который содержит множество методов для рисования на «</a:t>
            </a:r>
            <a:r>
              <a:rPr lang="ru-RU" sz="2400" b="1" dirty="0"/>
              <a:t>холсте</a:t>
            </a:r>
            <a:r>
              <a:rPr lang="ru-RU" sz="2400" dirty="0"/>
              <a:t>».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195" y="1033572"/>
            <a:ext cx="8125625" cy="3456384"/>
          </a:xfrm>
          <a:prstGeom prst="rect">
            <a:avLst/>
          </a:prstGeom>
          <a:ln>
            <a:solidFill>
              <a:srgbClr val="FFC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34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09213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6745" y="188640"/>
            <a:ext cx="454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Рисование, Графика</a:t>
            </a:r>
            <a:r>
              <a:rPr lang="en-US" sz="2800" b="1" dirty="0"/>
              <a:t>, Canvas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91544" y="1046341"/>
            <a:ext cx="64087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Рисование на </a:t>
            </a:r>
            <a:r>
              <a:rPr lang="en-US" sz="2800" b="1" dirty="0"/>
              <a:t>canvas’</a:t>
            </a:r>
            <a:r>
              <a:rPr lang="ru-RU" sz="2800" dirty="0"/>
              <a:t>е основано на </a:t>
            </a:r>
            <a:r>
              <a:rPr lang="ru-RU" sz="2800" dirty="0" err="1"/>
              <a:t>отрисовке</a:t>
            </a:r>
            <a:r>
              <a:rPr lang="ru-RU" sz="2800" dirty="0"/>
              <a:t> примитивов.</a:t>
            </a:r>
            <a:endParaRPr lang="en-US" sz="2800" dirty="0"/>
          </a:p>
          <a:p>
            <a:endParaRPr lang="ru-RU" sz="2800" dirty="0"/>
          </a:p>
          <a:p>
            <a:pPr marL="457200" indent="-457200">
              <a:buAutoNum type="arabicParenR"/>
            </a:pPr>
            <a:r>
              <a:rPr lang="ru-RU" sz="2800" dirty="0"/>
              <a:t>Штриховых (контурных фигур) – в названии</a:t>
            </a:r>
            <a:r>
              <a:rPr lang="en-US" sz="2800" dirty="0"/>
              <a:t> </a:t>
            </a:r>
            <a:r>
              <a:rPr lang="ru-RU" sz="2800" dirty="0"/>
              <a:t>методов и свойств есть слово </a:t>
            </a:r>
            <a:r>
              <a:rPr lang="en-US" sz="2800" b="1" dirty="0"/>
              <a:t>stroke</a:t>
            </a:r>
            <a:r>
              <a:rPr lang="ru-RU" sz="2800" dirty="0"/>
              <a:t>;</a:t>
            </a:r>
            <a:endParaRPr lang="en-US" sz="2800" dirty="0"/>
          </a:p>
          <a:p>
            <a:pPr marL="457200" indent="-457200">
              <a:buAutoNum type="arabicParenR"/>
            </a:pPr>
            <a:endParaRPr lang="en-US" sz="2800" dirty="0"/>
          </a:p>
          <a:p>
            <a:pPr marL="457200" indent="-457200">
              <a:buAutoNum type="arabicParenR"/>
            </a:pPr>
            <a:r>
              <a:rPr lang="ru-RU" sz="2800" dirty="0"/>
              <a:t>Заполненных фигур, в названии методов и свойств есть слово </a:t>
            </a:r>
            <a:r>
              <a:rPr lang="en-US" sz="2800" b="1" dirty="0"/>
              <a:t>fill</a:t>
            </a:r>
            <a:r>
              <a:rPr lang="ru-RU" sz="2800" dirty="0"/>
              <a:t>;</a:t>
            </a:r>
            <a:endParaRPr lang="en-US" sz="2800" dirty="0"/>
          </a:p>
          <a:p>
            <a:pPr marL="457200" indent="-457200">
              <a:buAutoNum type="arabicParenR"/>
            </a:pPr>
            <a:endParaRPr lang="en-US" sz="2800" dirty="0"/>
          </a:p>
          <a:p>
            <a:pPr marL="457200" indent="-457200">
              <a:buAutoNum type="arabicParenR"/>
            </a:pPr>
            <a:r>
              <a:rPr lang="ru-RU" sz="2800" dirty="0"/>
              <a:t>Наложении спецэффектов (тени, развороты, искажения и т.п.).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15164" y="1628801"/>
            <a:ext cx="12573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38042" y="2996952"/>
            <a:ext cx="1234423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19914" y="4293097"/>
            <a:ext cx="13525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80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7634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6745" y="188640"/>
            <a:ext cx="454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Рисование, Графика</a:t>
            </a:r>
            <a:r>
              <a:rPr lang="en-US" sz="2800" b="1" dirty="0"/>
              <a:t>, Canvas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91544" y="1052736"/>
            <a:ext cx="54726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Примитивы можно рисовать при помощи функций-заготовок: прямоугольник (</a:t>
            </a:r>
            <a:r>
              <a:rPr lang="en-US" sz="2800" b="1" dirty="0" err="1"/>
              <a:t>rect</a:t>
            </a:r>
            <a:r>
              <a:rPr lang="en-US" sz="2800" b="1" dirty="0"/>
              <a:t>()</a:t>
            </a:r>
            <a:r>
              <a:rPr lang="ru-RU" sz="2800" dirty="0"/>
              <a:t>), эллипс</a:t>
            </a:r>
            <a:r>
              <a:rPr lang="en-US" sz="2800" dirty="0"/>
              <a:t> (</a:t>
            </a:r>
            <a:r>
              <a:rPr lang="en-US" sz="2800" b="1" dirty="0"/>
              <a:t>ellipse()</a:t>
            </a:r>
            <a:r>
              <a:rPr lang="en-US" sz="2800" dirty="0"/>
              <a:t>)</a:t>
            </a:r>
            <a:r>
              <a:rPr lang="ru-RU" sz="2800" dirty="0"/>
              <a:t> и т.п.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1544" y="3068960"/>
            <a:ext cx="5400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Либо самостоятельно задав контур фигуры состоящей из множества линий. Для этого есть функции </a:t>
            </a:r>
            <a:r>
              <a:rPr lang="en-US" sz="2800" b="1" dirty="0" err="1"/>
              <a:t>beginPath</a:t>
            </a:r>
            <a:r>
              <a:rPr lang="en-US" sz="2800" b="1" dirty="0"/>
              <a:t>() </a:t>
            </a:r>
            <a:r>
              <a:rPr lang="ru-RU" sz="2800" dirty="0"/>
              <a:t>и </a:t>
            </a:r>
            <a:r>
              <a:rPr lang="en-US" sz="2800" b="1" dirty="0" err="1"/>
              <a:t>closePath</a:t>
            </a:r>
            <a:r>
              <a:rPr lang="en-US" sz="2800" b="1" dirty="0"/>
              <a:t>() </a:t>
            </a:r>
            <a:r>
              <a:rPr lang="ru-RU" sz="2800" dirty="0"/>
              <a:t>– для случаев когда нужно замкнуть контур (между первой и последней точкой фигуры)</a:t>
            </a:r>
            <a:r>
              <a:rPr lang="en-US" sz="2800" dirty="0"/>
              <a:t>.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9508" r="22582"/>
          <a:stretch>
            <a:fillRect/>
          </a:stretch>
        </p:blipFill>
        <p:spPr bwMode="auto">
          <a:xfrm>
            <a:off x="8431540" y="3140968"/>
            <a:ext cx="2056948" cy="13811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31540" y="5176319"/>
            <a:ext cx="2056948" cy="7461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5630" y="892927"/>
            <a:ext cx="2022858" cy="18880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036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48666" y="44624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Рисование</a:t>
            </a:r>
            <a:r>
              <a:rPr lang="uk-UA" sz="2800" b="1" dirty="0"/>
              <a:t> </a:t>
            </a:r>
            <a:r>
              <a:rPr lang="ru-RU" sz="2800" b="1" dirty="0"/>
              <a:t>примитивов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666006"/>
            <a:ext cx="3600401" cy="16852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4045" y="679351"/>
            <a:ext cx="3267075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7528" y="2528452"/>
            <a:ext cx="3589703" cy="23407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Стрелка вправо 9"/>
          <p:cNvSpPr/>
          <p:nvPr/>
        </p:nvSpPr>
        <p:spPr>
          <a:xfrm>
            <a:off x="5783610" y="3356992"/>
            <a:ext cx="504056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>
            <a:off x="5758606" y="1147403"/>
            <a:ext cx="504056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34045" y="2348880"/>
            <a:ext cx="3267075" cy="2552328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47530" y="5122078"/>
            <a:ext cx="3589702" cy="13156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Стрелка вправо 13"/>
          <p:cNvSpPr/>
          <p:nvPr/>
        </p:nvSpPr>
        <p:spPr>
          <a:xfrm>
            <a:off x="5735960" y="5445224"/>
            <a:ext cx="504056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92144" y="5075516"/>
            <a:ext cx="1695450" cy="135255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459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1317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134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Рисование</a:t>
            </a:r>
            <a:r>
              <a:rPr lang="uk-UA" sz="3600" b="1" dirty="0"/>
              <a:t> </a:t>
            </a:r>
            <a:r>
              <a:rPr lang="ru-RU" sz="3600" b="1" dirty="0"/>
              <a:t>примитивов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7786" y="3448397"/>
            <a:ext cx="4419600" cy="24288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7649" y="2340868"/>
            <a:ext cx="6619875" cy="8001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65924" y="1079773"/>
            <a:ext cx="3743325" cy="9810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" y="60658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Прямоугольник и дуга</a:t>
            </a:r>
          </a:p>
        </p:txBody>
      </p:sp>
    </p:spTree>
    <p:extLst>
      <p:ext uri="{BB962C8B-B14F-4D97-AF65-F5344CB8AC3E}">
        <p14:creationId xmlns:p14="http://schemas.microsoft.com/office/powerpoint/2010/main" val="260360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8446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134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Свойства (графические атрибуты «холста»)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5930116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Подробнее: </a:t>
            </a:r>
            <a:r>
              <a:rPr lang="en-US" sz="2800" b="1" dirty="0" smtClean="0">
                <a:hlinkClick r:id="rId2"/>
              </a:rPr>
              <a:t>http</a:t>
            </a:r>
            <a:r>
              <a:rPr lang="en-US" sz="2800" b="1" dirty="0">
                <a:hlinkClick r:id="rId2"/>
              </a:rPr>
              <a:t>://</a:t>
            </a:r>
            <a:r>
              <a:rPr lang="en-US" sz="2800" b="1" dirty="0" smtClean="0">
                <a:hlinkClick r:id="rId2"/>
              </a:rPr>
              <a:t>www.w3schools.com/tags/ref_canvas.asp</a:t>
            </a:r>
            <a:endParaRPr lang="ru-RU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t="839"/>
          <a:stretch>
            <a:fillRect/>
          </a:stretch>
        </p:blipFill>
        <p:spPr bwMode="auto">
          <a:xfrm>
            <a:off x="2628686" y="1124744"/>
            <a:ext cx="6556084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377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«</a:t>
            </a:r>
            <a:r>
              <a:rPr lang="en-US" sz="6000" b="1" dirty="0" smtClean="0"/>
              <a:t>Paint</a:t>
            </a:r>
            <a:r>
              <a:rPr lang="ru-RU" sz="6000" b="1" dirty="0" smtClean="0"/>
              <a:t>»</a:t>
            </a:r>
            <a:r>
              <a:rPr lang="en-US" sz="6000" b="1" dirty="0" smtClean="0"/>
              <a:t> </a:t>
            </a:r>
            <a:r>
              <a:rPr lang="ru-RU" sz="6000" b="1" dirty="0"/>
              <a:t>на </a:t>
            </a:r>
            <a:r>
              <a:rPr lang="en-US" sz="6000" b="1" dirty="0"/>
              <a:t>JavaScript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62901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21553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8864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События / </a:t>
            </a:r>
            <a:r>
              <a:rPr lang="en-US" sz="4400" b="1" dirty="0"/>
              <a:t>Events</a:t>
            </a:r>
            <a:endParaRPr lang="ru-RU" sz="4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15480" y="1189196"/>
            <a:ext cx="950505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>
                <a:solidFill>
                  <a:srgbClr val="00B050"/>
                </a:solidFill>
              </a:rPr>
              <a:t>Событийная модель </a:t>
            </a:r>
            <a:r>
              <a:rPr lang="ru-RU" sz="2200" dirty="0"/>
              <a:t>–</a:t>
            </a:r>
            <a:r>
              <a:rPr lang="ru-RU" sz="2200" b="1" dirty="0"/>
              <a:t> </a:t>
            </a:r>
            <a:r>
              <a:rPr lang="ru-RU" sz="2200" dirty="0"/>
              <a:t>подход в программировании, когда </a:t>
            </a:r>
            <a:r>
              <a:rPr lang="ru-RU" sz="2200" b="1" dirty="0"/>
              <a:t>действия программы </a:t>
            </a:r>
            <a:r>
              <a:rPr lang="ru-RU" sz="2200" dirty="0"/>
              <a:t>определяются </a:t>
            </a:r>
            <a:r>
              <a:rPr lang="ru-RU" sz="2200" b="1" dirty="0"/>
              <a:t>событиями</a:t>
            </a:r>
            <a:r>
              <a:rPr lang="ru-RU" sz="2200" dirty="0"/>
              <a:t>, как правило действиями пользователя (мышь, клавиатура, сенсор), сообщениями от других программ и/или операционной </a:t>
            </a:r>
            <a:r>
              <a:rPr lang="ru-RU" sz="2200" dirty="0" smtClean="0"/>
              <a:t>системы;</a:t>
            </a:r>
          </a:p>
          <a:p>
            <a:endParaRPr lang="ru-RU" sz="2200" dirty="0" smtClean="0"/>
          </a:p>
          <a:p>
            <a:r>
              <a:rPr lang="ru-RU" sz="2200" b="1" dirty="0">
                <a:solidFill>
                  <a:srgbClr val="0070C0"/>
                </a:solidFill>
              </a:rPr>
              <a:t>Событие</a:t>
            </a:r>
            <a:r>
              <a:rPr lang="ru-RU" sz="2200" dirty="0"/>
              <a:t> – </a:t>
            </a:r>
            <a:r>
              <a:rPr lang="ru-RU" sz="2200" b="1" dirty="0"/>
              <a:t>действие</a:t>
            </a:r>
            <a:r>
              <a:rPr lang="ru-RU" sz="2200" dirty="0"/>
              <a:t> о котором браузер </a:t>
            </a:r>
            <a:r>
              <a:rPr lang="ru-RU" sz="2200" b="1" dirty="0"/>
              <a:t>уведомляет</a:t>
            </a:r>
            <a:r>
              <a:rPr lang="ru-RU" sz="2200" dirty="0"/>
              <a:t> нашу программу</a:t>
            </a:r>
            <a:r>
              <a:rPr lang="ru-RU" sz="2200" dirty="0" smtClean="0"/>
              <a:t>;</a:t>
            </a:r>
          </a:p>
          <a:p>
            <a:endParaRPr lang="ru-RU" sz="2200" dirty="0"/>
          </a:p>
          <a:p>
            <a:r>
              <a:rPr lang="ru-RU" sz="2200" b="1" dirty="0">
                <a:solidFill>
                  <a:srgbClr val="7030A0"/>
                </a:solidFill>
              </a:rPr>
              <a:t>Подписаться на событие </a:t>
            </a:r>
            <a:r>
              <a:rPr lang="ru-RU" sz="2200" dirty="0"/>
              <a:t>– указать браузеру, что «при клике нужно вызвать функцию </a:t>
            </a:r>
            <a:r>
              <a:rPr lang="en-US" sz="2200" b="1" dirty="0" err="1" smtClean="0"/>
              <a:t>abc</a:t>
            </a:r>
            <a:r>
              <a:rPr lang="en-US" sz="2200" b="1" dirty="0" smtClean="0"/>
              <a:t>()</a:t>
            </a:r>
            <a:r>
              <a:rPr lang="ru-RU" sz="2200" dirty="0" smtClean="0"/>
              <a:t>»;</a:t>
            </a:r>
          </a:p>
          <a:p>
            <a:endParaRPr lang="ru-RU" sz="2200" dirty="0"/>
          </a:p>
          <a:p>
            <a:r>
              <a:rPr lang="ru-RU" sz="2200" b="1" dirty="0">
                <a:solidFill>
                  <a:schemeClr val="accent6">
                    <a:lumMod val="75000"/>
                  </a:schemeClr>
                </a:solidFill>
              </a:rPr>
              <a:t>Обработчик события </a:t>
            </a:r>
            <a:r>
              <a:rPr lang="ru-RU" sz="2200" dirty="0"/>
              <a:t>– </a:t>
            </a:r>
            <a:r>
              <a:rPr lang="ru-RU" sz="2200" b="1" dirty="0"/>
              <a:t>функция</a:t>
            </a:r>
            <a:r>
              <a:rPr lang="ru-RU" sz="2200" dirty="0"/>
              <a:t> которая будет </a:t>
            </a:r>
            <a:r>
              <a:rPr lang="ru-RU" sz="2200" b="1" dirty="0"/>
              <a:t>вызываться</a:t>
            </a:r>
            <a:r>
              <a:rPr lang="ru-RU" sz="2200" dirty="0"/>
              <a:t> при </a:t>
            </a:r>
            <a:r>
              <a:rPr lang="ru-RU" sz="2200" b="1" dirty="0"/>
              <a:t>наступлении события</a:t>
            </a:r>
            <a:r>
              <a:rPr lang="ru-RU" sz="2200" dirty="0" smtClean="0"/>
              <a:t>;</a:t>
            </a:r>
          </a:p>
          <a:p>
            <a:endParaRPr lang="ru-RU" sz="2200" dirty="0"/>
          </a:p>
          <a:p>
            <a:r>
              <a:rPr lang="ru-RU" sz="2200" b="1" dirty="0">
                <a:solidFill>
                  <a:schemeClr val="accent3">
                    <a:lumMod val="75000"/>
                  </a:schemeClr>
                </a:solidFill>
              </a:rPr>
              <a:t>«Слушать» событие </a:t>
            </a:r>
            <a:r>
              <a:rPr lang="ru-RU" sz="2200" dirty="0"/>
              <a:t>– тоже самое, что и </a:t>
            </a:r>
            <a:r>
              <a:rPr lang="ru-RU" sz="2200" b="1" dirty="0"/>
              <a:t>ждать наступления события</a:t>
            </a:r>
            <a:r>
              <a:rPr lang="ru-RU" sz="2200" dirty="0" smtClean="0"/>
              <a:t>. </a:t>
            </a:r>
            <a:endParaRPr lang="ru-RU" sz="22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623731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Подробнее: </a:t>
            </a:r>
            <a:r>
              <a:rPr lang="en-US" b="1" dirty="0">
                <a:hlinkClick r:id="rId2"/>
              </a:rPr>
              <a:t>https://learn.javascript.ru/introduction-browser-events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2076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44072" y="1844824"/>
            <a:ext cx="3806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«</a:t>
            </a:r>
            <a:r>
              <a:rPr lang="en-US" sz="3200" b="1" dirty="0" smtClean="0"/>
              <a:t>Paint</a:t>
            </a:r>
            <a:r>
              <a:rPr lang="ru-RU" sz="3200" b="1" dirty="0" smtClean="0"/>
              <a:t>»</a:t>
            </a:r>
            <a:r>
              <a:rPr lang="en-US" sz="3200" b="1" dirty="0" smtClean="0"/>
              <a:t> </a:t>
            </a:r>
            <a:r>
              <a:rPr lang="ru-RU" sz="3200" b="1" dirty="0"/>
              <a:t>на </a:t>
            </a:r>
            <a:r>
              <a:rPr lang="en-US" sz="3200" b="1" dirty="0"/>
              <a:t>JavaScript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44072" y="2924944"/>
            <a:ext cx="5040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Простой аналог программы «</a:t>
            </a:r>
            <a:r>
              <a:rPr lang="en-US" sz="2400" b="1" dirty="0" smtClean="0"/>
              <a:t>Paint</a:t>
            </a:r>
            <a:r>
              <a:rPr lang="ru-RU" sz="2400" dirty="0" smtClean="0"/>
              <a:t>» </a:t>
            </a:r>
            <a:r>
              <a:rPr lang="ru-RU" sz="2400" dirty="0"/>
              <a:t>на базе </a:t>
            </a:r>
            <a:r>
              <a:rPr lang="en-US" sz="2400" b="1" dirty="0"/>
              <a:t>JavaScript</a:t>
            </a:r>
            <a:r>
              <a:rPr lang="en-US" sz="2400" dirty="0"/>
              <a:t> </a:t>
            </a:r>
            <a:r>
              <a:rPr lang="ru-RU" sz="2400" dirty="0"/>
              <a:t>и</a:t>
            </a:r>
            <a:r>
              <a:rPr lang="en-US" sz="2400" dirty="0"/>
              <a:t> </a:t>
            </a:r>
            <a:r>
              <a:rPr lang="en-US" sz="2400" b="1" dirty="0"/>
              <a:t>canvas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Воспользуйтесь шаблоном в </a:t>
            </a:r>
            <a:r>
              <a:rPr lang="ru-RU" sz="2400" dirty="0" err="1" smtClean="0"/>
              <a:t>репозитории</a:t>
            </a:r>
            <a:r>
              <a:rPr lang="ru-RU" sz="2400" dirty="0" smtClean="0"/>
              <a:t> занятия: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./</a:t>
            </a:r>
            <a:r>
              <a:rPr lang="en-US" sz="2400" b="1" dirty="0" err="1" smtClean="0">
                <a:solidFill>
                  <a:srgbClr val="0070C0"/>
                </a:solidFill>
              </a:rPr>
              <a:t>src</a:t>
            </a:r>
            <a:r>
              <a:rPr lang="en-US" sz="2400" b="1" dirty="0" smtClean="0">
                <a:solidFill>
                  <a:srgbClr val="0070C0"/>
                </a:solidFill>
              </a:rPr>
              <a:t>/demo-example-2</a:t>
            </a:r>
            <a:endParaRPr lang="ru-RU" sz="2400" dirty="0">
              <a:solidFill>
                <a:srgbClr val="0070C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6956" t="10527" r="5095" b="5170"/>
          <a:stretch/>
        </p:blipFill>
        <p:spPr bwMode="auto">
          <a:xfrm>
            <a:off x="551384" y="1412776"/>
            <a:ext cx="5780707" cy="42484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295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7. </a:t>
            </a:r>
            <a:r>
              <a:rPr lang="ru-RU" sz="6000" b="1" dirty="0" smtClean="0"/>
              <a:t>Немного практики</a:t>
            </a:r>
            <a:r>
              <a:rPr lang="en-US" sz="6000" b="1" dirty="0" smtClean="0"/>
              <a:t> #2 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173185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064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NEWSAPI.ORG</a:t>
            </a:r>
            <a:endParaRPr lang="ru-RU" sz="36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656512" y="2132856"/>
            <a:ext cx="42721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Создадим «новостной сайт»</a:t>
            </a:r>
          </a:p>
          <a:p>
            <a:r>
              <a:rPr lang="ru-RU" sz="2400" dirty="0" smtClean="0"/>
              <a:t>На базе </a:t>
            </a:r>
            <a:r>
              <a:rPr lang="en-US" sz="2400" dirty="0"/>
              <a:t>API </a:t>
            </a:r>
            <a:r>
              <a:rPr lang="en-US" sz="2400" b="1" dirty="0">
                <a:hlinkClick r:id="rId2"/>
              </a:rPr>
              <a:t>https://newsapi.org</a:t>
            </a:r>
            <a:r>
              <a:rPr lang="en-US" sz="2400" b="1" dirty="0" smtClean="0">
                <a:hlinkClick r:id="rId2"/>
              </a:rPr>
              <a:t>/</a:t>
            </a:r>
            <a:endParaRPr lang="en-US" sz="2400" b="1" dirty="0" smtClean="0"/>
          </a:p>
          <a:p>
            <a:endParaRPr lang="en-US" sz="2400" dirty="0" smtClean="0"/>
          </a:p>
          <a:p>
            <a:r>
              <a:rPr lang="ru-RU" sz="2400" dirty="0" smtClean="0"/>
              <a:t>Воспользуйтесь </a:t>
            </a:r>
            <a:r>
              <a:rPr lang="ru-RU" sz="2400" dirty="0"/>
              <a:t>шаблоном в </a:t>
            </a:r>
            <a:r>
              <a:rPr lang="ru-RU" sz="2400" dirty="0" err="1"/>
              <a:t>репозитории</a:t>
            </a:r>
            <a:r>
              <a:rPr lang="ru-RU" sz="2400" dirty="0"/>
              <a:t> занятия: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 smtClean="0">
                <a:solidFill>
                  <a:srgbClr val="0070C0"/>
                </a:solidFill>
              </a:rPr>
              <a:t>src</a:t>
            </a:r>
            <a:r>
              <a:rPr lang="en-US" sz="2400" b="1" dirty="0" smtClean="0">
                <a:solidFill>
                  <a:srgbClr val="0070C0"/>
                </a:solidFill>
              </a:rPr>
              <a:t>/demo-example-3</a:t>
            </a:r>
            <a:endParaRPr lang="ru-RU" sz="2400" dirty="0">
              <a:solidFill>
                <a:srgbClr val="0070C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2132856"/>
            <a:ext cx="6297397" cy="27793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326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88088" y="838453"/>
            <a:ext cx="5303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NEWSAPI.ORG</a:t>
            </a:r>
            <a:endParaRPr lang="ru-RU" sz="36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18525" t="1" r="18804" b="-284"/>
          <a:stretch/>
        </p:blipFill>
        <p:spPr>
          <a:xfrm>
            <a:off x="0" y="0"/>
            <a:ext cx="7625329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8112224" y="2708920"/>
            <a:ext cx="31683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Создадим на базе </a:t>
            </a:r>
            <a:r>
              <a:rPr lang="en-US" sz="2800" b="1" dirty="0" smtClean="0"/>
              <a:t>API</a:t>
            </a:r>
            <a:r>
              <a:rPr lang="en-US" sz="2800" dirty="0" smtClean="0"/>
              <a:t> </a:t>
            </a:r>
            <a:r>
              <a:rPr lang="ru-RU" sz="2800" dirty="0" smtClean="0"/>
              <a:t>«</a:t>
            </a:r>
            <a:r>
              <a:rPr lang="ru-RU" sz="2800" b="1" dirty="0" smtClean="0"/>
              <a:t>новостную ленту</a:t>
            </a:r>
            <a:r>
              <a:rPr lang="ru-RU" sz="2800" dirty="0" smtClean="0"/>
              <a:t>» с быстрой </a:t>
            </a:r>
            <a:r>
              <a:rPr lang="ru-RU" sz="2800" b="1" dirty="0" smtClean="0"/>
              <a:t>фильтрацией </a:t>
            </a:r>
            <a:r>
              <a:rPr lang="ru-RU" sz="2800" dirty="0" smtClean="0"/>
              <a:t>(</a:t>
            </a:r>
            <a:r>
              <a:rPr lang="ru-RU" sz="2800" i="1" dirty="0" smtClean="0"/>
              <a:t>поиском</a:t>
            </a:r>
            <a:r>
              <a:rPr lang="ru-RU" sz="2800" dirty="0" smtClean="0"/>
              <a:t>).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5134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77579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0466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JavaScript + Canvas = Paint</a:t>
            </a:r>
            <a:endParaRPr lang="ru-RU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59596" y="5478323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hlinkClick r:id="rId2"/>
              </a:rPr>
              <a:t>http://www.williammalone.com/articles/create-html5-canvas-javascript-drawing-app/</a:t>
            </a:r>
            <a:endParaRPr lang="ru-RU" sz="2400" b="1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444" y="1174105"/>
            <a:ext cx="9453112" cy="434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9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К следующему занятию будет полезно почитать о…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66991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276872"/>
            <a:ext cx="12192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 smtClean="0">
                <a:solidFill>
                  <a:srgbClr val="0070C0"/>
                </a:solidFill>
              </a:rPr>
              <a:t>Формы</a:t>
            </a:r>
            <a:r>
              <a:rPr lang="ru-RU" sz="6000" b="1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6000" b="1" dirty="0" smtClean="0"/>
              <a:t> </a:t>
            </a:r>
            <a:r>
              <a:rPr lang="ru-RU" sz="6000" b="1" dirty="0" smtClean="0">
                <a:solidFill>
                  <a:srgbClr val="00B050"/>
                </a:solidFill>
              </a:rPr>
              <a:t>элементы ввода</a:t>
            </a:r>
            <a:r>
              <a:rPr lang="ru-RU" sz="6000" b="1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6000" b="1" dirty="0" smtClean="0"/>
              <a:t> </a:t>
            </a:r>
            <a:r>
              <a:rPr lang="ru-RU" sz="6000" b="1" dirty="0" smtClean="0">
                <a:solidFill>
                  <a:schemeClr val="accent6">
                    <a:lumMod val="75000"/>
                  </a:schemeClr>
                </a:solidFill>
              </a:rPr>
              <a:t>регулярные выражения </a:t>
            </a:r>
            <a:r>
              <a:rPr lang="ru-RU" sz="6000" b="1" dirty="0" smtClean="0">
                <a:solidFill>
                  <a:schemeClr val="bg1">
                    <a:lumMod val="65000"/>
                  </a:schemeClr>
                </a:solidFill>
              </a:rPr>
              <a:t>и</a:t>
            </a:r>
            <a:r>
              <a:rPr lang="ru-RU" sz="6000" b="1" dirty="0" smtClean="0"/>
              <a:t> </a:t>
            </a:r>
            <a:r>
              <a:rPr lang="ru-RU" sz="6000" b="1" dirty="0" err="1" smtClean="0">
                <a:solidFill>
                  <a:srgbClr val="7030A0"/>
                </a:solidFill>
              </a:rPr>
              <a:t>валидация</a:t>
            </a:r>
            <a:r>
              <a:rPr lang="ru-RU" sz="6000" b="1" dirty="0" smtClean="0">
                <a:solidFill>
                  <a:srgbClr val="7030A0"/>
                </a:solidFill>
              </a:rPr>
              <a:t> данных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" y="715343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К следующему занятию…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211667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</a:t>
            </a:r>
            <a:r>
              <a:rPr lang="ru-RU" sz="6000" b="1" dirty="0" smtClean="0"/>
              <a:t>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41362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24192" y="591071"/>
            <a:ext cx="4367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Домашнее задание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#H.</a:t>
            </a:r>
            <a:r>
              <a:rPr lang="uk-UA" sz="240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uk-UA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4974" t="1701" r="5087" b="4850"/>
          <a:stretch/>
        </p:blipFill>
        <p:spPr>
          <a:xfrm>
            <a:off x="-3944" y="-1"/>
            <a:ext cx="7936788" cy="6858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8423920" y="1988840"/>
            <a:ext cx="31683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Доработайте</a:t>
            </a:r>
            <a:r>
              <a:rPr lang="ru-RU" dirty="0" smtClean="0"/>
              <a:t> приложение по чтению новостей так, чтобы можно было </a:t>
            </a:r>
            <a:r>
              <a:rPr lang="ru-RU" b="1" dirty="0" smtClean="0"/>
              <a:t>управлять диапазоном дат </a:t>
            </a:r>
            <a:r>
              <a:rPr lang="ru-RU" dirty="0" smtClean="0"/>
              <a:t>отображаемый новостей, а также отображать только новости </a:t>
            </a:r>
            <a:r>
              <a:rPr lang="ru-RU" b="1" dirty="0" smtClean="0"/>
              <a:t>по нужному ключевому слову</a:t>
            </a:r>
            <a:r>
              <a:rPr lang="ru-RU" dirty="0" smtClean="0"/>
              <a:t>. </a:t>
            </a:r>
            <a:br>
              <a:rPr lang="ru-RU" dirty="0" smtClean="0"/>
            </a:br>
            <a:r>
              <a:rPr lang="ru-RU" i="1" dirty="0" smtClean="0"/>
              <a:t>П.С. Обратите внимание </a:t>
            </a:r>
            <a:r>
              <a:rPr lang="en-US" i="1" dirty="0" smtClean="0"/>
              <a:t>dev-</a:t>
            </a:r>
            <a:r>
              <a:rPr lang="ru-RU" i="1" dirty="0" smtClean="0"/>
              <a:t>аккаунт на сайте </a:t>
            </a:r>
            <a:r>
              <a:rPr lang="en-US" b="1" i="1" dirty="0" smtClean="0"/>
              <a:t>newsapi.org</a:t>
            </a:r>
            <a:r>
              <a:rPr lang="en-US" i="1" dirty="0" smtClean="0"/>
              <a:t> </a:t>
            </a:r>
            <a:r>
              <a:rPr lang="ru-RU" i="1" dirty="0" smtClean="0"/>
              <a:t>не даёт делать запросы к новостям более чем месячной давности.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66901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745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727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События / </a:t>
            </a:r>
            <a:r>
              <a:rPr lang="en-US" sz="4400" b="1" dirty="0"/>
              <a:t>Events</a:t>
            </a:r>
            <a:endParaRPr lang="ru-RU" sz="4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19536" y="6165304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Подробнее: </a:t>
            </a:r>
            <a:r>
              <a:rPr lang="en-US" b="1" dirty="0">
                <a:hlinkClick r:id="rId2"/>
              </a:rPr>
              <a:t>http://</a:t>
            </a:r>
            <a:r>
              <a:rPr lang="en-US" b="1" dirty="0" smtClean="0">
                <a:hlinkClick r:id="rId2"/>
              </a:rPr>
              <a:t>www.w3schools.com/jsref/dom_obj_event.asp</a:t>
            </a:r>
            <a:endParaRPr lang="ru-RU" b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1604" y="1368648"/>
            <a:ext cx="7128792" cy="45086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174093" y="796642"/>
            <a:ext cx="784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/>
              <a:t>Вариантов событий много, задача программиста выбрать нужное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316580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360" y="212447"/>
            <a:ext cx="11305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События возможные для одних элементов, могут не существовать для других</a:t>
            </a:r>
          </a:p>
        </p:txBody>
      </p:sp>
      <p:pic>
        <p:nvPicPr>
          <p:cNvPr id="64514" name="Picture 2" descr="https://bitsofco.de/img/blog/10/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584" y="1844824"/>
            <a:ext cx="3240360" cy="122413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807970" y="1844825"/>
            <a:ext cx="4392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Поддерживает </a:t>
            </a:r>
            <a:r>
              <a:rPr lang="ru-RU" sz="2400" b="1" dirty="0"/>
              <a:t>ввод с клавиатуры</a:t>
            </a:r>
            <a:r>
              <a:rPr lang="ru-RU" sz="2400" dirty="0"/>
              <a:t>, события «</a:t>
            </a:r>
            <a:r>
              <a:rPr lang="ru-RU" sz="2400" b="1" dirty="0"/>
              <a:t>фокус</a:t>
            </a:r>
            <a:r>
              <a:rPr lang="ru-RU" sz="2400" dirty="0"/>
              <a:t>» и «</a:t>
            </a:r>
            <a:r>
              <a:rPr lang="ru-RU" sz="2400" b="1" dirty="0"/>
              <a:t>потеря фокуса</a:t>
            </a:r>
            <a:r>
              <a:rPr lang="ru-RU" sz="2400" dirty="0"/>
              <a:t>».</a:t>
            </a:r>
          </a:p>
        </p:txBody>
      </p:sp>
      <p:pic>
        <p:nvPicPr>
          <p:cNvPr id="64516" name="Picture 4" descr="http://www.computerhope.com/jargon/h/div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1584" y="3723422"/>
            <a:ext cx="3240360" cy="10801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879978" y="3573016"/>
            <a:ext cx="4392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Не поддерживает</a:t>
            </a:r>
            <a:r>
              <a:rPr lang="ru-RU" sz="2200" b="1" dirty="0"/>
              <a:t> ввод с клавиатуры</a:t>
            </a:r>
            <a:r>
              <a:rPr lang="ru-RU" sz="2200" dirty="0"/>
              <a:t>, и событий «</a:t>
            </a:r>
            <a:r>
              <a:rPr lang="ru-RU" sz="2200" b="1" dirty="0"/>
              <a:t>фокус</a:t>
            </a:r>
            <a:r>
              <a:rPr lang="ru-RU" sz="2200" dirty="0"/>
              <a:t>» и «</a:t>
            </a:r>
            <a:r>
              <a:rPr lang="ru-RU" sz="2200" b="1" dirty="0"/>
              <a:t>потеря фокуса</a:t>
            </a:r>
            <a:r>
              <a:rPr lang="ru-RU" sz="2200" dirty="0"/>
              <a:t>» для него тоже быть не может.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49436" y="5464114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Однако есть набор событий который поддерживают все элементы: </a:t>
            </a:r>
            <a:r>
              <a:rPr lang="ru-RU" sz="2400" b="1" dirty="0"/>
              <a:t>клик</a:t>
            </a:r>
            <a:r>
              <a:rPr lang="ru-RU" sz="2400" dirty="0"/>
              <a:t>, </a:t>
            </a:r>
            <a:r>
              <a:rPr lang="ru-RU" sz="2400" b="1" dirty="0"/>
              <a:t>наведение курсора мыши </a:t>
            </a:r>
            <a:r>
              <a:rPr lang="ru-RU" sz="2400" dirty="0"/>
              <a:t>и т.д.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2. Подписка </a:t>
            </a:r>
            <a:r>
              <a:rPr lang="ru-RU" sz="6000" b="1" dirty="0"/>
              <a:t>на события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44355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21900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9595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Как указать браузеру какую функцию и когда вызывать?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37321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/>
              <a:t>Через соответствующие </a:t>
            </a:r>
            <a:r>
              <a:rPr lang="ru-RU" sz="2800" i="1" dirty="0"/>
              <a:t>атрибуты </a:t>
            </a:r>
            <a:r>
              <a:rPr lang="ru-RU" sz="2800" i="1" dirty="0" smtClean="0"/>
              <a:t>тегов</a:t>
            </a:r>
            <a:endParaRPr lang="ru-RU" sz="28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1442442"/>
            <a:ext cx="7038975" cy="37147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22076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0252" y="5488413"/>
            <a:ext cx="7811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Через свойства объектов входящих в дерево документа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1123367"/>
            <a:ext cx="6762750" cy="40957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717062" y="6219374"/>
            <a:ext cx="675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Подробнее: </a:t>
            </a:r>
            <a:r>
              <a:rPr lang="en-US" b="1" dirty="0">
                <a:hlinkClick r:id="rId3"/>
              </a:rPr>
              <a:t>https://learn.javascript.ru/introduction-browser-events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692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Как </a:t>
            </a:r>
            <a:r>
              <a:rPr lang="ru-RU" sz="3200" b="1" dirty="0" smtClean="0"/>
              <a:t>указать </a:t>
            </a:r>
            <a:r>
              <a:rPr lang="ru-RU" sz="3200" b="1" dirty="0"/>
              <a:t>браузеру какую функцию и когда вызывать?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8698</TotalTime>
  <Words>1233</Words>
  <Application>Microsoft Office PowerPoint</Application>
  <PresentationFormat>Широкоэкранный</PresentationFormat>
  <Paragraphs>178</Paragraphs>
  <Slides>49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3" baseType="lpstr">
      <vt:lpstr>Arial</vt:lpstr>
      <vt:lpstr>Calibri</vt:lpstr>
      <vt:lpstr>Segoe UI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1233</cp:revision>
  <dcterms:created xsi:type="dcterms:W3CDTF">2014-11-20T09:08:59Z</dcterms:created>
  <dcterms:modified xsi:type="dcterms:W3CDTF">2020-11-19T07:58:22Z</dcterms:modified>
</cp:coreProperties>
</file>