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538" r:id="rId2"/>
    <p:sldId id="525" r:id="rId3"/>
    <p:sldId id="526" r:id="rId4"/>
    <p:sldId id="539" r:id="rId5"/>
    <p:sldId id="528" r:id="rId6"/>
    <p:sldId id="529" r:id="rId7"/>
    <p:sldId id="530" r:id="rId8"/>
    <p:sldId id="540" r:id="rId9"/>
    <p:sldId id="542" r:id="rId10"/>
    <p:sldId id="531" r:id="rId11"/>
    <p:sldId id="441" r:id="rId12"/>
    <p:sldId id="541" r:id="rId13"/>
    <p:sldId id="534" r:id="rId14"/>
    <p:sldId id="537" r:id="rId15"/>
    <p:sldId id="535" r:id="rId16"/>
    <p:sldId id="536" r:id="rId17"/>
    <p:sldId id="510" r:id="rId18"/>
    <p:sldId id="508" r:id="rId19"/>
    <p:sldId id="533" r:id="rId20"/>
    <p:sldId id="442" r:id="rId21"/>
    <p:sldId id="543" r:id="rId22"/>
    <p:sldId id="544" r:id="rId23"/>
    <p:sldId id="545" r:id="rId24"/>
    <p:sldId id="547" r:id="rId25"/>
    <p:sldId id="548" r:id="rId2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62" autoAdjust="0"/>
    <p:restoredTop sz="95977" autoAdjust="0"/>
  </p:normalViewPr>
  <p:slideViewPr>
    <p:cSldViewPr>
      <p:cViewPr varScale="1">
        <p:scale>
          <a:sx n="111" d="100"/>
          <a:sy n="111" d="100"/>
        </p:scale>
        <p:origin x="16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26.11.2020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086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26.11.2020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26.11.2020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26.11.2020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26.11.2020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26.11.2020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26.11.2020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26.11.2020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26.11.2020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26.11.2020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26.11.2020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26.11.2020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26.11.2020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w3schools.com/js/js_validation_api.a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books.org/wiki/&#1056;&#1077;&#1075;&#1091;&#1083;&#1103;&#1088;&#1085;&#1099;&#1077;_&#1074;&#1099;&#1088;&#1072;&#1078;&#1077;&#1085;&#1080;&#1103;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k.wikipedia.org/wiki/&#1056;&#1077;&#1075;&#1091;&#1083;&#1103;&#1088;&#1085;&#1080;&#1081;_&#1074;&#1080;&#1088;&#1072;&#1079;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regexp-method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earn.javascript.ru/regexp-method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 smtClean="0">
                <a:solidFill>
                  <a:schemeClr val="bg1"/>
                </a:solidFill>
                <a:latin typeface="+mj-lt"/>
              </a:rPr>
              <a:t>Элементы ввода и </a:t>
            </a:r>
            <a:r>
              <a:rPr lang="ru-RU" sz="4400" b="1" dirty="0" err="1" smtClean="0">
                <a:solidFill>
                  <a:schemeClr val="bg1"/>
                </a:solidFill>
                <a:latin typeface="+mj-lt"/>
              </a:rPr>
              <a:t>валидация</a:t>
            </a:r>
            <a:r>
              <a:rPr lang="ru-RU" sz="4400" b="1" dirty="0" smtClean="0">
                <a:solidFill>
                  <a:schemeClr val="bg1"/>
                </a:solidFill>
                <a:latin typeface="+mj-lt"/>
              </a:rPr>
              <a:t> данных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6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91627" y="616176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Свойство</a:t>
            </a:r>
            <a:r>
              <a:rPr lang="en-US" sz="3600" b="1" dirty="0"/>
              <a:t> </a:t>
            </a:r>
            <a:r>
              <a:rPr lang="en-US" sz="3600" b="1" dirty="0" smtClean="0"/>
              <a:t>.validity </a:t>
            </a:r>
            <a:r>
              <a:rPr lang="ru-RU" sz="3600" b="1" dirty="0" smtClean="0"/>
              <a:t>элементов ввода</a:t>
            </a:r>
            <a:endParaRPr lang="ru-RU" sz="36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6093296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Подробнее: </a:t>
            </a:r>
            <a:r>
              <a:rPr lang="ru-RU" sz="2400" b="1" dirty="0" smtClean="0">
                <a:hlinkClick r:id="rId2"/>
              </a:rPr>
              <a:t>https</a:t>
            </a:r>
            <a:r>
              <a:rPr lang="ru-RU" sz="2400" b="1" dirty="0">
                <a:hlinkClick r:id="rId2"/>
              </a:rPr>
              <a:t>://</a:t>
            </a:r>
            <a:r>
              <a:rPr lang="ru-RU" sz="2400" b="1" dirty="0" smtClean="0">
                <a:hlinkClick r:id="rId2"/>
              </a:rPr>
              <a:t>www.w3schools.com/js/js_validation_api.asp</a:t>
            </a:r>
            <a:endParaRPr lang="ru-RU" sz="24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0" y="925397"/>
            <a:ext cx="8136904" cy="41049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5560" y="5238651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Свойство </a:t>
            </a:r>
            <a:r>
              <a:rPr lang="en-US" dirty="0" smtClean="0"/>
              <a:t>.</a:t>
            </a:r>
            <a:r>
              <a:rPr lang="en-US" b="1" dirty="0" smtClean="0"/>
              <a:t>validity</a:t>
            </a:r>
            <a:r>
              <a:rPr lang="en-US" dirty="0" smtClean="0"/>
              <a:t> </a:t>
            </a:r>
            <a:r>
              <a:rPr lang="ru-RU" dirty="0" smtClean="0"/>
              <a:t>доступное у элементов ввода позволяет получить детальную информацию и проблемах при </a:t>
            </a:r>
            <a:r>
              <a:rPr lang="ru-RU" dirty="0" err="1" smtClean="0"/>
              <a:t>валидации</a:t>
            </a:r>
            <a:r>
              <a:rPr lang="ru-RU" dirty="0"/>
              <a:t> </a:t>
            </a:r>
            <a:r>
              <a:rPr lang="ru-RU" dirty="0" smtClean="0"/>
              <a:t>данных в элементе ввода.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316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3. </a:t>
            </a:r>
            <a:r>
              <a:rPr lang="ru-RU" sz="6000" b="1" dirty="0" smtClean="0"/>
              <a:t>Немного практики </a:t>
            </a:r>
            <a:r>
              <a:rPr lang="en-US" sz="6000" b="1" dirty="0" smtClean="0"/>
              <a:t>#</a:t>
            </a:r>
            <a:r>
              <a:rPr lang="ru-RU" sz="6000" b="1" dirty="0" smtClean="0"/>
              <a:t>1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39972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91627" y="616176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7353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Работы с регулярными выражениями в </a:t>
            </a:r>
            <a:r>
              <a:rPr lang="en-US" sz="3600" b="1" dirty="0" smtClean="0"/>
              <a:t>JavaScript</a:t>
            </a:r>
            <a:endParaRPr lang="ru-RU" sz="36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2816"/>
            <a:ext cx="12188991" cy="2736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Прямоугольник 8"/>
          <p:cNvSpPr/>
          <p:nvPr/>
        </p:nvSpPr>
        <p:spPr>
          <a:xfrm>
            <a:off x="2458091" y="5188999"/>
            <a:ext cx="72728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Воспользуйтесь </a:t>
            </a:r>
            <a:r>
              <a:rPr lang="ru-RU" sz="2800" dirty="0" smtClean="0"/>
              <a:t>шаблоном</a:t>
            </a:r>
            <a:r>
              <a:rPr lang="en-US" sz="2800" dirty="0" smtClean="0"/>
              <a:t> </a:t>
            </a:r>
            <a:r>
              <a:rPr lang="ru-RU" sz="2800" dirty="0" smtClean="0"/>
              <a:t>в </a:t>
            </a:r>
            <a:r>
              <a:rPr lang="ru-RU" sz="2800" dirty="0" err="1" smtClean="0"/>
              <a:t>репозитории</a:t>
            </a:r>
            <a:r>
              <a:rPr lang="ru-RU" sz="2800" dirty="0" smtClean="0"/>
              <a:t> занятия </a:t>
            </a:r>
            <a:r>
              <a:rPr lang="en-US" sz="2800" b="1" dirty="0">
                <a:solidFill>
                  <a:srgbClr val="0070C0"/>
                </a:solidFill>
              </a:rPr>
              <a:t>./</a:t>
            </a:r>
            <a:r>
              <a:rPr lang="en-US" sz="2800" b="1" dirty="0" err="1" smtClean="0">
                <a:solidFill>
                  <a:srgbClr val="0070C0"/>
                </a:solidFill>
              </a:rPr>
              <a:t>src</a:t>
            </a:r>
            <a:r>
              <a:rPr lang="en-US" sz="2800" b="1" dirty="0" smtClean="0">
                <a:solidFill>
                  <a:srgbClr val="0070C0"/>
                </a:solidFill>
              </a:rPr>
              <a:t>/demo-example-</a:t>
            </a:r>
            <a:r>
              <a:rPr lang="ru-RU" sz="2800" b="1" dirty="0" smtClean="0">
                <a:solidFill>
                  <a:srgbClr val="0070C0"/>
                </a:solidFill>
              </a:rPr>
              <a:t>1</a:t>
            </a:r>
            <a:r>
              <a:rPr lang="ru-RU" sz="2800" b="1" dirty="0" smtClean="0"/>
              <a:t> 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352306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4. </a:t>
            </a:r>
            <a:r>
              <a:rPr lang="ru-RU" sz="6000" b="1" dirty="0" err="1" smtClean="0"/>
              <a:t>Валидация</a:t>
            </a:r>
            <a:r>
              <a:rPr lang="ru-RU" sz="6000" b="1" dirty="0" smtClean="0"/>
              <a:t> средствами</a:t>
            </a:r>
            <a:endParaRPr lang="en-US" sz="6000" b="1" dirty="0" smtClean="0"/>
          </a:p>
          <a:p>
            <a:pPr algn="ctr"/>
            <a:r>
              <a:rPr lang="en-US" sz="6000" b="1" dirty="0" smtClean="0"/>
              <a:t>JavaScript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8529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20954" y="601524"/>
            <a:ext cx="670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Проверка вводимых данных (</a:t>
            </a:r>
            <a:r>
              <a:rPr lang="ru-RU" sz="2800" b="1" dirty="0" err="1"/>
              <a:t>валидация</a:t>
            </a:r>
            <a:r>
              <a:rPr lang="ru-RU" sz="2800" b="1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7568" y="2818671"/>
            <a:ext cx="77048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1</a:t>
            </a:r>
            <a:r>
              <a:rPr lang="ru-RU" sz="3200" i="1" dirty="0"/>
              <a:t>. Заполнено ли поле (выбран ли вариант, для полей выбора)?</a:t>
            </a:r>
            <a:br>
              <a:rPr lang="ru-RU" sz="3200" i="1" dirty="0"/>
            </a:br>
            <a:endParaRPr lang="ru-RU" sz="3200" i="1" dirty="0"/>
          </a:p>
          <a:p>
            <a:r>
              <a:rPr lang="ru-RU" sz="3200" i="1" dirty="0"/>
              <a:t>2. Соответствуют ли введённые данные шаблону?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135560" y="2058520"/>
            <a:ext cx="7560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Проверка вводимых данных сводиться к:</a:t>
            </a: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28057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93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3712" y="169476"/>
            <a:ext cx="5902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JavaScript</a:t>
            </a:r>
            <a:r>
              <a:rPr lang="ru-RU" sz="2800" b="1" dirty="0"/>
              <a:t>, формы и элементы ввода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39616" y="1404060"/>
            <a:ext cx="7103320" cy="440120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/>
              <a:t>Для </a:t>
            </a:r>
            <a:r>
              <a:rPr lang="en-US" sz="2800" i="1" dirty="0"/>
              <a:t>JavaScript’</a:t>
            </a:r>
            <a:r>
              <a:rPr lang="ru-RU" sz="2800" i="1" dirty="0"/>
              <a:t>а элементы ввода это текстовые поля. Получить (или установить) информацию из них можно обратившись к свойству </a:t>
            </a:r>
            <a:r>
              <a:rPr lang="en-US" sz="2800" b="1" i="1" dirty="0"/>
              <a:t>value</a:t>
            </a:r>
            <a:r>
              <a:rPr lang="en-US" sz="2800" i="1" dirty="0"/>
              <a:t> </a:t>
            </a:r>
            <a:r>
              <a:rPr lang="ru-RU" sz="2800" i="1" dirty="0"/>
              <a:t>элемента.</a:t>
            </a:r>
          </a:p>
          <a:p>
            <a:pPr algn="just"/>
            <a:endParaRPr lang="ru-RU" sz="2800" i="1" dirty="0"/>
          </a:p>
          <a:p>
            <a:pPr algn="just"/>
            <a:r>
              <a:rPr lang="ru-RU" sz="2800" i="1" dirty="0"/>
              <a:t>Но нам не обязательно проверять значение, мы можем «спросить» браузер считает ли он значение валидным, обратившись к методу </a:t>
            </a:r>
            <a:r>
              <a:rPr lang="en-US" sz="2800" b="1" i="1" dirty="0"/>
              <a:t>.</a:t>
            </a:r>
            <a:r>
              <a:rPr lang="en-US" sz="2800" b="1" i="1" dirty="0" err="1"/>
              <a:t>checkValidity</a:t>
            </a:r>
            <a:r>
              <a:rPr lang="en-US" sz="2800" b="1" i="1" dirty="0"/>
              <a:t>()</a:t>
            </a:r>
            <a:r>
              <a:rPr lang="ru-RU" sz="2800" b="1" i="1" dirty="0"/>
              <a:t> </a:t>
            </a:r>
            <a:r>
              <a:rPr lang="ru-RU" sz="2800" i="1" dirty="0"/>
              <a:t>элемента ввода.</a:t>
            </a:r>
            <a:endParaRPr lang="ru-RU" sz="2800" b="1" i="1" dirty="0"/>
          </a:p>
        </p:txBody>
      </p:sp>
    </p:spTree>
    <p:extLst>
      <p:ext uri="{BB962C8B-B14F-4D97-AF65-F5344CB8AC3E}">
        <p14:creationId xmlns:p14="http://schemas.microsoft.com/office/powerpoint/2010/main" val="336031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7597" y="290412"/>
            <a:ext cx="6891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Алгоритм </a:t>
            </a:r>
            <a:r>
              <a:rPr lang="ru-RU" sz="3600" b="1" dirty="0" err="1"/>
              <a:t>валидации</a:t>
            </a:r>
            <a:r>
              <a:rPr lang="ru-RU" sz="3600" b="1" dirty="0"/>
              <a:t> с </a:t>
            </a:r>
            <a:r>
              <a:rPr lang="en-US" sz="3600" b="1" dirty="0"/>
              <a:t>JavaScript</a:t>
            </a:r>
            <a:r>
              <a:rPr lang="ru-RU" sz="3600" b="1" dirty="0"/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95600" y="1009980"/>
            <a:ext cx="78509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400" i="1" dirty="0"/>
              <a:t>Подписываемся на событие </a:t>
            </a:r>
            <a:r>
              <a:rPr lang="ru-RU" sz="2400" i="1" dirty="0" smtClean="0"/>
              <a:t>клик </a:t>
            </a:r>
            <a:r>
              <a:rPr lang="ru-RU" sz="2400" i="1" dirty="0"/>
              <a:t>(</a:t>
            </a:r>
            <a:r>
              <a:rPr lang="en-US" sz="2400" b="1" i="1" dirty="0" err="1"/>
              <a:t>onclick</a:t>
            </a:r>
            <a:r>
              <a:rPr lang="ru-RU" sz="2400" i="1" dirty="0"/>
              <a:t>)</a:t>
            </a:r>
            <a:r>
              <a:rPr lang="en-US" sz="2400" i="1" dirty="0"/>
              <a:t> </a:t>
            </a:r>
            <a:r>
              <a:rPr lang="ru-RU" sz="2400" i="1" dirty="0"/>
              <a:t>кнопки запускающей отправку данных</a:t>
            </a:r>
            <a:r>
              <a:rPr lang="en-US" sz="2400" i="1" dirty="0"/>
              <a:t>;</a:t>
            </a:r>
            <a:endParaRPr lang="ru-RU" sz="2400" i="1" dirty="0"/>
          </a:p>
          <a:p>
            <a:pPr marL="342900" indent="-342900">
              <a:buAutoNum type="arabicPeriod"/>
            </a:pPr>
            <a:endParaRPr lang="en-US" sz="2400" i="1" dirty="0"/>
          </a:p>
          <a:p>
            <a:pPr marL="342900" indent="-342900">
              <a:buAutoNum type="arabicPeriod"/>
            </a:pPr>
            <a:r>
              <a:rPr lang="ru-RU" sz="2400" i="1" dirty="0"/>
              <a:t>В обработчике событие проверяем </a:t>
            </a:r>
            <a:r>
              <a:rPr lang="ru-RU" sz="2400" b="1" i="1" dirty="0">
                <a:solidFill>
                  <a:srgbClr val="00B050"/>
                </a:solidFill>
              </a:rPr>
              <a:t>данные</a:t>
            </a:r>
            <a:r>
              <a:rPr lang="ru-RU" sz="2400" i="1" dirty="0"/>
              <a:t> на </a:t>
            </a:r>
            <a:r>
              <a:rPr lang="ru-RU" sz="2400" i="1" dirty="0" smtClean="0"/>
              <a:t>соответствие</a:t>
            </a:r>
            <a:r>
              <a:rPr lang="en-US" sz="2400" i="1" dirty="0" smtClean="0"/>
              <a:t> (</a:t>
            </a:r>
            <a:r>
              <a:rPr lang="en-US" sz="2400" b="1" i="1" dirty="0" smtClean="0">
                <a:solidFill>
                  <a:srgbClr val="0070C0"/>
                </a:solidFill>
              </a:rPr>
              <a:t>.</a:t>
            </a:r>
            <a:r>
              <a:rPr lang="en-US" sz="2400" b="1" i="1" dirty="0" err="1" smtClean="0">
                <a:solidFill>
                  <a:srgbClr val="0070C0"/>
                </a:solidFill>
              </a:rPr>
              <a:t>checkValidity</a:t>
            </a:r>
            <a:r>
              <a:rPr lang="en-US" sz="2400" b="1" i="1" dirty="0" smtClean="0">
                <a:solidFill>
                  <a:srgbClr val="0070C0"/>
                </a:solidFill>
              </a:rPr>
              <a:t>()</a:t>
            </a:r>
            <a:r>
              <a:rPr lang="en-US" sz="2400" i="1" dirty="0" smtClean="0"/>
              <a:t>  </a:t>
            </a:r>
            <a:r>
              <a:rPr lang="ru-RU" sz="2400" i="1" dirty="0" smtClean="0"/>
              <a:t>для формы</a:t>
            </a:r>
            <a:r>
              <a:rPr lang="en-US" sz="2400" i="1" dirty="0" smtClean="0"/>
              <a:t>)</a:t>
            </a:r>
            <a:r>
              <a:rPr lang="ru-RU" sz="2400" i="1" dirty="0" smtClean="0"/>
              <a:t>;</a:t>
            </a:r>
            <a:endParaRPr lang="ru-RU" sz="2400" i="1" dirty="0"/>
          </a:p>
          <a:p>
            <a:pPr marL="342900" indent="-342900">
              <a:buAutoNum type="arabicPeriod"/>
            </a:pPr>
            <a:endParaRPr lang="ru-RU" sz="2400" i="1" dirty="0"/>
          </a:p>
          <a:p>
            <a:pPr marL="342900" indent="-342900">
              <a:buFontTx/>
              <a:buAutoNum type="arabicPeriod"/>
            </a:pPr>
            <a:r>
              <a:rPr lang="ru-RU" sz="2400" i="1" dirty="0"/>
              <a:t>Если данные не корректны сообщаем об это пользователю и </a:t>
            </a:r>
            <a:r>
              <a:rPr lang="ru-RU" sz="2400" b="1" i="1" dirty="0">
                <a:solidFill>
                  <a:srgbClr val="FF0000"/>
                </a:solidFill>
              </a:rPr>
              <a:t>отменяет отправку данных </a:t>
            </a:r>
            <a:r>
              <a:rPr lang="ru-RU" sz="2400" i="1" dirty="0"/>
              <a:t>(Для этого достаточно вызвать метод </a:t>
            </a:r>
            <a:r>
              <a:rPr lang="ru-RU" sz="2400" b="1" i="1" dirty="0"/>
              <a:t>.</a:t>
            </a:r>
            <a:r>
              <a:rPr lang="en-US" sz="2400" b="1" i="1" dirty="0" err="1"/>
              <a:t>preventDefault</a:t>
            </a:r>
            <a:r>
              <a:rPr lang="ru-RU" sz="2400" b="1" i="1" dirty="0"/>
              <a:t>() </a:t>
            </a:r>
            <a:r>
              <a:rPr lang="ru-RU" sz="2400" i="1" dirty="0"/>
              <a:t>у объекта с информацией о событии);</a:t>
            </a:r>
          </a:p>
          <a:p>
            <a:pPr marL="342900" indent="-342900">
              <a:buFontTx/>
              <a:buAutoNum type="arabicPeriod"/>
            </a:pPr>
            <a:endParaRPr lang="ru-RU" sz="2400" i="1" dirty="0"/>
          </a:p>
          <a:p>
            <a:pPr marL="342900" indent="-342900">
              <a:buAutoNum type="arabicPeriod"/>
            </a:pPr>
            <a:r>
              <a:rPr lang="ru-RU" sz="2400" i="1" dirty="0"/>
              <a:t>Если данные корректны, запускаем процесс отправки данных вызвав метод</a:t>
            </a:r>
            <a:r>
              <a:rPr lang="en-US" sz="2400" i="1" dirty="0"/>
              <a:t> </a:t>
            </a:r>
            <a:r>
              <a:rPr lang="en-US" sz="2400" b="1" i="1" dirty="0"/>
              <a:t>.submit() </a:t>
            </a:r>
            <a:r>
              <a:rPr lang="ru-RU" sz="2400" i="1" dirty="0"/>
              <a:t>для формы.</a:t>
            </a:r>
          </a:p>
        </p:txBody>
      </p:sp>
    </p:spTree>
    <p:extLst>
      <p:ext uri="{BB962C8B-B14F-4D97-AF65-F5344CB8AC3E}">
        <p14:creationId xmlns:p14="http://schemas.microsoft.com/office/powerpoint/2010/main" val="283083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Немного практики </a:t>
            </a:r>
            <a:r>
              <a:rPr lang="en-US" sz="6000" b="1" dirty="0" smtClean="0"/>
              <a:t>#2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642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32656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Регулярные выражения в </a:t>
            </a:r>
            <a:r>
              <a:rPr lang="en-US" sz="3200" b="1" dirty="0" smtClean="0"/>
              <a:t>JavaScript</a:t>
            </a:r>
            <a:r>
              <a:rPr lang="ru-RU" sz="3200" b="1" dirty="0" smtClean="0"/>
              <a:t> на практике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43711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Реализуем замену долларовых цен на гривневые (с пересчётом)</a:t>
            </a:r>
            <a:endParaRPr lang="ru-RU" sz="2400" i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1268760"/>
            <a:ext cx="6742093" cy="29353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2302250" y="5192540"/>
            <a:ext cx="72728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Воспользуйтесь </a:t>
            </a:r>
            <a:r>
              <a:rPr lang="ru-RU" sz="2800" dirty="0" smtClean="0"/>
              <a:t>шаблоном</a:t>
            </a:r>
            <a:r>
              <a:rPr lang="en-US" sz="2800" dirty="0" smtClean="0"/>
              <a:t> </a:t>
            </a:r>
            <a:r>
              <a:rPr lang="ru-RU" sz="2800" dirty="0" smtClean="0"/>
              <a:t>в </a:t>
            </a:r>
            <a:r>
              <a:rPr lang="ru-RU" sz="2800" dirty="0" err="1" smtClean="0"/>
              <a:t>репозитории</a:t>
            </a:r>
            <a:r>
              <a:rPr lang="ru-RU" sz="2800" dirty="0" smtClean="0"/>
              <a:t> занятия </a:t>
            </a:r>
            <a:r>
              <a:rPr lang="en-US" sz="2800" b="1" dirty="0">
                <a:solidFill>
                  <a:srgbClr val="0070C0"/>
                </a:solidFill>
              </a:rPr>
              <a:t>./</a:t>
            </a:r>
            <a:r>
              <a:rPr lang="en-US" sz="2800" b="1" dirty="0" err="1" smtClean="0">
                <a:solidFill>
                  <a:srgbClr val="0070C0"/>
                </a:solidFill>
              </a:rPr>
              <a:t>src</a:t>
            </a:r>
            <a:r>
              <a:rPr lang="en-US" sz="2800" b="1" dirty="0" smtClean="0">
                <a:solidFill>
                  <a:srgbClr val="0070C0"/>
                </a:solidFill>
              </a:rPr>
              <a:t>/demo-example-2</a:t>
            </a:r>
            <a:r>
              <a:rPr lang="ru-RU" sz="2800" b="1" dirty="0" smtClean="0"/>
              <a:t> 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305216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</a:t>
            </a:r>
            <a:r>
              <a:rPr lang="ru-RU" sz="6000" b="1" dirty="0" smtClean="0"/>
              <a:t>практики </a:t>
            </a:r>
            <a:r>
              <a:rPr lang="en-US" sz="6000" b="1" dirty="0" smtClean="0"/>
              <a:t>#</a:t>
            </a:r>
            <a:r>
              <a:rPr lang="ru-RU" sz="6000" b="1" dirty="0" smtClean="0"/>
              <a:t>3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65549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1. Регулярные </a:t>
            </a:r>
            <a:r>
              <a:rPr lang="ru-RU" sz="6000" b="1" dirty="0"/>
              <a:t>выражения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6819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6064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Развиваем концепцию </a:t>
            </a: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4000" b="1" dirty="0" smtClean="0"/>
              <a:t>ingle </a:t>
            </a: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4000" b="1" dirty="0" smtClean="0"/>
              <a:t>age </a:t>
            </a: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4000" b="1" dirty="0" smtClean="0"/>
              <a:t>pplication</a:t>
            </a:r>
            <a:endParaRPr lang="en-US" sz="40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999656" y="5571237"/>
            <a:ext cx="72728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Воспользуйтесь </a:t>
            </a:r>
            <a:r>
              <a:rPr lang="ru-RU" sz="2800" dirty="0" smtClean="0"/>
              <a:t>шаблоном</a:t>
            </a:r>
            <a:r>
              <a:rPr lang="en-US" sz="2800" dirty="0" smtClean="0"/>
              <a:t> </a:t>
            </a:r>
            <a:r>
              <a:rPr lang="ru-RU" sz="2800" dirty="0" smtClean="0"/>
              <a:t>в </a:t>
            </a:r>
            <a:r>
              <a:rPr lang="ru-RU" sz="2800" dirty="0" err="1" smtClean="0"/>
              <a:t>репозитории</a:t>
            </a:r>
            <a:r>
              <a:rPr lang="ru-RU" sz="2800" dirty="0" smtClean="0"/>
              <a:t> занятия </a:t>
            </a:r>
            <a:r>
              <a:rPr lang="en-US" sz="2800" b="1" dirty="0">
                <a:solidFill>
                  <a:srgbClr val="0070C0"/>
                </a:solidFill>
              </a:rPr>
              <a:t>./</a:t>
            </a:r>
            <a:r>
              <a:rPr lang="en-US" sz="2800" b="1" dirty="0" err="1" smtClean="0">
                <a:solidFill>
                  <a:srgbClr val="0070C0"/>
                </a:solidFill>
              </a:rPr>
              <a:t>src</a:t>
            </a:r>
            <a:r>
              <a:rPr lang="en-US" sz="2800" b="1" dirty="0" smtClean="0">
                <a:solidFill>
                  <a:srgbClr val="0070C0"/>
                </a:solidFill>
              </a:rPr>
              <a:t>/demo-example-</a:t>
            </a:r>
            <a:r>
              <a:rPr lang="ru-RU" sz="2800" b="1" dirty="0" smtClean="0">
                <a:solidFill>
                  <a:srgbClr val="0070C0"/>
                </a:solidFill>
              </a:rPr>
              <a:t>3</a:t>
            </a:r>
            <a:r>
              <a:rPr lang="ru-RU" sz="2800" b="1" dirty="0" smtClean="0"/>
              <a:t> </a:t>
            </a:r>
            <a:endParaRPr lang="uk-UA" sz="28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586" y="1124744"/>
            <a:ext cx="7452828" cy="41967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753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К следующему занятию будет полезно почитать о…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3361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3212976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70C0"/>
                </a:solidFill>
              </a:rPr>
              <a:t>Single Page Application</a:t>
            </a:r>
            <a:r>
              <a:rPr lang="en-US" sz="5400" b="1" dirty="0" smtClean="0"/>
              <a:t>, </a:t>
            </a:r>
            <a:r>
              <a:rPr lang="en-US" sz="5400" b="1" dirty="0" smtClean="0">
                <a:solidFill>
                  <a:srgbClr val="00B050"/>
                </a:solidFill>
              </a:rPr>
              <a:t>Vue.js</a:t>
            </a:r>
            <a:endParaRPr lang="ru-RU" sz="5400" b="1" dirty="0" smtClean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1147391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К следующему занятию…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43025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</a:t>
            </a:r>
            <a:r>
              <a:rPr lang="ru-RU" sz="6000" b="1" dirty="0" smtClean="0"/>
              <a:t>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98818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85124" y="1912764"/>
            <a:ext cx="30243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Задача: </a:t>
            </a:r>
            <a:r>
              <a:rPr lang="ru-RU" sz="2400" dirty="0"/>
              <a:t>Выбрать из строки </a:t>
            </a:r>
            <a:r>
              <a:rPr lang="ru-RU" sz="2400" dirty="0" smtClean="0"/>
              <a:t>корректные, </a:t>
            </a:r>
            <a:r>
              <a:rPr lang="ru-RU" sz="2400" b="1" dirty="0" smtClean="0"/>
              <a:t>валидные</a:t>
            </a:r>
            <a:r>
              <a:rPr lang="ru-RU" sz="2400" dirty="0" smtClean="0"/>
              <a:t>, номера </a:t>
            </a:r>
            <a:r>
              <a:rPr lang="ru-RU" sz="2400" dirty="0"/>
              <a:t>банковских карт и вывести их в формате 4 блока по 4 цифры.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51330" y="4995173"/>
            <a:ext cx="77326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Воспользуйтесь </a:t>
            </a:r>
            <a:r>
              <a:rPr lang="ru-RU" sz="2800" dirty="0" smtClean="0"/>
              <a:t>шаблоном в </a:t>
            </a:r>
            <a:r>
              <a:rPr lang="ru-RU" sz="2800" dirty="0" err="1" smtClean="0"/>
              <a:t>репозитории</a:t>
            </a:r>
            <a:r>
              <a:rPr lang="ru-RU" sz="2800" dirty="0" smtClean="0"/>
              <a:t> </a:t>
            </a:r>
            <a:br>
              <a:rPr lang="ru-RU" sz="2800" dirty="0" smtClean="0"/>
            </a:br>
            <a:r>
              <a:rPr lang="ru-RU" sz="2800" dirty="0" smtClean="0"/>
              <a:t>занятия: </a:t>
            </a:r>
            <a:r>
              <a:rPr lang="en-US" sz="2800" b="1" dirty="0" smtClean="0">
                <a:solidFill>
                  <a:srgbClr val="0070C0"/>
                </a:solidFill>
              </a:rPr>
              <a:t>./</a:t>
            </a:r>
            <a:r>
              <a:rPr lang="en-US" sz="2800" b="1" dirty="0" err="1" smtClean="0">
                <a:solidFill>
                  <a:srgbClr val="0070C0"/>
                </a:solidFill>
              </a:rPr>
              <a:t>src</a:t>
            </a:r>
            <a:r>
              <a:rPr lang="en-US" sz="2800" b="1" dirty="0" smtClean="0">
                <a:solidFill>
                  <a:srgbClr val="0070C0"/>
                </a:solidFill>
              </a:rPr>
              <a:t>/homework-template-1</a:t>
            </a:r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623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Домашнее задание </a:t>
            </a:r>
            <a:r>
              <a:rPr lang="en-US" sz="3600" b="1" dirty="0" smtClean="0"/>
              <a:t>#K.1</a:t>
            </a:r>
            <a:endParaRPr lang="uk-UA" sz="36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264953"/>
            <a:ext cx="7732588" cy="35303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059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52130" y="3486487"/>
            <a:ext cx="43284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Задача: </a:t>
            </a:r>
            <a:r>
              <a:rPr lang="ru-RU" sz="2800" b="1" dirty="0" smtClean="0"/>
              <a:t>Пересчитать</a:t>
            </a:r>
            <a:r>
              <a:rPr lang="ru-RU" sz="2800" dirty="0" smtClean="0"/>
              <a:t> цены на товары </a:t>
            </a:r>
            <a:r>
              <a:rPr lang="ru-RU" sz="2800" b="1" dirty="0" smtClean="0"/>
              <a:t>в гривну </a:t>
            </a:r>
            <a:r>
              <a:rPr lang="ru-RU" sz="2800" dirty="0" smtClean="0"/>
              <a:t>в соответствии с </a:t>
            </a:r>
            <a:r>
              <a:rPr lang="ru-RU" sz="2800" b="1" dirty="0" smtClean="0"/>
              <a:t>актуальными</a:t>
            </a:r>
            <a:r>
              <a:rPr lang="ru-RU" sz="2800" dirty="0" smtClean="0"/>
              <a:t> курсами валют НБУ.</a:t>
            </a:r>
            <a:endParaRPr lang="ru-RU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33439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Домашнее задание </a:t>
            </a:r>
            <a:r>
              <a:rPr lang="en-US" sz="3600" b="1" dirty="0" smtClean="0"/>
              <a:t>#K.</a:t>
            </a:r>
            <a:r>
              <a:rPr lang="ru-RU" sz="3600" b="1" dirty="0" smtClean="0"/>
              <a:t>2</a:t>
            </a:r>
            <a:endParaRPr lang="uk-UA" sz="36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544092"/>
            <a:ext cx="5653803" cy="4549204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6952130" y="1776196"/>
            <a:ext cx="43284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Воспользуйтесь </a:t>
            </a:r>
            <a:r>
              <a:rPr lang="ru-RU" sz="2400" dirty="0" smtClean="0"/>
              <a:t>шаблоном в </a:t>
            </a:r>
            <a:r>
              <a:rPr lang="ru-RU" sz="2400" dirty="0" err="1" smtClean="0"/>
              <a:t>репозитории</a:t>
            </a:r>
            <a:r>
              <a:rPr lang="ru-RU" sz="2400" dirty="0" smtClean="0"/>
              <a:t> занятия: </a:t>
            </a:r>
            <a:br>
              <a:rPr lang="ru-RU" sz="2400" dirty="0" smtClean="0"/>
            </a:br>
            <a:r>
              <a:rPr lang="en-US" sz="2400" b="1" dirty="0" smtClean="0">
                <a:solidFill>
                  <a:srgbClr val="0070C0"/>
                </a:solidFill>
              </a:rPr>
              <a:t>./</a:t>
            </a:r>
            <a:r>
              <a:rPr lang="en-US" sz="2400" b="1" dirty="0" err="1" smtClean="0">
                <a:solidFill>
                  <a:srgbClr val="0070C0"/>
                </a:solidFill>
              </a:rPr>
              <a:t>src</a:t>
            </a:r>
            <a:r>
              <a:rPr lang="en-US" sz="2400" b="1" dirty="0" smtClean="0">
                <a:solidFill>
                  <a:srgbClr val="0070C0"/>
                </a:solidFill>
              </a:rPr>
              <a:t>/homework-template-</a:t>
            </a:r>
            <a:r>
              <a:rPr lang="ru-RU" sz="2400" b="1" dirty="0" smtClean="0">
                <a:solidFill>
                  <a:srgbClr val="0070C0"/>
                </a:solidFill>
              </a:rPr>
              <a:t>2</a:t>
            </a:r>
            <a:endParaRPr lang="en-US" sz="24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98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171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Регулярные выражения</a:t>
            </a:r>
          </a:p>
        </p:txBody>
      </p:sp>
      <p:pic>
        <p:nvPicPr>
          <p:cNvPr id="15362" name="Picture 2" descr="https://hsto.org/getpro/habr/post_images/edd/87a/290/edd87a290a92c9085793ca63e226064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7408" y="1196752"/>
            <a:ext cx="5935594" cy="4313366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7392156" y="1916832"/>
            <a:ext cx="38884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Регулярные выражения </a:t>
            </a:r>
            <a:r>
              <a:rPr lang="ru-RU" sz="2800" dirty="0"/>
              <a:t>– </a:t>
            </a:r>
            <a:r>
              <a:rPr lang="ru-RU" sz="2800" dirty="0" smtClean="0"/>
              <a:t>язык шаблонов которыми </a:t>
            </a:r>
            <a:r>
              <a:rPr lang="ru-RU" sz="2800" dirty="0"/>
              <a:t>проверяется </a:t>
            </a:r>
            <a:r>
              <a:rPr lang="ru-RU" sz="2800" dirty="0" smtClean="0"/>
              <a:t>нахождение в строке искомых элементов.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5877272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linkClick r:id="rId3"/>
              </a:rPr>
              <a:t>https://ru.wikibooks.org/wiki/</a:t>
            </a:r>
            <a:r>
              <a:rPr lang="ru-RU" sz="2000" b="1" dirty="0" err="1">
                <a:hlinkClick r:id="rId3"/>
              </a:rPr>
              <a:t>Регулярные_выражения</a:t>
            </a:r>
            <a:endParaRPr lang="ru-RU" sz="2000" b="1" dirty="0"/>
          </a:p>
          <a:p>
            <a:pPr algn="ctr"/>
            <a:r>
              <a:rPr lang="en-US" sz="2000" b="1" dirty="0">
                <a:hlinkClick r:id="rId4"/>
              </a:rPr>
              <a:t>https://uk.wikipedia.org/wiki/</a:t>
            </a:r>
            <a:r>
              <a:rPr lang="ru-RU" sz="2000" b="1" dirty="0" err="1">
                <a:hlinkClick r:id="rId4"/>
              </a:rPr>
              <a:t>Регулярний_вираз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86741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7818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7841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Тестер регулярных выражения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749517" y="4758243"/>
            <a:ext cx="7128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При помощи него мы можем протестировать регулярное выражение перед использованием.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5805264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/>
              <a:t>В </a:t>
            </a:r>
            <a:r>
              <a:rPr lang="ru-RU" sz="3200" b="1" dirty="0" err="1" smtClean="0"/>
              <a:t>репозитории</a:t>
            </a:r>
            <a:r>
              <a:rPr lang="ru-RU" sz="3200" b="1" dirty="0" smtClean="0"/>
              <a:t> занятия: </a:t>
            </a:r>
            <a:r>
              <a:rPr lang="en-US" sz="3200" b="1" dirty="0" smtClean="0">
                <a:solidFill>
                  <a:srgbClr val="0070C0"/>
                </a:solidFill>
              </a:rPr>
              <a:t>./</a:t>
            </a:r>
            <a:r>
              <a:rPr lang="en-US" sz="3200" b="1" dirty="0" err="1" smtClean="0">
                <a:solidFill>
                  <a:srgbClr val="0070C0"/>
                </a:solidFill>
              </a:rPr>
              <a:t>src</a:t>
            </a:r>
            <a:r>
              <a:rPr lang="en-US" sz="3200" b="1" dirty="0" smtClean="0">
                <a:solidFill>
                  <a:srgbClr val="0070C0"/>
                </a:solidFill>
              </a:rPr>
              <a:t>/</a:t>
            </a:r>
            <a:r>
              <a:rPr lang="en-US" sz="3200" b="1" dirty="0" err="1" smtClean="0">
                <a:solidFill>
                  <a:srgbClr val="0070C0"/>
                </a:solidFill>
              </a:rPr>
              <a:t>regexp</a:t>
            </a:r>
            <a:r>
              <a:rPr lang="en-US" sz="3200" b="1" dirty="0" smtClean="0">
                <a:solidFill>
                  <a:srgbClr val="0070C0"/>
                </a:solidFill>
              </a:rPr>
              <a:t>-tester</a:t>
            </a:r>
            <a:endParaRPr lang="ru-RU" sz="3200" b="1" dirty="0">
              <a:solidFill>
                <a:srgbClr val="0070C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01" y="1628800"/>
            <a:ext cx="9124024" cy="26008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082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2. </a:t>
            </a:r>
            <a:r>
              <a:rPr lang="ru-RU" sz="6000" b="1" dirty="0" smtClean="0"/>
              <a:t>Работа </a:t>
            </a:r>
            <a:r>
              <a:rPr lang="ru-RU" sz="6000" b="1" dirty="0"/>
              <a:t>с регулярными выражениями в </a:t>
            </a:r>
            <a:r>
              <a:rPr lang="en-US" sz="6000" b="1" dirty="0"/>
              <a:t>JavaScript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98855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064552" y="605090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7206" y="337877"/>
            <a:ext cx="5757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/>
              <a:t>Регулярные выражения в </a:t>
            </a:r>
            <a:r>
              <a:rPr lang="en-US" sz="2800" b="1" dirty="0"/>
              <a:t>JavaScript</a:t>
            </a:r>
            <a:endParaRPr lang="ru-R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83632" y="4797153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Методы строк и методы объекта </a:t>
            </a:r>
            <a:r>
              <a:rPr lang="en-US" sz="2400" i="1" dirty="0" err="1"/>
              <a:t>RegExp</a:t>
            </a:r>
            <a:r>
              <a:rPr lang="en-US" sz="2400" i="1" dirty="0"/>
              <a:t> </a:t>
            </a:r>
            <a:r>
              <a:rPr lang="ru-RU" sz="2400" i="1" dirty="0"/>
              <a:t>которые нам могут пригодиться.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89495" y="1268760"/>
            <a:ext cx="42130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B050"/>
                </a:solidFill>
                <a:latin typeface="BlinkMacSystemFont"/>
              </a:rPr>
              <a:t>RegExp.test</a:t>
            </a:r>
            <a:r>
              <a:rPr lang="en-US" sz="3200" b="1" dirty="0">
                <a:solidFill>
                  <a:srgbClr val="00B050"/>
                </a:solidFill>
                <a:latin typeface="BlinkMacSystemFont"/>
              </a:rPr>
              <a:t>(</a:t>
            </a:r>
            <a:r>
              <a:rPr lang="en-US" sz="3200" b="1" i="1" dirty="0">
                <a:solidFill>
                  <a:srgbClr val="0070C0"/>
                </a:solidFill>
                <a:latin typeface="BlinkMacSystemFont"/>
              </a:rPr>
              <a:t>string</a:t>
            </a:r>
            <a:r>
              <a:rPr lang="en-US" sz="3200" b="1" dirty="0">
                <a:solidFill>
                  <a:srgbClr val="00B050"/>
                </a:solidFill>
                <a:latin typeface="BlinkMacSystemFont"/>
              </a:rPr>
              <a:t>)</a:t>
            </a:r>
            <a:r>
              <a:rPr lang="ru-RU" sz="3200" b="1" dirty="0">
                <a:solidFill>
                  <a:srgbClr val="00B050"/>
                </a:solidFill>
                <a:latin typeface="BlinkMacSystemFont"/>
              </a:rPr>
              <a:t> </a:t>
            </a:r>
            <a:endParaRPr lang="en-US" sz="3200" b="1" dirty="0">
              <a:solidFill>
                <a:srgbClr val="00B050"/>
              </a:solidFill>
              <a:latin typeface="BlinkMacSystemFon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601568" y="3132258"/>
            <a:ext cx="48526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70C0"/>
                </a:solidFill>
                <a:latin typeface="BlinkMacSystemFont"/>
              </a:rPr>
              <a:t>String.search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(</a:t>
            </a:r>
            <a:r>
              <a:rPr lang="en-US" sz="3200" b="1" i="1" dirty="0" err="1">
                <a:solidFill>
                  <a:srgbClr val="00B050"/>
                </a:solidFill>
                <a:latin typeface="BlinkMacSystemFont"/>
              </a:rPr>
              <a:t>RegExp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)</a:t>
            </a:r>
            <a:r>
              <a:rPr lang="ru-RU" sz="3200" b="1" dirty="0">
                <a:solidFill>
                  <a:srgbClr val="0070C0"/>
                </a:solidFill>
                <a:latin typeface="BlinkMacSystemFont"/>
              </a:rPr>
              <a:t> </a:t>
            </a:r>
            <a:endParaRPr lang="en-US" sz="3200" b="1" dirty="0">
              <a:solidFill>
                <a:srgbClr val="0070C0"/>
              </a:solidFill>
              <a:latin typeface="BlinkMacSystemFont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69695" y="2196153"/>
            <a:ext cx="47163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70C0"/>
                </a:solidFill>
                <a:latin typeface="BlinkMacSystemFont"/>
              </a:rPr>
              <a:t>String.match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(</a:t>
            </a:r>
            <a:r>
              <a:rPr lang="en-US" sz="3200" b="1" i="1" dirty="0" err="1">
                <a:solidFill>
                  <a:srgbClr val="00B050"/>
                </a:solidFill>
                <a:latin typeface="BlinkMacSystemFont"/>
              </a:rPr>
              <a:t>RegExp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)</a:t>
            </a:r>
            <a:r>
              <a:rPr lang="ru-RU" sz="3200" b="1" dirty="0">
                <a:solidFill>
                  <a:srgbClr val="0070C0"/>
                </a:solidFill>
                <a:latin typeface="BlinkMacSystemFont"/>
              </a:rPr>
              <a:t> </a:t>
            </a:r>
            <a:endParaRPr lang="en-US" sz="3200" b="1" dirty="0">
              <a:solidFill>
                <a:srgbClr val="0070C0"/>
              </a:solidFill>
              <a:latin typeface="BlinkMacSystemFont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703084" y="3966931"/>
            <a:ext cx="67858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70C0"/>
                </a:solidFill>
                <a:latin typeface="BlinkMacSystemFont"/>
              </a:rPr>
              <a:t>String.replace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(</a:t>
            </a:r>
            <a:r>
              <a:rPr lang="en-US" sz="3200" b="1" i="1" dirty="0" err="1">
                <a:solidFill>
                  <a:srgbClr val="00B050"/>
                </a:solidFill>
                <a:latin typeface="BlinkMacSystemFont"/>
              </a:rPr>
              <a:t>RegExp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, </a:t>
            </a:r>
            <a:r>
              <a:rPr lang="en-US" sz="3200" b="1" i="1" dirty="0">
                <a:solidFill>
                  <a:srgbClr val="7030A0"/>
                </a:solidFill>
                <a:latin typeface="BlinkMacSystemFont"/>
              </a:rPr>
              <a:t>Function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)</a:t>
            </a:r>
            <a:r>
              <a:rPr lang="ru-RU" sz="3200" b="1" dirty="0">
                <a:solidFill>
                  <a:srgbClr val="0070C0"/>
                </a:solidFill>
                <a:latin typeface="BlinkMacSystemFont"/>
              </a:rPr>
              <a:t> </a:t>
            </a:r>
            <a:endParaRPr lang="en-US" sz="3200" b="1" dirty="0">
              <a:solidFill>
                <a:srgbClr val="0070C0"/>
              </a:solidFill>
              <a:latin typeface="BlinkMacSystemFont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021288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Подробнее: </a:t>
            </a:r>
            <a:r>
              <a:rPr lang="en-US" sz="2400" b="1" dirty="0">
                <a:hlinkClick r:id="rId2"/>
              </a:rPr>
              <a:t>https://</a:t>
            </a:r>
            <a:r>
              <a:rPr lang="en-US" sz="2400" b="1" dirty="0" smtClean="0">
                <a:hlinkClick r:id="rId2"/>
              </a:rPr>
              <a:t>learn.javascript.ru/regexp-methods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30996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45191" y="337877"/>
            <a:ext cx="5757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/>
              <a:t>Регулярные выражения в </a:t>
            </a:r>
            <a:r>
              <a:rPr lang="en-US" sz="2800" b="1" dirty="0"/>
              <a:t>JavaScript</a:t>
            </a:r>
            <a:endParaRPr lang="ru-RU" sz="28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613608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Подробнее: </a:t>
            </a:r>
            <a:r>
              <a:rPr lang="en-US" sz="2400" b="1" dirty="0">
                <a:hlinkClick r:id="rId2"/>
              </a:rPr>
              <a:t>https://</a:t>
            </a:r>
            <a:r>
              <a:rPr lang="en-US" sz="2400" b="1" dirty="0" smtClean="0">
                <a:hlinkClick r:id="rId2"/>
              </a:rPr>
              <a:t>learn.javascript.ru/regexp-methods</a:t>
            </a:r>
            <a:endParaRPr lang="ru-RU" sz="24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672" y="996664"/>
            <a:ext cx="6884640" cy="5003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56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3. </a:t>
            </a:r>
            <a:r>
              <a:rPr lang="en-US" sz="6000" b="1" dirty="0" smtClean="0"/>
              <a:t>DOM </a:t>
            </a:r>
            <a:r>
              <a:rPr lang="ru-RU" sz="6000" b="1" dirty="0" smtClean="0"/>
              <a:t>и </a:t>
            </a:r>
            <a:r>
              <a:rPr lang="ru-RU" sz="6000" b="1" dirty="0" err="1" smtClean="0"/>
              <a:t>валидация</a:t>
            </a:r>
            <a:r>
              <a:rPr lang="ru-RU" sz="6000" b="1" dirty="0" smtClean="0"/>
              <a:t> данных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73935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064552" y="60212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78059"/>
            <a:ext cx="12192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err="1"/>
              <a:t>Валидация</a:t>
            </a:r>
            <a:r>
              <a:rPr lang="ru-RU" sz="4000" b="1" dirty="0"/>
              <a:t> данных</a:t>
            </a:r>
            <a:endParaRPr lang="en-US" sz="4000" b="1" dirty="0"/>
          </a:p>
          <a:p>
            <a:pPr algn="ctr"/>
            <a:r>
              <a:rPr lang="ru-RU" sz="2800" i="1" dirty="0"/>
              <a:t>(проверка на корректность)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0" y="2636912"/>
            <a:ext cx="92890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err="1"/>
              <a:t>Валидация</a:t>
            </a:r>
            <a:r>
              <a:rPr lang="ru-RU" sz="4000" dirty="0"/>
              <a:t> данных сводиться к </a:t>
            </a:r>
            <a:r>
              <a:rPr lang="ru-RU" sz="4000" b="1" dirty="0"/>
              <a:t>проверке</a:t>
            </a:r>
            <a:r>
              <a:rPr lang="ru-RU" sz="4000" dirty="0"/>
              <a:t> </a:t>
            </a:r>
            <a:r>
              <a:rPr lang="ru-RU" sz="4000" b="1" dirty="0" smtClean="0"/>
              <a:t>соответствуют</a:t>
            </a:r>
            <a:r>
              <a:rPr lang="ru-RU" sz="4000" dirty="0" smtClean="0"/>
              <a:t> </a:t>
            </a:r>
            <a:r>
              <a:rPr lang="ru-RU" sz="4000" dirty="0"/>
              <a:t>ли введённые </a:t>
            </a:r>
            <a:r>
              <a:rPr lang="ru-RU" sz="4000" b="1" dirty="0"/>
              <a:t>данные</a:t>
            </a:r>
            <a:r>
              <a:rPr lang="ru-RU" sz="4000" dirty="0"/>
              <a:t> </a:t>
            </a:r>
            <a:r>
              <a:rPr lang="ru-RU" sz="4000" b="1" dirty="0" smtClean="0"/>
              <a:t>шаблону</a:t>
            </a:r>
            <a:r>
              <a:rPr lang="ru-RU" sz="4000" dirty="0" smtClean="0"/>
              <a:t>. </a:t>
            </a:r>
            <a:r>
              <a:rPr lang="ru-RU" sz="4000" dirty="0"/>
              <a:t>Что считать </a:t>
            </a:r>
            <a:r>
              <a:rPr lang="ru-RU" sz="4000" b="1" dirty="0"/>
              <a:t>корректным</a:t>
            </a:r>
            <a:r>
              <a:rPr lang="ru-RU" sz="4000" dirty="0"/>
              <a:t>,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ru-RU" sz="4000" dirty="0" smtClean="0"/>
              <a:t>а </a:t>
            </a:r>
            <a:r>
              <a:rPr lang="ru-RU" sz="4000" dirty="0"/>
              <a:t>что нет </a:t>
            </a:r>
            <a:r>
              <a:rPr lang="ru-RU" sz="4000" dirty="0" smtClean="0"/>
              <a:t>–</a:t>
            </a:r>
            <a:r>
              <a:rPr lang="en-US" sz="4000" dirty="0" smtClean="0"/>
              <a:t> </a:t>
            </a:r>
            <a:r>
              <a:rPr lang="ru-RU" sz="4000" dirty="0" smtClean="0"/>
              <a:t>определяет </a:t>
            </a:r>
            <a:r>
              <a:rPr lang="ru-RU" sz="4000" dirty="0"/>
              <a:t>разработчик.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28797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9210</TotalTime>
  <Words>480</Words>
  <Application>Microsoft Office PowerPoint</Application>
  <PresentationFormat>Широкоэкранный</PresentationFormat>
  <Paragraphs>81</Paragraphs>
  <Slides>25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</vt:lpstr>
      <vt:lpstr>BlinkMacSystemFont</vt:lpstr>
      <vt:lpstr>Calibri</vt:lpstr>
      <vt:lpstr>Segoe UI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1248</cp:revision>
  <dcterms:created xsi:type="dcterms:W3CDTF">2014-11-20T09:08:59Z</dcterms:created>
  <dcterms:modified xsi:type="dcterms:W3CDTF">2020-11-26T09:46:43Z</dcterms:modified>
</cp:coreProperties>
</file>