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538" r:id="rId2"/>
    <p:sldId id="525" r:id="rId3"/>
    <p:sldId id="553" r:id="rId4"/>
    <p:sldId id="510" r:id="rId5"/>
    <p:sldId id="551" r:id="rId6"/>
    <p:sldId id="571" r:id="rId7"/>
    <p:sldId id="572" r:id="rId8"/>
    <p:sldId id="574" r:id="rId9"/>
    <p:sldId id="575" r:id="rId10"/>
    <p:sldId id="573" r:id="rId11"/>
    <p:sldId id="576" r:id="rId12"/>
    <p:sldId id="579" r:id="rId13"/>
    <p:sldId id="580" r:id="rId14"/>
    <p:sldId id="577" r:id="rId15"/>
    <p:sldId id="578" r:id="rId16"/>
    <p:sldId id="545" r:id="rId17"/>
    <p:sldId id="58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62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17.12.2020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17.12.2020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17.12.2020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17.12.2020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17.12.2020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17.12.2020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17.12.2020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17.12.2020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17.12.2020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17.12.2020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17.12.2020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17.12.2020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17.12.2020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guide/instance.html#lifecycle-hooks" TargetMode="External"/><Relationship Id="rId2" Type="http://schemas.openxmlformats.org/officeDocument/2006/relationships/hyperlink" Target="https://ru.vuejs.org/images/lifecycl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ovid19api.com/summar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tcountries.eu/rest/v2/al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6;&#1085;&#1086;&#1089;&#1090;&#1088;&#1072;&#1085;&#1080;&#1095;&#1085;&#1086;&#1077;_&#1087;&#1088;&#1080;&#1083;&#1086;&#1078;&#1077;&#1085;&#1080;&#1077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3.vuejs.org/guide/installation.html#vi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3.vuejs.org/guide/component-basic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V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ue.js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и система сборки </a:t>
            </a:r>
            <a:r>
              <a:rPr lang="en-US" sz="4400" b="1" dirty="0" err="1" smtClean="0">
                <a:solidFill>
                  <a:srgbClr val="FFFF00"/>
                </a:solidFill>
                <a:latin typeface="+mj-lt"/>
              </a:rPr>
              <a:t>Vite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err="1" smtClean="0"/>
              <a:t>Однофайловые</a:t>
            </a:r>
            <a:r>
              <a:rPr lang="ru-RU" sz="6600" b="1" dirty="0" smtClean="0"/>
              <a:t> </a:t>
            </a:r>
            <a:br>
              <a:rPr lang="ru-RU" sz="6600" b="1" dirty="0" smtClean="0"/>
            </a:br>
            <a:r>
              <a:rPr lang="ru-RU" sz="6600" b="1" dirty="0" smtClean="0"/>
              <a:t>компоненты во </a:t>
            </a:r>
            <a:r>
              <a:rPr lang="en-US" sz="6600" b="1" dirty="0" smtClean="0"/>
              <a:t>Vue.js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1944" y="76470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 smtClean="0"/>
              <a:t>Однофайловый</a:t>
            </a:r>
            <a:r>
              <a:rPr lang="ru-RU" sz="3200" b="1" dirty="0" smtClean="0"/>
              <a:t> компонент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36593"/>
          <a:stretch/>
        </p:blipFill>
        <p:spPr>
          <a:xfrm>
            <a:off x="1" y="1"/>
            <a:ext cx="4727847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591944" y="1628800"/>
            <a:ext cx="504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Такой компонент размещается в одном файле с расширением </a:t>
            </a:r>
            <a:r>
              <a:rPr lang="en-US" b="1" dirty="0" smtClean="0"/>
              <a:t>.</a:t>
            </a:r>
            <a:r>
              <a:rPr lang="en-US" b="1" dirty="0" err="1" smtClean="0"/>
              <a:t>vue</a:t>
            </a:r>
            <a:r>
              <a:rPr lang="en-US" dirty="0" smtClean="0"/>
              <a:t>. </a:t>
            </a:r>
            <a:r>
              <a:rPr lang="uk-UA" dirty="0" smtClean="0"/>
              <a:t>В </a:t>
            </a:r>
            <a:r>
              <a:rPr lang="ru-RU" dirty="0" smtClean="0"/>
              <a:t>этом файле размещены и разметка компонента и его стили и, разумеется, логика его работы (конфигурационный объект). Конфигурационный объект экспортируется из файла (синтаксис </a:t>
            </a:r>
            <a:r>
              <a:rPr lang="en-US" dirty="0" smtClean="0"/>
              <a:t>ECMAScript</a:t>
            </a:r>
            <a:r>
              <a:rPr lang="uk-UA" dirty="0" smtClean="0"/>
              <a:t>-</a:t>
            </a:r>
            <a:r>
              <a:rPr lang="ru-RU" dirty="0" smtClean="0"/>
              <a:t>модулей). В целевом файле (например файле компонента-приложения) такой </a:t>
            </a:r>
            <a:r>
              <a:rPr lang="ru-RU" dirty="0" err="1" smtClean="0"/>
              <a:t>однофайловый</a:t>
            </a:r>
            <a:r>
              <a:rPr lang="ru-RU" dirty="0" smtClean="0"/>
              <a:t> компонент необходимо импортировать.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0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Жизненный цикл </a:t>
            </a:r>
            <a:r>
              <a:rPr lang="ru-RU" sz="6000" b="1" dirty="0" err="1" smtClean="0"/>
              <a:t>копомнента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442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7105" y="719411"/>
            <a:ext cx="948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Жизненный цикл компонента (и приложения)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7728" y="5343043"/>
            <a:ext cx="7493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https://</a:t>
            </a:r>
            <a:r>
              <a:rPr lang="ru-RU" sz="2400" b="1" dirty="0" smtClean="0">
                <a:hlinkClick r:id="rId2"/>
              </a:rPr>
              <a:t>ru.vuejs.org/images/lifecycle.png</a:t>
            </a:r>
            <a:endParaRPr lang="ru-RU" sz="2400" b="1" dirty="0" smtClean="0"/>
          </a:p>
          <a:p>
            <a:r>
              <a:rPr lang="en-US" sz="2400" b="1" dirty="0">
                <a:hlinkClick r:id="rId3"/>
              </a:rPr>
              <a:t>https://</a:t>
            </a:r>
            <a:r>
              <a:rPr lang="en-US" sz="2400" b="1" dirty="0" smtClean="0">
                <a:hlinkClick r:id="rId3"/>
              </a:rPr>
              <a:t>v3.vuejs.org/guide/instance.html#lifecycle-hooks</a:t>
            </a:r>
            <a:endParaRPr lang="ru-RU" sz="2400" b="1" dirty="0"/>
          </a:p>
        </p:txBody>
      </p:sp>
      <p:pic>
        <p:nvPicPr>
          <p:cNvPr id="1026" name="Picture 2" descr="https://ru.vuejs.org/images/lifecy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70710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47728" y="1772816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Этапы создание и функционирования каждого компонента (и приложения), представляют интерес тем, что можно связать свой код с тем или иным хуком жизненного цикла.</a:t>
            </a:r>
            <a:r>
              <a:rPr lang="en-US" sz="2400" dirty="0" smtClean="0"/>
              <a:t> </a:t>
            </a:r>
            <a:r>
              <a:rPr lang="ru-RU" sz="2400" dirty="0" smtClean="0"/>
              <a:t>Одним из самых полезных является хук </a:t>
            </a:r>
            <a:r>
              <a:rPr lang="en-US" sz="2400" b="1" dirty="0" smtClean="0"/>
              <a:t>mounted() </a:t>
            </a:r>
            <a:r>
              <a:rPr lang="ru-RU" sz="2400" dirty="0" smtClean="0"/>
              <a:t>позволяющий запустить код когда компонент перемонтирован в документ и отображается пользователю (что полезно для запуска </a:t>
            </a:r>
            <a:r>
              <a:rPr lang="en-US" sz="2400" dirty="0" smtClean="0"/>
              <a:t>AJAX-</a:t>
            </a:r>
            <a:r>
              <a:rPr lang="ru-RU" sz="2400" dirty="0" smtClean="0"/>
              <a:t>запросов и прочих «долгих» действий).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99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021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126083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08168" y="1116033"/>
            <a:ext cx="458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COVID-19 API + </a:t>
            </a:r>
            <a:r>
              <a:rPr lang="en-US" sz="3200" b="1" dirty="0" smtClean="0"/>
              <a:t>Vue.js</a:t>
            </a:r>
            <a:endParaRPr lang="ru-RU" sz="32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863339" y="3988514"/>
            <a:ext cx="40734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hlinkClick r:id="rId3"/>
              </a:rPr>
              <a:t>https://</a:t>
            </a:r>
            <a:r>
              <a:rPr lang="ru-RU" sz="2000" dirty="0" smtClean="0">
                <a:hlinkClick r:id="rId3"/>
              </a:rPr>
              <a:t>api.covid19api.com/summary</a:t>
            </a:r>
            <a:endParaRPr lang="ru-RU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restcountries.eu/rest/v2/all</a:t>
            </a:r>
            <a:endParaRPr lang="ru-RU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898486" y="2418854"/>
            <a:ext cx="3598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Реализуем свой </a:t>
            </a:r>
            <a:r>
              <a:rPr lang="ru-RU" sz="2400" dirty="0" err="1" smtClean="0"/>
              <a:t>виджет</a:t>
            </a:r>
            <a:r>
              <a:rPr lang="ru-RU" sz="2400" dirty="0" smtClean="0"/>
              <a:t> статистики по коронавирусу по странам.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793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</a:t>
            </a:r>
            <a:r>
              <a:rPr lang="ru-RU" sz="6000" b="1" dirty="0" smtClean="0"/>
              <a:t>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9161" y="334397"/>
            <a:ext cx="554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/>
              <a:t>#Z.</a:t>
            </a:r>
            <a:r>
              <a:rPr lang="en-US" sz="3600" b="1" dirty="0"/>
              <a:t>1</a:t>
            </a:r>
            <a:r>
              <a:rPr lang="en-US" sz="3600" b="1" dirty="0" smtClean="0"/>
              <a:t> </a:t>
            </a:r>
            <a:endParaRPr lang="uk-UA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86" y="0"/>
            <a:ext cx="6667147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93684" y="1364818"/>
            <a:ext cx="45749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 </a:t>
            </a:r>
            <a:r>
              <a:rPr lang="ru-RU" sz="2400" b="1" dirty="0" err="1" smtClean="0"/>
              <a:t>репозитории</a:t>
            </a:r>
            <a:r>
              <a:rPr lang="ru-RU" sz="2400" b="1" dirty="0" smtClean="0"/>
              <a:t> занятия </a:t>
            </a:r>
            <a:r>
              <a:rPr lang="ru-RU" sz="2400" dirty="0" smtClean="0"/>
              <a:t>воспользуйтесь</a:t>
            </a:r>
            <a:r>
              <a:rPr lang="ru-RU" sz="2400" b="1" dirty="0" smtClean="0"/>
              <a:t> </a:t>
            </a:r>
            <a:r>
              <a:rPr lang="ru-RU" sz="2400" dirty="0" smtClean="0"/>
              <a:t>шаблоном</a:t>
            </a:r>
            <a:r>
              <a:rPr lang="en-US" sz="2400" dirty="0" smtClean="0"/>
              <a:t> </a:t>
            </a:r>
            <a:r>
              <a:rPr lang="ru-RU" sz="2400" dirty="0" smtClean="0"/>
              <a:t>разметки</a:t>
            </a:r>
            <a:r>
              <a:rPr lang="ru-RU" sz="2400" b="1" dirty="0" smtClean="0"/>
              <a:t>: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/homework-template 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</a:p>
          <a:p>
            <a:endParaRPr lang="ru-RU" sz="2400" b="1" dirty="0">
              <a:solidFill>
                <a:srgbClr val="0070C0"/>
              </a:solidFill>
            </a:endParaRPr>
          </a:p>
          <a:p>
            <a:r>
              <a:rPr lang="ru-RU" sz="2400" dirty="0" smtClean="0"/>
              <a:t>Выведем </a:t>
            </a:r>
            <a:r>
              <a:rPr lang="ru-RU" sz="2400" dirty="0"/>
              <a:t>в подготовленную разметку данные пользователей полученные от сервиса </a:t>
            </a:r>
            <a:r>
              <a:rPr lang="en-US" sz="2400" b="1" dirty="0">
                <a:hlinkClick r:id="rId3"/>
              </a:rPr>
              <a:t>https://randomuser.me/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endParaRPr lang="ru-RU" sz="2400" b="1" dirty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Vue.js</a:t>
            </a:r>
            <a:r>
              <a:rPr lang="en-US" sz="2400" b="1" dirty="0" smtClean="0"/>
              <a:t> + </a:t>
            </a:r>
            <a:r>
              <a:rPr lang="en-US" sz="2400" b="1" dirty="0" err="1" smtClean="0">
                <a:solidFill>
                  <a:srgbClr val="00B050"/>
                </a:solidFill>
              </a:rPr>
              <a:t>Vite</a:t>
            </a:r>
            <a:r>
              <a:rPr lang="en-US" sz="2400" b="1" dirty="0" smtClean="0"/>
              <a:t> </a:t>
            </a:r>
            <a:r>
              <a:rPr lang="ru-RU" sz="2400" b="1" dirty="0" smtClean="0"/>
              <a:t>вас в помощь!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941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</a:rPr>
              <a:t>S</a:t>
            </a:r>
            <a:r>
              <a:rPr lang="en-US" sz="6000" b="1" dirty="0" smtClean="0"/>
              <a:t>ingle </a:t>
            </a:r>
            <a:r>
              <a:rPr lang="en-US" sz="6000" b="1" dirty="0" smtClean="0">
                <a:solidFill>
                  <a:srgbClr val="FFFF00"/>
                </a:solidFill>
              </a:rPr>
              <a:t>P</a:t>
            </a:r>
            <a:r>
              <a:rPr lang="en-US" sz="6000" b="1" dirty="0" smtClean="0"/>
              <a:t>age </a:t>
            </a:r>
            <a:r>
              <a:rPr lang="en-US" sz="6000" b="1" dirty="0" smtClean="0">
                <a:solidFill>
                  <a:srgbClr val="FFFF00"/>
                </a:solidFill>
              </a:rPr>
              <a:t>A</a:t>
            </a:r>
            <a:r>
              <a:rPr lang="en-US" sz="6000" b="1" dirty="0" smtClean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</a:t>
            </a:r>
            <a:r>
              <a:rPr lang="ru-RU" sz="3600" b="1" dirty="0" smtClean="0"/>
              <a:t>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 smtClean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 smtClean="0"/>
              <a:t>age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 smtClean="0"/>
              <a:t>pplication</a:t>
            </a:r>
            <a:r>
              <a:rPr lang="ru-RU" sz="3600" b="1" dirty="0" smtClean="0"/>
              <a:t>)</a:t>
            </a:r>
            <a:endParaRPr lang="ru-RU" sz="3600" b="1" dirty="0"/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340768"/>
            <a:ext cx="6552728" cy="4368485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0" y="597405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https://ru.wikipedia.org/wiki/</a:t>
            </a:r>
            <a:r>
              <a:rPr lang="ru-RU" sz="2400" b="1" dirty="0" err="1">
                <a:hlinkClick r:id="rId3"/>
              </a:rPr>
              <a:t>Одностраничное_приложение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36160" y="2204864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SPA</a:t>
            </a:r>
            <a:r>
              <a:rPr lang="ru-RU" sz="2400" dirty="0"/>
              <a:t> – это </a:t>
            </a:r>
            <a:r>
              <a:rPr lang="ru-RU" sz="2400" b="1" dirty="0"/>
              <a:t>веб-приложение</a:t>
            </a:r>
            <a:r>
              <a:rPr lang="ru-RU" sz="24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400" i="1" dirty="0"/>
              <a:t>или по ходу </a:t>
            </a:r>
            <a:r>
              <a:rPr lang="ru-RU" sz="2400" i="1" dirty="0" smtClean="0"/>
              <a:t>работы</a:t>
            </a:r>
            <a:r>
              <a:rPr lang="en-US" sz="2400" i="1" dirty="0" smtClean="0"/>
              <a:t> -</a:t>
            </a:r>
            <a:r>
              <a:rPr lang="ru-RU" sz="2400" i="1" dirty="0" smtClean="0"/>
              <a:t> </a:t>
            </a:r>
            <a:r>
              <a:rPr lang="en-US" sz="2400" i="1" dirty="0"/>
              <a:t>AJAX-</a:t>
            </a:r>
            <a:r>
              <a:rPr lang="ru-RU" sz="2400" i="1" dirty="0" err="1"/>
              <a:t>ом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 smtClean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Vue.js</a:t>
            </a:r>
            <a:r>
              <a:rPr lang="ru-RU" sz="4000" b="1" dirty="0" smtClean="0"/>
              <a:t> – </a:t>
            </a:r>
            <a:r>
              <a:rPr lang="ru-RU" sz="4000" b="1" dirty="0" err="1" smtClean="0"/>
              <a:t>фреймворк</a:t>
            </a:r>
            <a:r>
              <a:rPr lang="ru-RU" sz="4000" b="1" dirty="0" smtClean="0"/>
              <a:t> для разработки </a:t>
            </a:r>
            <a:r>
              <a:rPr lang="en-US" sz="4000" b="1" dirty="0" smtClean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https://v3.vuejs.org</a:t>
            </a:r>
            <a:r>
              <a:rPr lang="ru-RU" sz="3600" b="1" dirty="0" smtClean="0">
                <a:hlinkClick r:id="rId3"/>
              </a:rPr>
              <a:t>/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08368" y="3068960"/>
            <a:ext cx="169218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Обратите внимание версия </a:t>
            </a:r>
            <a:r>
              <a:rPr lang="en-US" sz="2400" b="1" dirty="0" smtClean="0">
                <a:solidFill>
                  <a:srgbClr val="FF0000"/>
                </a:solidFill>
              </a:rPr>
              <a:t>v3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Система сборки </a:t>
            </a:r>
            <a:r>
              <a:rPr lang="en-US" sz="6600" b="1" dirty="0" err="1" smtClean="0">
                <a:solidFill>
                  <a:srgbClr val="FFFF00"/>
                </a:solidFill>
              </a:rPr>
              <a:t>Vite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00B050"/>
                </a:solidFill>
              </a:rPr>
              <a:t>Vite</a:t>
            </a:r>
            <a:r>
              <a:rPr lang="en-US" sz="4000" b="1" dirty="0" smtClean="0"/>
              <a:t> – </a:t>
            </a:r>
            <a:r>
              <a:rPr lang="ru-RU" sz="4000" b="1" dirty="0" smtClean="0"/>
              <a:t>«компилятор» </a:t>
            </a:r>
            <a:r>
              <a:rPr lang="en-US" sz="4000" b="1" dirty="0" err="1" smtClean="0">
                <a:solidFill>
                  <a:srgbClr val="00B050"/>
                </a:solidFill>
              </a:rPr>
              <a:t>Vue</a:t>
            </a:r>
            <a:r>
              <a:rPr lang="en-US" sz="4000" b="1" dirty="0"/>
              <a:t>-</a:t>
            </a:r>
            <a:r>
              <a:rPr lang="ru-RU" sz="4000" b="1" dirty="0" smtClean="0"/>
              <a:t>проекта</a:t>
            </a:r>
            <a:endParaRPr lang="ru-RU" sz="4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07413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v3.vuejs.org/guide/installation.html#vite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55540" y="1412776"/>
            <a:ext cx="828092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vite-app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my-spa-app</a:t>
            </a:r>
            <a:endParaRPr lang="ru-RU" sz="3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my-spa-app</a:t>
            </a:r>
            <a:endParaRPr lang="ru-RU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en-US" sz="3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en-US" sz="3600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5460" y="4653136"/>
            <a:ext cx="1033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Vite</a:t>
            </a:r>
            <a:r>
              <a:rPr lang="en-US" sz="2400" dirty="0" smtClean="0"/>
              <a:t> – </a:t>
            </a:r>
            <a:r>
              <a:rPr lang="en-US" sz="2400" b="1" dirty="0" err="1" smtClean="0"/>
              <a:t>npm</a:t>
            </a:r>
            <a:r>
              <a:rPr lang="en-US" sz="2400" dirty="0"/>
              <a:t> </a:t>
            </a:r>
            <a:r>
              <a:rPr lang="ru-RU" sz="2400" dirty="0" smtClean="0"/>
              <a:t>утилита позволяющая выполнять </a:t>
            </a:r>
            <a:r>
              <a:rPr lang="ru-RU" sz="2400" b="1" dirty="0" smtClean="0"/>
              <a:t>сборку</a:t>
            </a:r>
            <a:r>
              <a:rPr lang="ru-RU" sz="2400" dirty="0" smtClean="0"/>
              <a:t> </a:t>
            </a:r>
            <a:r>
              <a:rPr lang="en-US" sz="2400" b="1" dirty="0" err="1" smtClean="0"/>
              <a:t>Vue</a:t>
            </a:r>
            <a:r>
              <a:rPr lang="en-US" sz="2400" b="1" dirty="0" smtClean="0"/>
              <a:t>-</a:t>
            </a:r>
            <a:r>
              <a:rPr lang="ru-RU" sz="2400" b="1" dirty="0" smtClean="0"/>
              <a:t>проекта</a:t>
            </a:r>
            <a:r>
              <a:rPr lang="ru-RU" sz="2400" dirty="0" smtClean="0"/>
              <a:t>, содержащая локальный сервер и поддерживающая использования </a:t>
            </a:r>
            <a:r>
              <a:rPr lang="ru-RU" sz="2400" dirty="0" err="1" smtClean="0"/>
              <a:t>однофайловых</a:t>
            </a:r>
            <a:r>
              <a:rPr lang="ru-RU" sz="2400" dirty="0" smtClean="0"/>
              <a:t> компонентов. </a:t>
            </a:r>
            <a:r>
              <a:rPr lang="en-US" sz="2400" b="1" dirty="0" err="1" smtClean="0"/>
              <a:t>Vite</a:t>
            </a:r>
            <a:r>
              <a:rPr lang="en-US" sz="2400" dirty="0" smtClean="0"/>
              <a:t> – </a:t>
            </a:r>
            <a:r>
              <a:rPr lang="ru-RU" sz="2400" dirty="0" smtClean="0"/>
              <a:t>более «свежая» версия утилиты </a:t>
            </a:r>
            <a:r>
              <a:rPr lang="en-US" sz="2400" b="1" dirty="0" err="1" smtClean="0"/>
              <a:t>Vue</a:t>
            </a:r>
            <a:r>
              <a:rPr lang="en-US" sz="2400" b="1" dirty="0" smtClean="0"/>
              <a:t> CLI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92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Компоненты во </a:t>
            </a:r>
            <a:r>
              <a:rPr lang="en-US" sz="6000" b="1" dirty="0" smtClean="0"/>
              <a:t>Vue.js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126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Компоненты – разделение приложения на блоки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2"/>
              </a:rPr>
              <a:t>https://</a:t>
            </a:r>
            <a:r>
              <a:rPr lang="ru-RU" sz="2800" b="1" dirty="0" smtClean="0">
                <a:hlinkClick r:id="rId2"/>
              </a:rPr>
              <a:t>v3.vuejs.org/guide/component-basics.html</a:t>
            </a:r>
            <a:endParaRPr lang="ru-RU" sz="2800" b="1" dirty="0"/>
          </a:p>
        </p:txBody>
      </p:sp>
      <p:pic>
        <p:nvPicPr>
          <p:cNvPr id="1026" name="Picture 2" descr="Component 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b="10917"/>
          <a:stretch/>
        </p:blipFill>
        <p:spPr bwMode="auto">
          <a:xfrm>
            <a:off x="1055440" y="1124744"/>
            <a:ext cx="102368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1584" y="45811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Идея </a:t>
            </a:r>
            <a:r>
              <a:rPr lang="ru-RU" b="1" dirty="0" smtClean="0"/>
              <a:t>компонентов</a:t>
            </a:r>
            <a:r>
              <a:rPr lang="ru-RU" dirty="0" smtClean="0"/>
              <a:t> </a:t>
            </a:r>
            <a:r>
              <a:rPr lang="en-US" b="1" dirty="0" smtClean="0"/>
              <a:t>Vue.js</a:t>
            </a:r>
            <a:r>
              <a:rPr lang="en-US" dirty="0" smtClean="0"/>
              <a:t> </a:t>
            </a:r>
            <a:r>
              <a:rPr lang="ru-RU" dirty="0" smtClean="0"/>
              <a:t>аналогична идеи </a:t>
            </a:r>
            <a:r>
              <a:rPr lang="ru-RU" b="1" dirty="0" smtClean="0"/>
              <a:t>компонентов</a:t>
            </a:r>
            <a:r>
              <a:rPr lang="ru-RU" dirty="0" smtClean="0"/>
              <a:t> в библиотеке </a:t>
            </a:r>
            <a:r>
              <a:rPr lang="en-US" b="1" dirty="0" smtClean="0"/>
              <a:t>Bootstrap</a:t>
            </a:r>
            <a:r>
              <a:rPr lang="ru-RU" dirty="0" smtClean="0"/>
              <a:t> – отдельные, относительно независимые, части приложения которые можно пере использовать.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8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9741</TotalTime>
  <Words>360</Words>
  <Application>Microsoft Office PowerPoint</Application>
  <PresentationFormat>Широкоэкранный</PresentationFormat>
  <Paragraphs>55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1343</cp:revision>
  <dcterms:created xsi:type="dcterms:W3CDTF">2014-11-20T09:08:59Z</dcterms:created>
  <dcterms:modified xsi:type="dcterms:W3CDTF">2020-12-17T08:54:30Z</dcterms:modified>
</cp:coreProperties>
</file>