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538" r:id="rId2"/>
    <p:sldId id="287" r:id="rId3"/>
    <p:sldId id="268" r:id="rId4"/>
    <p:sldId id="540" r:id="rId5"/>
    <p:sldId id="260" r:id="rId6"/>
    <p:sldId id="541" r:id="rId7"/>
    <p:sldId id="261" r:id="rId8"/>
    <p:sldId id="542" r:id="rId9"/>
    <p:sldId id="262" r:id="rId10"/>
    <p:sldId id="263" r:id="rId11"/>
    <p:sldId id="264" r:id="rId12"/>
    <p:sldId id="543" r:id="rId13"/>
    <p:sldId id="544" r:id="rId14"/>
    <p:sldId id="266" r:id="rId15"/>
    <p:sldId id="272" r:id="rId16"/>
    <p:sldId id="545" r:id="rId17"/>
    <p:sldId id="270" r:id="rId18"/>
    <p:sldId id="547" r:id="rId19"/>
    <p:sldId id="548" r:id="rId20"/>
    <p:sldId id="550" r:id="rId21"/>
    <p:sldId id="559" r:id="rId22"/>
    <p:sldId id="549" r:id="rId23"/>
    <p:sldId id="551" r:id="rId24"/>
    <p:sldId id="553" r:id="rId25"/>
    <p:sldId id="554" r:id="rId26"/>
    <p:sldId id="501" r:id="rId27"/>
    <p:sldId id="304" r:id="rId28"/>
    <p:sldId id="303" r:id="rId29"/>
    <p:sldId id="557" r:id="rId30"/>
    <p:sldId id="558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4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1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u.wikipedia.org/wiki/&#1061;&#1077;&#1096;&#1080;&#1088;&#1086;&#1074;&#1072;&#1085;&#1080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1;&#1077;&#1096;&#1080;&#1088;&#1086;&#1074;&#1072;&#1085;&#1080;&#1077;" TargetMode="External"/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package/sha256-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9;&#1083;&#1077;&#1082;&#1090;&#1088;&#1086;&#1085;&#1085;&#1072;&#1103;_&#1087;&#1086;&#1076;&#1087;&#1080;&#1089;&#1100;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n.bitcoin.it/wiki/Block_hashing_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bitcoin.it/wiki/Proof_of_wor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tc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intel/blog/205524/" TargetMode="External"/><Relationship Id="rId2" Type="http://schemas.openxmlformats.org/officeDocument/2006/relationships/hyperlink" Target="https://habrahabr.ru/post/204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ru.bitcoin.i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HTyiHemkbSJJ8aQ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itwise-operato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&#1057;&#1080;&#1084;&#1084;&#1077;&#1090;&#1088;&#1080;&#1095;&#1085;&#1099;&#1077;_&#1082;&#1088;&#1080;&#1087;&#1090;&#1086;&#1089;&#1080;&#1089;&#1090;&#1077;&#1084;&#1099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8;&#1080;&#1087;&#1090;&#1086;&#1089;&#1080;&#1089;&#1090;&#1077;&#1084;&#1072;_&#1089;_&#1086;&#1090;&#1082;&#1088;&#1099;&#1090;&#1099;&#1084;_&#1082;&#1083;&#1102;&#1095;&#1086;&#1084;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Основы и принципы криптографии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3515" y="5949280"/>
            <a:ext cx="738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0" name="Picture 2" descr="Результат пошуку зображень за запитом &quot;R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15" y="1052736"/>
            <a:ext cx="7384967" cy="465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6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39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en-US" sz="3200" b="1" dirty="0"/>
              <a:t>RSA</a:t>
            </a:r>
            <a:r>
              <a:rPr lang="ru-RU" sz="3200" b="1" dirty="0"/>
              <a:t> / Генерация ключей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210091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Выбираем два простых числа </a:t>
            </a:r>
            <a:r>
              <a:rPr lang="en-US" sz="2400" b="1" dirty="0"/>
              <a:t>P</a:t>
            </a:r>
            <a:r>
              <a:rPr lang="ru-RU" sz="2400" dirty="0"/>
              <a:t> и </a:t>
            </a:r>
            <a:r>
              <a:rPr lang="en-US" sz="2400" b="1" dirty="0"/>
              <a:t>Q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Находим </a:t>
            </a:r>
            <a:r>
              <a:rPr lang="en-US" sz="2400" b="1" dirty="0"/>
              <a:t>N = P * Q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Находим </a:t>
            </a:r>
            <a:r>
              <a:rPr lang="en-US" sz="2400" b="1" dirty="0"/>
              <a:t>F = (Q – 1) * (P – 1)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Подбираем число </a:t>
            </a:r>
            <a:r>
              <a:rPr lang="en-US" sz="2400" b="1" dirty="0"/>
              <a:t>E</a:t>
            </a:r>
            <a:r>
              <a:rPr lang="ru-RU" sz="2400" dirty="0"/>
              <a:t>, которое должно быть простым, быть меньшим </a:t>
            </a:r>
            <a:r>
              <a:rPr lang="en-US" sz="2400" b="1" dirty="0"/>
              <a:t>F</a:t>
            </a:r>
            <a:r>
              <a:rPr lang="en-US" sz="2400" dirty="0"/>
              <a:t> </a:t>
            </a:r>
            <a:r>
              <a:rPr lang="ru-RU" sz="2400" dirty="0"/>
              <a:t>и их максимальный общий делитель был 1;</a:t>
            </a:r>
          </a:p>
          <a:p>
            <a:pPr marL="342900" indent="-342900">
              <a:buAutoNum type="arabicPeriod"/>
            </a:pPr>
            <a:r>
              <a:rPr lang="ru-RU" sz="2400" dirty="0"/>
              <a:t>Выбираем число </a:t>
            </a:r>
            <a:r>
              <a:rPr lang="en-US" sz="2400" b="1" dirty="0"/>
              <a:t>D</a:t>
            </a:r>
            <a:r>
              <a:rPr lang="ru-RU" sz="2400" dirty="0"/>
              <a:t> удовлетворяющее </a:t>
            </a:r>
            <a:br>
              <a:rPr lang="en-US" sz="2400" dirty="0"/>
            </a:br>
            <a:r>
              <a:rPr lang="en-US" sz="2400" b="1" dirty="0"/>
              <a:t>D * E % F == 1</a:t>
            </a:r>
            <a:r>
              <a:rPr lang="en-US" sz="2400" dirty="0"/>
              <a:t>;</a:t>
            </a:r>
          </a:p>
          <a:p>
            <a:pPr marL="342900" indent="-342900">
              <a:buAutoNum type="arabicPeriod"/>
            </a:pPr>
            <a:r>
              <a:rPr lang="ru-RU" sz="2400" dirty="0"/>
              <a:t>Теперь у нас есть пара ключей </a:t>
            </a:r>
            <a:r>
              <a:rPr lang="en-US" sz="2400" b="1" dirty="0"/>
              <a:t>(E, N)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(D, N)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49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Хеширование</a:t>
            </a:r>
            <a:endParaRPr lang="uk-UA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4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19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Хеширование / Хеш-функция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51584" y="4244895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входного набора данных любого (как правило большого) размера в данные фиксированного размера. Существует множество алгоритмов хеширования.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43673" y="5794523"/>
            <a:ext cx="593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https://ru.wikipedia.org/wiki/Хеширование</a:t>
            </a:r>
            <a:endParaRPr lang="ru-RU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7576F-600F-4517-AE53-645EA78A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94" y="1092849"/>
            <a:ext cx="7859296" cy="294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8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1462" y="188641"/>
            <a:ext cx="265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Хеширование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51584" y="4221088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входного набора данных любого (как правило большого) размера в данные фиксированного размера. Существует множество алгоритмов хеширования.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1464" y="1052736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Hello world!!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=&gt; </a:t>
            </a:r>
            <a:r>
              <a:rPr lang="en-US" sz="2400" b="1" dirty="0"/>
              <a:t>(SHA256) </a:t>
            </a:r>
            <a:r>
              <a:rPr lang="en-US" sz="2400" dirty="0"/>
              <a:t>=&gt; 4354dfda70c8f0d3991b9de3d56dcb6e9f2fc6c0316d235b63afeb388471ada4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71464" y="2132856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Hello world!! </a:t>
            </a:r>
            <a:r>
              <a:rPr lang="en-US" sz="2400" dirty="0"/>
              <a:t>=&gt; </a:t>
            </a:r>
            <a:r>
              <a:rPr lang="en-US" sz="2400" b="1" dirty="0"/>
              <a:t>(SHA256) </a:t>
            </a:r>
            <a:r>
              <a:rPr lang="en-US" sz="2400" dirty="0"/>
              <a:t>=&gt; bbca77170621e018f9b8d17c850d2c7efe3cf9998cf741edf8e7dffbaeeb160e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43472" y="3212976"/>
            <a:ext cx="993710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Хеширование по алгоритму </a:t>
            </a:r>
            <a:r>
              <a:rPr lang="en-US" sz="2400" b="1" dirty="0"/>
              <a:t>SHA256 </a:t>
            </a:r>
            <a:r>
              <a:rPr lang="ru-RU" sz="2400" b="1" dirty="0"/>
              <a:t>(калькулятор): </a:t>
            </a:r>
          </a:p>
          <a:p>
            <a:pPr algn="ctr"/>
            <a:r>
              <a:rPr lang="ru-RU" sz="2400" b="1" dirty="0">
                <a:hlinkClick r:id="rId2"/>
              </a:rPr>
              <a:t>http://www.xorbin.com/tools/sha256-hash-calculator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3673" y="5794523"/>
            <a:ext cx="593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https://ru.wikipedia.org/wiki/Хеширование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6975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99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Хеширование / </a:t>
            </a:r>
            <a:r>
              <a:rPr lang="en-US" sz="3200" b="1" dirty="0"/>
              <a:t>SHA256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5586" y="1988840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400" b="1" dirty="0"/>
              <a:t>NPM’</a:t>
            </a:r>
            <a:r>
              <a:rPr lang="ru-RU" sz="2400" dirty="0"/>
              <a:t>е есть библиотека </a:t>
            </a:r>
            <a:r>
              <a:rPr lang="en-US" sz="2400" b="1" dirty="0"/>
              <a:t>sha256-es</a:t>
            </a:r>
            <a:r>
              <a:rPr lang="en-US" sz="2400" dirty="0"/>
              <a:t> </a:t>
            </a:r>
            <a:r>
              <a:rPr lang="ru-RU" sz="2400" dirty="0"/>
              <a:t>функцию выполняющую расчёт </a:t>
            </a:r>
            <a:r>
              <a:rPr lang="ru-RU" sz="2400" dirty="0" err="1"/>
              <a:t>хеша</a:t>
            </a:r>
            <a:r>
              <a:rPr lang="ru-RU" sz="2400" dirty="0"/>
              <a:t> по алгоритму</a:t>
            </a:r>
            <a:r>
              <a:rPr lang="en-US" sz="2400" dirty="0"/>
              <a:t> </a:t>
            </a:r>
            <a:r>
              <a:rPr lang="en-US" sz="2400" b="1" dirty="0"/>
              <a:t>SHA256</a:t>
            </a:r>
            <a:r>
              <a:rPr lang="ru-RU" sz="2400" dirty="0"/>
              <a:t> и с поддержкой </a:t>
            </a:r>
            <a:r>
              <a:rPr lang="en-US" sz="2400" b="1" dirty="0"/>
              <a:t>ECMAScript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ru-RU" sz="2400" b="1" dirty="0"/>
              <a:t>Модулей</a:t>
            </a:r>
            <a:r>
              <a:rPr lang="en-US" sz="2400" dirty="0"/>
              <a:t>. </a:t>
            </a:r>
            <a:r>
              <a:rPr lang="ru-RU" sz="2400" dirty="0"/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808820" y="5498068"/>
            <a:ext cx="6891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https://www.npmjs.com/package/sha256-es</a:t>
            </a:r>
            <a:endParaRPr lang="ru-RU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C7234-421B-43A7-B146-3FC662D2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066677"/>
            <a:ext cx="6429375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3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 </a:t>
            </a:r>
            <a:r>
              <a:rPr lang="ru-RU" sz="6600" b="1" dirty="0"/>
              <a:t>Цифровая подпись</a:t>
            </a:r>
            <a:endParaRPr lang="uk-UA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7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816" y="188641"/>
            <a:ext cx="3598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Цифровая подпись</a:t>
            </a:r>
          </a:p>
        </p:txBody>
      </p:sp>
      <p:pic>
        <p:nvPicPr>
          <p:cNvPr id="1026" name="Picture 2" descr="http://energyland.info/img/xin/digitalsigna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795" r="446" b="1163"/>
          <a:stretch/>
        </p:blipFill>
        <p:spPr bwMode="auto">
          <a:xfrm>
            <a:off x="2352452" y="885870"/>
            <a:ext cx="7812000" cy="342000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52453" y="4665910"/>
            <a:ext cx="784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Цифровая подпись </a:t>
            </a:r>
            <a:r>
              <a:rPr lang="ru-RU" i="1" dirty="0"/>
              <a:t>– технология на базе хеширования и ассиметричного шифрования задача которой подтвердить достоверность передаваемых данных от отправителя к получателю.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324025" y="5949280"/>
            <a:ext cx="5830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3"/>
              </a:rPr>
              <a:t>https://ru.wikipedia.org/wiki/Электронная_подпись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298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7. Blockchain</a:t>
            </a:r>
            <a:endParaRPr lang="uk-UA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9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101" y="211288"/>
            <a:ext cx="269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/>
              <a:t>Blockchain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093297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https://en.bitcoin.it/wiki/Block_hashing_algorithm</a:t>
            </a:r>
            <a:endParaRPr lang="ru-RU" sz="2400" b="1" dirty="0"/>
          </a:p>
        </p:txBody>
      </p:sp>
      <p:pic>
        <p:nvPicPr>
          <p:cNvPr id="1026" name="Picture 2" descr="Blocks, chains and blockcha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41" y="980729"/>
            <a:ext cx="6478137" cy="32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1544" y="433897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</a:t>
            </a:r>
            <a:r>
              <a:rPr lang="en-US" b="1" dirty="0" err="1"/>
              <a:t>Blockchain</a:t>
            </a:r>
            <a:r>
              <a:rPr lang="en-US" dirty="0"/>
              <a:t> (</a:t>
            </a:r>
            <a:r>
              <a:rPr lang="ru-RU" dirty="0"/>
              <a:t>цепочки блоков</a:t>
            </a:r>
            <a:r>
              <a:rPr lang="en-US" dirty="0"/>
              <a:t>)</a:t>
            </a:r>
            <a:r>
              <a:rPr lang="ru-RU" dirty="0"/>
              <a:t> -  в формировании последовательности блоков, в которой каждый блок помимо полезных данных содержит еще и </a:t>
            </a:r>
            <a:r>
              <a:rPr lang="ru-RU" b="1" dirty="0" err="1"/>
              <a:t>хеш</a:t>
            </a:r>
            <a:r>
              <a:rPr lang="ru-RU" dirty="0"/>
              <a:t> предыдущего блока. Такой подход не позволяет сделать подмену какого-либо из блоков цепочки, т.к. в таком случае </a:t>
            </a:r>
            <a:r>
              <a:rPr lang="ru-RU" b="1" dirty="0" err="1"/>
              <a:t>хеш</a:t>
            </a:r>
            <a:r>
              <a:rPr lang="ru-RU" dirty="0"/>
              <a:t> блоков перестанет сходится.  </a:t>
            </a:r>
            <a:r>
              <a:rPr lang="en-US" b="1" dirty="0" err="1"/>
              <a:t>Blockchain</a:t>
            </a:r>
            <a:r>
              <a:rPr lang="en-US" dirty="0"/>
              <a:t> </a:t>
            </a:r>
            <a:r>
              <a:rPr lang="ru-RU" dirty="0"/>
              <a:t>хорош для систем с открытыми данными где требуется надёжная защита от подмены (фальсификации)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1194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Двоичная система </a:t>
            </a:r>
          </a:p>
          <a:p>
            <a:pPr algn="ctr"/>
            <a:r>
              <a:rPr lang="ru-RU" sz="6000" b="1" dirty="0"/>
              <a:t>счисления </a:t>
            </a:r>
            <a:r>
              <a:rPr lang="ru-RU" sz="6000" b="1" dirty="0">
                <a:solidFill>
                  <a:srgbClr val="FFFF00"/>
                </a:solidFill>
              </a:rPr>
              <a:t>0</a:t>
            </a:r>
            <a:r>
              <a:rPr lang="ru-RU" sz="6000" b="1" dirty="0"/>
              <a:t>/</a:t>
            </a:r>
            <a:r>
              <a:rPr lang="ru-RU" sz="6000" b="1" dirty="0">
                <a:solidFill>
                  <a:srgbClr val="FFC000"/>
                </a:solidFill>
              </a:rPr>
              <a:t>1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87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Blockchain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19536" y="1617762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Генерируем набор блоков в котором каждый последующий помимо данных содержит </a:t>
            </a:r>
            <a:r>
              <a:rPr lang="ru-RU" sz="2800" b="1" dirty="0" err="1"/>
              <a:t>хеш</a:t>
            </a:r>
            <a:r>
              <a:rPr lang="ru-RU" sz="2800" dirty="0"/>
              <a:t> предыдущего, это даёт гарантию невозможности подмены данных в одном из блоков, поскольку это вызовет несовпадение </a:t>
            </a:r>
            <a:r>
              <a:rPr lang="ru-RU" sz="2800" b="1" dirty="0" err="1"/>
              <a:t>хешей</a:t>
            </a:r>
            <a:r>
              <a:rPr lang="ru-RU" sz="2800" dirty="0"/>
              <a:t> от «</a:t>
            </a:r>
            <a:r>
              <a:rPr lang="ru-RU" sz="2800" i="1" dirty="0"/>
              <a:t>искажённого</a:t>
            </a:r>
            <a:r>
              <a:rPr lang="ru-RU" sz="2800" dirty="0"/>
              <a:t>» блока и далее по цепочке. </a:t>
            </a:r>
            <a:r>
              <a:rPr lang="ru-RU" sz="2800" b="1" dirty="0"/>
              <a:t>Однако</a:t>
            </a:r>
            <a:r>
              <a:rPr lang="ru-RU" sz="2800" dirty="0"/>
              <a:t> это не помешает злоумышленнику пересчитать все </a:t>
            </a:r>
            <a:r>
              <a:rPr lang="ru-RU" sz="2800" b="1" dirty="0" err="1"/>
              <a:t>хеши</a:t>
            </a:r>
            <a:r>
              <a:rPr lang="ru-RU" sz="2800" dirty="0"/>
              <a:t>, это потребует не таких уж больших трудозатрат… </a:t>
            </a:r>
          </a:p>
        </p:txBody>
      </p:sp>
    </p:spTree>
    <p:extLst>
      <p:ext uri="{BB962C8B-B14F-4D97-AF65-F5344CB8AC3E}">
        <p14:creationId xmlns:p14="http://schemas.microsoft.com/office/powerpoint/2010/main" val="290935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en-US" sz="6600" b="1"/>
              <a:t>Prof-of-Work</a:t>
            </a:r>
            <a:endParaRPr lang="ru-RU" sz="4800" b="1"/>
          </a:p>
        </p:txBody>
      </p:sp>
    </p:spTree>
    <p:extLst>
      <p:ext uri="{BB962C8B-B14F-4D97-AF65-F5344CB8AC3E}">
        <p14:creationId xmlns:p14="http://schemas.microsoft.com/office/powerpoint/2010/main" val="305070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1754" y="260649"/>
            <a:ext cx="3552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Proof-of-Work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5877273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hlinkClick r:id="rId2"/>
              </a:rPr>
              <a:t>https://en.bitcoin.it/wiki/Proof_of_work</a:t>
            </a:r>
            <a:endParaRPr lang="ru-RU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80152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Proof-of-Work</a:t>
            </a:r>
            <a:r>
              <a:rPr lang="en-US" sz="2000" dirty="0"/>
              <a:t> </a:t>
            </a:r>
            <a:r>
              <a:rPr lang="ru-RU" sz="2000" dirty="0"/>
              <a:t>механизм обеспечивающий невозможность подделки цепочки блоков за короткий промежуток времени. Суть механизма: блок считается созданным если его </a:t>
            </a:r>
            <a:r>
              <a:rPr lang="ru-RU" sz="2000" b="1" dirty="0" err="1"/>
              <a:t>хеш</a:t>
            </a:r>
            <a:r>
              <a:rPr lang="ru-RU" sz="2000" dirty="0"/>
              <a:t> меньше чем определено «сложностью», т.е. </a:t>
            </a:r>
            <a:r>
              <a:rPr lang="ru-RU" sz="2000" b="1" dirty="0" err="1"/>
              <a:t>хеш</a:t>
            </a:r>
            <a:r>
              <a:rPr lang="ru-RU" sz="2000" dirty="0"/>
              <a:t> должен быть меньше заранее известного числа. Упрощённо можно сказать, что в начале </a:t>
            </a:r>
            <a:r>
              <a:rPr lang="ru-RU" sz="2000" b="1" dirty="0" err="1"/>
              <a:t>хеша</a:t>
            </a:r>
            <a:r>
              <a:rPr lang="ru-RU" sz="2000" dirty="0"/>
              <a:t> должно быть определённое количество нулей. Достичь этого можно добавляя к </a:t>
            </a:r>
            <a:r>
              <a:rPr lang="ru-RU" sz="2000" b="1" dirty="0" err="1"/>
              <a:t>хешируемым</a:t>
            </a:r>
            <a:r>
              <a:rPr lang="ru-RU" sz="2000" dirty="0"/>
              <a:t> данным случайное значение.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72" y="1328167"/>
            <a:ext cx="76104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26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Prof-of-Work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42454" y="2132856"/>
            <a:ext cx="7858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Proof-of-work</a:t>
            </a:r>
            <a:r>
              <a:rPr lang="en-US" sz="2400" dirty="0"/>
              <a:t> – </a:t>
            </a:r>
            <a:r>
              <a:rPr lang="ru-RU" sz="2400" dirty="0"/>
              <a:t>технология обеспечивающая «</a:t>
            </a:r>
            <a:r>
              <a:rPr lang="ru-RU" sz="2400" i="1" dirty="0"/>
              <a:t>сложность</a:t>
            </a:r>
            <a:r>
              <a:rPr lang="ru-RU" sz="2400" dirty="0"/>
              <a:t>» расчёта </a:t>
            </a:r>
            <a:r>
              <a:rPr lang="ru-RU" sz="2400" b="1" dirty="0" err="1"/>
              <a:t>хеша</a:t>
            </a:r>
            <a:r>
              <a:rPr lang="ru-RU" sz="2400" dirty="0"/>
              <a:t> для блока ввиду того, что </a:t>
            </a:r>
            <a:r>
              <a:rPr lang="ru-RU" sz="2400" b="1" dirty="0" err="1"/>
              <a:t>хеш</a:t>
            </a:r>
            <a:r>
              <a:rPr lang="ru-RU" sz="2400" dirty="0"/>
              <a:t> должен быть меньше заранее определённого числа. Поскольку найти такой </a:t>
            </a:r>
            <a:r>
              <a:rPr lang="ru-RU" sz="2400" b="1" dirty="0" err="1"/>
              <a:t>хеш</a:t>
            </a:r>
            <a:r>
              <a:rPr lang="ru-RU" sz="2400" dirty="0"/>
              <a:t> возможно только перебором случайных значений (добавляемых в блок дабы </a:t>
            </a:r>
            <a:r>
              <a:rPr lang="ru-RU" sz="2400" b="1" dirty="0" err="1"/>
              <a:t>хеши</a:t>
            </a:r>
            <a:r>
              <a:rPr lang="ru-RU" sz="2400" dirty="0"/>
              <a:t> изменялись) поиск может занять значительное время. Что не даст злоумышленнику быстро подменить всю цепочку </a:t>
            </a:r>
            <a:r>
              <a:rPr lang="ru-RU" sz="2400" b="1" dirty="0" err="1"/>
              <a:t>хешей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216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5662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1709" y="251938"/>
            <a:ext cx="1803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Bitcoin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2627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https://btc.com/</a:t>
            </a:r>
            <a:endParaRPr lang="ru-RU" sz="2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9" y="1124745"/>
            <a:ext cx="8114761" cy="2804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157704" y="4653136"/>
            <a:ext cx="8186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основе </a:t>
            </a:r>
            <a:r>
              <a:rPr lang="ru-RU" sz="2000" b="1" dirty="0" err="1"/>
              <a:t>криптовалюты</a:t>
            </a:r>
            <a:r>
              <a:rPr lang="ru-RU" sz="2000" dirty="0"/>
              <a:t> – генерация блоков за каждый найденный блок даётся награда. Также в каждом блоке имеется информация о транзакциях между кошельками. За транзакции те кто находит блок (и включают в него информацию о транзакциях) получают комиссию. </a:t>
            </a:r>
            <a:r>
              <a:rPr lang="ru-RU" sz="2000" b="1" dirty="0"/>
              <a:t>Кошелёк</a:t>
            </a:r>
            <a:r>
              <a:rPr lang="ru-RU" sz="2000" dirty="0"/>
              <a:t> – пара ключей для </a:t>
            </a:r>
            <a:r>
              <a:rPr lang="ru-RU" sz="2000" b="1" dirty="0"/>
              <a:t>асимметричного</a:t>
            </a:r>
            <a:r>
              <a:rPr lang="ru-RU" sz="2000" dirty="0"/>
              <a:t> шифрования. </a:t>
            </a:r>
            <a:r>
              <a:rPr lang="ru-RU" sz="2000" b="1" dirty="0"/>
              <a:t>Номер кошелька </a:t>
            </a:r>
            <a:r>
              <a:rPr lang="ru-RU" sz="2000" dirty="0"/>
              <a:t>– </a:t>
            </a:r>
            <a:r>
              <a:rPr lang="ru-RU" sz="2000" b="1" dirty="0"/>
              <a:t>открытый ключ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54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3919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4439" y="260649"/>
            <a:ext cx="1803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Bitcoin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70429" y="3717032"/>
            <a:ext cx="3982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https://habrahabr.ru/post/204008/</a:t>
            </a:r>
            <a:endParaRPr lang="ru-RU" sz="2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21510" y="4253026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3"/>
              </a:rPr>
              <a:t>https://habrahabr.ru/company/intel/blog/205524/</a:t>
            </a:r>
            <a:endParaRPr lang="ru-RU" sz="2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27848" y="3205908"/>
            <a:ext cx="3068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4"/>
              </a:rPr>
              <a:t>https://ru.bitcoin.it</a:t>
            </a:r>
            <a:r>
              <a:rPr lang="en-US" sz="2000" b="1" dirty="0">
                <a:hlinkClick r:id="rId4"/>
              </a:rPr>
              <a:t>/</a:t>
            </a:r>
            <a:endParaRPr lang="en-US" sz="2000" b="1" dirty="0"/>
          </a:p>
        </p:txBody>
      </p:sp>
      <p:pic>
        <p:nvPicPr>
          <p:cNvPr id="5122" name="Picture 2" descr="https://bitcoin.org/img/icons/open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3" y="1200342"/>
            <a:ext cx="1612797" cy="161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04627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Bitcoin</a:t>
            </a:r>
            <a:r>
              <a:rPr lang="en-US" sz="3200" dirty="0"/>
              <a:t> </a:t>
            </a:r>
            <a:r>
              <a:rPr lang="ru-RU" sz="3200" dirty="0"/>
              <a:t>построен на базе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хеша</a:t>
            </a:r>
            <a:r>
              <a:rPr lang="ru-RU" sz="3200" dirty="0"/>
              <a:t>, </a:t>
            </a:r>
            <a:r>
              <a:rPr lang="ru-RU" sz="3200" b="1" dirty="0">
                <a:solidFill>
                  <a:srgbClr val="00B0F0"/>
                </a:solidFill>
              </a:rPr>
              <a:t>ассиметричного </a:t>
            </a:r>
            <a:br>
              <a:rPr lang="ru-RU" sz="3200" b="1" dirty="0">
                <a:solidFill>
                  <a:srgbClr val="00B0F0"/>
                </a:solidFill>
              </a:rPr>
            </a:br>
            <a:r>
              <a:rPr lang="ru-RU" sz="3200" b="1" dirty="0">
                <a:solidFill>
                  <a:srgbClr val="00B0F0"/>
                </a:solidFill>
              </a:rPr>
              <a:t>шифрования</a:t>
            </a:r>
            <a:r>
              <a:rPr lang="ru-RU" sz="3200" dirty="0"/>
              <a:t>, </a:t>
            </a:r>
            <a:r>
              <a:rPr lang="ru-RU" sz="3200" b="1" dirty="0" err="1">
                <a:solidFill>
                  <a:srgbClr val="00B050"/>
                </a:solidFill>
              </a:rPr>
              <a:t>блокчейн</a:t>
            </a:r>
            <a:r>
              <a:rPr lang="ru-RU" sz="3200" dirty="0"/>
              <a:t> и </a:t>
            </a:r>
            <a:r>
              <a:rPr lang="en-US" sz="3200" b="1" dirty="0">
                <a:solidFill>
                  <a:srgbClr val="7030A0"/>
                </a:solidFill>
              </a:rPr>
              <a:t>proof-of-work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050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38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Куда двигаться дальше?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59496" y="1026016"/>
            <a:ext cx="950505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Фреймворки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&amp; </a:t>
            </a:r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инструменты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Angular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React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Vue.js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популярные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фреймворки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пользовательского интерфейса.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Развитие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JavaScript</a:t>
            </a:r>
            <a:endParaRPr lang="ru-RU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TypeScript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язык программирования построенный на базе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ru-RU" sz="1900" dirty="0">
                <a:latin typeface="Bookman Old Style" panose="02050604050505020204" pitchFamily="18" charset="0"/>
              </a:rPr>
              <a:t>;</a:t>
            </a: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Back-end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Express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en-US" sz="1900" b="1" dirty="0">
                <a:latin typeface="Bookman Old Style" panose="02050604050505020204" pitchFamily="18" charset="0"/>
              </a:rPr>
              <a:t>Node.JS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серверной части веб-приложений;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Storage</a:t>
            </a:r>
          </a:p>
          <a:p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MongoDB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Не реляционная (</a:t>
            </a:r>
            <a:r>
              <a:rPr lang="en-US" sz="1900" b="1" dirty="0">
                <a:latin typeface="Bookman Old Style" panose="02050604050505020204" pitchFamily="18" charset="0"/>
              </a:rPr>
              <a:t>NoSQL</a:t>
            </a:r>
            <a:r>
              <a:rPr lang="ru-RU" sz="1900" dirty="0">
                <a:latin typeface="Bookman Old Style" panose="02050604050505020204" pitchFamily="18" charset="0"/>
              </a:rPr>
              <a:t>) система управления базами данных, управляемая при помощи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en-US" sz="1900" dirty="0">
                <a:latin typeface="Bookman Old Style" panose="02050604050505020204" pitchFamily="18" charset="0"/>
              </a:rPr>
              <a:t> </a:t>
            </a:r>
            <a:r>
              <a:rPr lang="ru-RU" sz="1900" dirty="0">
                <a:latin typeface="Bookman Old Style" panose="02050604050505020204" pitchFamily="18" charset="0"/>
              </a:rPr>
              <a:t>диалекта;</a:t>
            </a:r>
            <a:endParaRPr lang="en-US" sz="1900" dirty="0">
              <a:latin typeface="Bookman Old Style" panose="02050604050505020204" pitchFamily="18" charset="0"/>
            </a:endParaRP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Вёрстка</a:t>
            </a:r>
            <a:endParaRPr lang="en-US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CSS</a:t>
            </a:r>
            <a:r>
              <a:rPr lang="en-US" sz="1900" b="1" dirty="0">
                <a:latin typeface="Bookman Old Style" panose="02050604050505020204" pitchFamily="18" charset="0"/>
              </a:rPr>
              <a:t> </a:t>
            </a:r>
            <a:r>
              <a:rPr lang="en-US" sz="1900" dirty="0">
                <a:latin typeface="Bookman Old Style" panose="02050604050505020204" pitchFamily="18" charset="0"/>
              </a:rPr>
              <a:t>– </a:t>
            </a:r>
            <a:r>
              <a:rPr lang="ru-RU" sz="1900" dirty="0">
                <a:latin typeface="Bookman Old Style" panose="02050604050505020204" pitchFamily="18" charset="0"/>
              </a:rPr>
              <a:t>друг и помощник </a:t>
            </a:r>
            <a:r>
              <a:rPr lang="en-US" sz="1900" dirty="0">
                <a:latin typeface="Bookman Old Style" panose="02050604050505020204" pitchFamily="18" charset="0"/>
              </a:rPr>
              <a:t>JavaScript</a:t>
            </a:r>
            <a:r>
              <a:rPr lang="ru-RU" sz="1900" dirty="0">
                <a:latin typeface="Bookman Old Style" panose="02050604050505020204" pitchFamily="18" charset="0"/>
              </a:rPr>
              <a:t>-разработчика.</a:t>
            </a:r>
            <a:endParaRPr lang="en-US" sz="19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402" y="241484"/>
            <a:ext cx="883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Двоичная система счисления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2069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9285" y="407300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Разрядность системы счисления зависит от количества цифр используемых для формирования чисел, в остальном отличий от привычной нам десятичной системы нет.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(N) </a:t>
            </a:r>
            <a:r>
              <a:rPr lang="ru-RU" sz="2400" dirty="0"/>
              <a:t>позволяет вывести число в нужной системе счисления (разрядной которой задаётся параметром </a:t>
            </a:r>
            <a:r>
              <a:rPr lang="en-US" sz="2400" b="1" dirty="0"/>
              <a:t>N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F3EE4E-CB46-4D6D-8BA8-E6516372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1"/>
          <a:stretch/>
        </p:blipFill>
        <p:spPr>
          <a:xfrm>
            <a:off x="0" y="-9417"/>
            <a:ext cx="3355402" cy="6867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D8CF69-A4E8-49C3-8E86-D2EFE573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54" y="1002296"/>
            <a:ext cx="5212695" cy="2858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77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20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6160" y="1848887"/>
            <a:ext cx="4439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Просьбы оставить своё мнение о курсе (всё анонимно </a:t>
            </a:r>
            <a:r>
              <a:rPr lang="ru-RU" sz="3600" b="1" dirty="0">
                <a:sym typeface="Wingdings" panose="05000000000000000000" pitchFamily="2" charset="2"/>
              </a:rPr>
              <a:t></a:t>
            </a:r>
            <a:r>
              <a:rPr lang="ru-RU" sz="3600" b="1" dirty="0"/>
              <a:t>)</a:t>
            </a:r>
            <a:endParaRPr lang="en-US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15957" y="4077072"/>
            <a:ext cx="3935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1A1AA6"/>
                </a:solidFill>
                <a:effectLst/>
                <a:hlinkClick r:id="rId3"/>
              </a:rPr>
              <a:t>https://forms.gle/YHTyiHemkbSJJ8aQ6</a:t>
            </a:r>
            <a:endParaRPr 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FC922-12A0-409C-9AA3-923327E8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6058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15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2. </a:t>
            </a:r>
            <a:r>
              <a:rPr lang="ru-RU" sz="6600" b="1" dirty="0"/>
              <a:t>Битовые операции</a:t>
            </a:r>
            <a:endParaRPr lang="uk-UA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Битовые операции</a:t>
            </a:r>
          </a:p>
        </p:txBody>
      </p:sp>
      <p:pic>
        <p:nvPicPr>
          <p:cNvPr id="1026" name="Picture 2" descr="https://hsto.org/storage2/9af/1de/e09/9af1dee09d4d36ff0b15bdb4aae19e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7" y="1744424"/>
            <a:ext cx="4778359" cy="18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7" y="4103367"/>
            <a:ext cx="477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Битовые операторы выполняют операции над битами числа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63292" y="6063680"/>
            <a:ext cx="5913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https://learn.javascript.ru/bitwise-operators</a:t>
            </a:r>
            <a:endParaRPr lang="ru-RU" sz="2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809A9B-94E6-4170-AB97-C175B1658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884674"/>
            <a:ext cx="5832648" cy="308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49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Симметричная шифрование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5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623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Симметричное шифрование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4736" y="2133659"/>
            <a:ext cx="4156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Симметричное шифрование – использует один и тот же ключ для шифровки и расшифровки данных.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10337" y="5992149"/>
            <a:ext cx="7229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https://ru.wikipedia.org/wiki/Симметричные_криптосистемы</a:t>
            </a:r>
            <a:endParaRPr lang="ru-RU" sz="20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5B3EAE-58FA-45E7-9C13-077960CB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" y="1168811"/>
            <a:ext cx="5673187" cy="452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7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91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Ассиметричное шифрование</a:t>
            </a:r>
            <a:endParaRPr lang="uk-UA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Ассиметричное шифрование </a:t>
            </a:r>
          </a:p>
          <a:p>
            <a:pPr algn="ctr"/>
            <a:r>
              <a:rPr lang="ru-RU" sz="3200" b="1" dirty="0"/>
              <a:t>(алгоритм </a:t>
            </a:r>
            <a:r>
              <a:rPr lang="en-US" sz="3200" b="1" dirty="0"/>
              <a:t>RSA</a:t>
            </a:r>
            <a:r>
              <a:rPr lang="ru-RU" sz="32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9095" y="4928675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Ассиметричное шифрование – использует разные ключи (открытый и закрытый) для шифрования и расшифровки данных.</a:t>
            </a:r>
          </a:p>
        </p:txBody>
      </p:sp>
      <p:pic>
        <p:nvPicPr>
          <p:cNvPr id="2052" name="Picture 4" descr="https://cdn-images-1.medium.com/max/800/1*yNPjtfBw0UIXXiSBo6Cf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2817"/>
            <a:ext cx="7620000" cy="2819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7167" y="590921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3"/>
              </a:rPr>
              <a:t>https://ru.wikipedia.org/wiki/Криптосистема_с_открытым_ключом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06496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980</Words>
  <Application>Microsoft Office PowerPoint</Application>
  <PresentationFormat>Широкий екран</PresentationFormat>
  <Paragraphs>112</Paragraphs>
  <Slides>30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4" baseType="lpstr">
      <vt:lpstr>Arial</vt:lpstr>
      <vt:lpstr>Bookman Old Style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860</cp:revision>
  <dcterms:created xsi:type="dcterms:W3CDTF">2014-11-20T09:08:59Z</dcterms:created>
  <dcterms:modified xsi:type="dcterms:W3CDTF">2021-01-01T13:01:43Z</dcterms:modified>
</cp:coreProperties>
</file>