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6"/>
  </p:notesMasterIdLst>
  <p:sldIdLst>
    <p:sldId id="441" r:id="rId2"/>
    <p:sldId id="439" r:id="rId3"/>
    <p:sldId id="438" r:id="rId4"/>
    <p:sldId id="337" r:id="rId5"/>
    <p:sldId id="434" r:id="rId6"/>
    <p:sldId id="424" r:id="rId7"/>
    <p:sldId id="430" r:id="rId8"/>
    <p:sldId id="431" r:id="rId9"/>
    <p:sldId id="427" r:id="rId10"/>
    <p:sldId id="433" r:id="rId11"/>
    <p:sldId id="426" r:id="rId12"/>
    <p:sldId id="428" r:id="rId13"/>
    <p:sldId id="400" r:id="rId14"/>
    <p:sldId id="429" r:id="rId15"/>
    <p:sldId id="442" r:id="rId16"/>
    <p:sldId id="379" r:id="rId17"/>
    <p:sldId id="380" r:id="rId18"/>
    <p:sldId id="435" r:id="rId19"/>
    <p:sldId id="437" r:id="rId20"/>
    <p:sldId id="461" r:id="rId21"/>
    <p:sldId id="459" r:id="rId22"/>
    <p:sldId id="454" r:id="rId23"/>
    <p:sldId id="455" r:id="rId24"/>
    <p:sldId id="456" r:id="rId25"/>
    <p:sldId id="457" r:id="rId26"/>
    <p:sldId id="458" r:id="rId27"/>
    <p:sldId id="446" r:id="rId28"/>
    <p:sldId id="411" r:id="rId29"/>
    <p:sldId id="449" r:id="rId30"/>
    <p:sldId id="447" r:id="rId31"/>
    <p:sldId id="448" r:id="rId32"/>
    <p:sldId id="440" r:id="rId33"/>
    <p:sldId id="444" r:id="rId34"/>
    <p:sldId id="445" r:id="rId35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atoliy Kigel" initials="AK" lastIdx="0" clrIdx="0">
    <p:extLst>
      <p:ext uri="{19B8F6BF-5375-455C-9EA6-DF929625EA0E}">
        <p15:presenceInfo xmlns:p15="http://schemas.microsoft.com/office/powerpoint/2012/main" userId="7432c6c4687b0a9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2C24D0-0C30-4AC4-ABBB-A1DAFD6AB4B8}" v="2" dt="2021-02-23T08:21:43.10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Светлый стиль 1 -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19" autoAdjust="0"/>
    <p:restoredTop sz="95977" autoAdjust="0"/>
  </p:normalViewPr>
  <p:slideViewPr>
    <p:cSldViewPr>
      <p:cViewPr varScale="1">
        <p:scale>
          <a:sx n="109" d="100"/>
          <a:sy n="109" d="100"/>
        </p:scale>
        <p:origin x="372" y="11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atoliy Kigel" userId="7432c6c4687b0a9c" providerId="LiveId" clId="{022C24D0-0C30-4AC4-ABBB-A1DAFD6AB4B8}"/>
    <pc:docChg chg="addSld delSld modSld">
      <pc:chgData name="Anatoliy Kigel" userId="7432c6c4687b0a9c" providerId="LiveId" clId="{022C24D0-0C30-4AC4-ABBB-A1DAFD6AB4B8}" dt="2021-02-23T08:21:43.104" v="4"/>
      <pc:docMkLst>
        <pc:docMk/>
      </pc:docMkLst>
      <pc:sldChg chg="modSp add mod">
        <pc:chgData name="Anatoliy Kigel" userId="7432c6c4687b0a9c" providerId="LiveId" clId="{022C24D0-0C30-4AC4-ABBB-A1DAFD6AB4B8}" dt="2021-02-23T08:21:37.958" v="3" actId="20577"/>
        <pc:sldMkLst>
          <pc:docMk/>
          <pc:sldMk cId="841362131" sldId="459"/>
        </pc:sldMkLst>
        <pc:spChg chg="mod">
          <ac:chgData name="Anatoliy Kigel" userId="7432c6c4687b0a9c" providerId="LiveId" clId="{022C24D0-0C30-4AC4-ABBB-A1DAFD6AB4B8}" dt="2021-02-23T08:21:37.958" v="3" actId="20577"/>
          <ac:spMkLst>
            <pc:docMk/>
            <pc:sldMk cId="841362131" sldId="459"/>
            <ac:spMk id="5" creationId="{00000000-0000-0000-0000-000000000000}"/>
          </ac:spMkLst>
        </pc:spChg>
      </pc:sldChg>
      <pc:sldChg chg="add del">
        <pc:chgData name="Anatoliy Kigel" userId="7432c6c4687b0a9c" providerId="LiveId" clId="{022C24D0-0C30-4AC4-ABBB-A1DAFD6AB4B8}" dt="2021-02-23T08:21:33.031" v="2" actId="47"/>
        <pc:sldMkLst>
          <pc:docMk/>
          <pc:sldMk cId="3629179064" sldId="460"/>
        </pc:sldMkLst>
      </pc:sldChg>
      <pc:sldChg chg="addSp modSp add">
        <pc:chgData name="Anatoliy Kigel" userId="7432c6c4687b0a9c" providerId="LiveId" clId="{022C24D0-0C30-4AC4-ABBB-A1DAFD6AB4B8}" dt="2021-02-23T08:21:43.104" v="4"/>
        <pc:sldMkLst>
          <pc:docMk/>
          <pc:sldMk cId="3261584014" sldId="461"/>
        </pc:sldMkLst>
        <pc:spChg chg="add mod">
          <ac:chgData name="Anatoliy Kigel" userId="7432c6c4687b0a9c" providerId="LiveId" clId="{022C24D0-0C30-4AC4-ABBB-A1DAFD6AB4B8}" dt="2021-02-23T08:21:43.104" v="4"/>
          <ac:spMkLst>
            <pc:docMk/>
            <pc:sldMk cId="3261584014" sldId="461"/>
            <ac:spMk id="8" creationId="{D0EECB4F-1821-4F59-BE2C-EEFC582A452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22811-C5C6-42D2-A409-F8556720C93F}" type="datetimeFigureOut">
              <a:rPr lang="uk-UA" smtClean="0"/>
              <a:pPr/>
              <a:t>23.02.2021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68688-711B-4328-ACFB-54B46FA90133}" type="slidenum">
              <a:rPr lang="uk-UA" smtClean="0"/>
              <a:pPr/>
              <a:t>‹№›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034585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C6B0D-6115-4D7C-8040-9C8E2349BB6E}" type="datetime1">
              <a:rPr lang="uk-UA" smtClean="0"/>
              <a:pPr/>
              <a:t>23.02.2021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367BA-0A39-4DE2-BFC3-D5290044365E}" type="datetime1">
              <a:rPr lang="uk-UA" smtClean="0"/>
              <a:pPr/>
              <a:t>23.02.2021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6A67F-6C29-47DC-AF8A-FDB3C787DF70}" type="datetime1">
              <a:rPr lang="uk-UA" smtClean="0"/>
              <a:pPr/>
              <a:t>23.02.2021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7D9C5-7FF1-434F-B56E-9BAD559744E9}" type="datetime1">
              <a:rPr lang="uk-UA" smtClean="0"/>
              <a:pPr/>
              <a:t>23.02.2021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B0FC9-DE63-476B-A1A9-BE934D9049F8}" type="datetime1">
              <a:rPr lang="uk-UA" smtClean="0"/>
              <a:pPr/>
              <a:t>23.02.2021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460F-86E2-4DF6-9D0F-12F5005CF375}" type="datetime1">
              <a:rPr lang="uk-UA" smtClean="0"/>
              <a:pPr/>
              <a:t>23.02.2021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1715E-DDCD-4267-B0A5-2918B6F6768A}" type="datetime1">
              <a:rPr lang="uk-UA" smtClean="0"/>
              <a:pPr/>
              <a:t>23.02.2021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9842C-EB2D-4EBB-A272-2F6A49D9794D}" type="datetime1">
              <a:rPr lang="uk-UA" smtClean="0"/>
              <a:pPr/>
              <a:t>23.02.2021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6F091-B700-4B52-99AC-85D0FD94D904}" type="datetime1">
              <a:rPr lang="uk-UA" smtClean="0"/>
              <a:pPr/>
              <a:t>23.02.2021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FABA-3811-4634-B803-2EAC4CD0063B}" type="datetime1">
              <a:rPr lang="uk-UA" smtClean="0"/>
              <a:pPr/>
              <a:t>23.02.2021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EA25E-F88E-463A-A119-D1E55A881002}" type="datetime1">
              <a:rPr lang="uk-UA" smtClean="0"/>
              <a:pPr/>
              <a:t>23.02.2021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8ED03-0080-49A2-B709-7DA4ACB3A1C3}" type="datetime1">
              <a:rPr lang="uk-UA" smtClean="0"/>
              <a:pPr/>
              <a:t>23.02.2021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learn.javascript.ru/closure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learn.javascript.ru/settimeout-setinterva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hyperlink" Target="https://youtu.be/j4_9BZezSUA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learn.javascript.ru/array-methods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javascript.ru/array-methods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javascript.ru/array-methods#preobrazovanie-massiva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developer.mozilla.org/ru/docs/Web/API/Geolocation/getCurrentPosition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www.freeformatter.com/credit-card-number-generator-validator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javascript.ru/arrow-functions-basics" TargetMode="External"/><Relationship Id="rId2" Type="http://schemas.openxmlformats.org/officeDocument/2006/relationships/hyperlink" Target="https://learn.javascript.ru/function-basic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learn.javascript.ru/rest-parameters-spread-operator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learn.javascript.ru/function-basics#parametry-po-umolchaniyu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643335"/>
            <a:ext cx="121920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4400" b="1" dirty="0">
                <a:solidFill>
                  <a:schemeClr val="bg1"/>
                </a:solidFill>
                <a:latin typeface="+mj-lt"/>
              </a:rPr>
              <a:t>Функции в </a:t>
            </a:r>
            <a:r>
              <a:rPr lang="en-US" sz="4400" b="1" dirty="0">
                <a:solidFill>
                  <a:schemeClr val="bg1"/>
                </a:solidFill>
                <a:latin typeface="+mj-lt"/>
              </a:rPr>
              <a:t>JavaScript</a:t>
            </a:r>
            <a:endParaRPr lang="uk-UA" sz="4400" b="1" dirty="0">
              <a:solidFill>
                <a:srgbClr val="FFFF00"/>
              </a:solidFill>
              <a:latin typeface="+mj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-1" y="5684704"/>
            <a:ext cx="12192001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ORT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DNIPRO</a:t>
            </a:r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.ORG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/JS</a:t>
            </a:r>
            <a:endParaRPr lang="en-US" sz="3600" b="1" dirty="0">
              <a:solidFill>
                <a:srgbClr val="FFC000"/>
              </a:solidFill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25882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10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467961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err="1"/>
              <a:t>Самовызывающаяся</a:t>
            </a:r>
            <a:r>
              <a:rPr lang="ru-RU" sz="3200" b="1" dirty="0"/>
              <a:t> функция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91544" y="4769857"/>
            <a:ext cx="87129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err="1"/>
              <a:t>Самовызывающаяся</a:t>
            </a:r>
            <a:r>
              <a:rPr lang="ru-RU" sz="2000" b="1" dirty="0"/>
              <a:t> функция</a:t>
            </a:r>
            <a:r>
              <a:rPr lang="ru-RU" sz="2000" dirty="0"/>
              <a:t> – удобный механизм выполнить какие-либо действия автоматически, не создавая переменных и внося в код явных вызовов функций. Другими словами не засоряя глобальную область видимости. Активно используется в  сторонних библиотеках.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5600" y="1672687"/>
            <a:ext cx="7405746" cy="25202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041438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80576" y="6165305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11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0" y="6021288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Подробнее:</a:t>
            </a:r>
            <a:r>
              <a:rPr lang="en-US" sz="2400" b="1" dirty="0"/>
              <a:t> </a:t>
            </a:r>
            <a:r>
              <a:rPr lang="en-US" sz="2400" b="1" dirty="0">
                <a:hlinkClick r:id="rId2"/>
              </a:rPr>
              <a:t>https://learn.javascript.ru/closure</a:t>
            </a:r>
            <a:endParaRPr lang="ru-RU" sz="2400" b="1" dirty="0"/>
          </a:p>
        </p:txBody>
      </p:sp>
      <p:sp>
        <p:nvSpPr>
          <p:cNvPr id="16" name="Заголовок 6"/>
          <p:cNvSpPr>
            <a:spLocks noGrp="1"/>
          </p:cNvSpPr>
          <p:nvPr>
            <p:ph type="title"/>
          </p:nvPr>
        </p:nvSpPr>
        <p:spPr>
          <a:xfrm>
            <a:off x="0" y="332656"/>
            <a:ext cx="12192000" cy="720080"/>
          </a:xfrm>
        </p:spPr>
        <p:txBody>
          <a:bodyPr>
            <a:noAutofit/>
          </a:bodyPr>
          <a:lstStyle/>
          <a:p>
            <a:r>
              <a:rPr lang="ru-RU" sz="4000" b="1" dirty="0"/>
              <a:t>Замыкания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392" y="1301160"/>
            <a:ext cx="7800975" cy="4152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8580276" y="1484784"/>
            <a:ext cx="302433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У функций есть доступ к внешним переменным, этот механизм называют </a:t>
            </a:r>
            <a:r>
              <a:rPr lang="ru-RU" sz="2400" b="1" dirty="0"/>
              <a:t>замыканием</a:t>
            </a:r>
            <a:r>
              <a:rPr lang="ru-RU" sz="2400" dirty="0"/>
              <a:t>, он позволяет обращаться к внешнему контексту и получать оттуда актуальные данные. </a:t>
            </a:r>
          </a:p>
        </p:txBody>
      </p:sp>
    </p:spTree>
    <p:extLst>
      <p:ext uri="{BB962C8B-B14F-4D97-AF65-F5344CB8AC3E}">
        <p14:creationId xmlns:p14="http://schemas.microsoft.com/office/powerpoint/2010/main" val="8619011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80576" y="6165305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0" y="5991671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Подробнее:</a:t>
            </a:r>
            <a:r>
              <a:rPr lang="en-US" sz="2400" b="1" dirty="0"/>
              <a:t> </a:t>
            </a:r>
            <a:r>
              <a:rPr lang="en-US" sz="2400" b="1" dirty="0">
                <a:hlinkClick r:id="rId2"/>
              </a:rPr>
              <a:t>https://learn.javascript.ru/settimeout-setinterval</a:t>
            </a:r>
            <a:endParaRPr lang="ru-RU" sz="2400" b="1" dirty="0"/>
          </a:p>
        </p:txBody>
      </p:sp>
      <p:sp>
        <p:nvSpPr>
          <p:cNvPr id="16" name="Заголовок 6"/>
          <p:cNvSpPr>
            <a:spLocks noGrp="1"/>
          </p:cNvSpPr>
          <p:nvPr>
            <p:ph type="title"/>
          </p:nvPr>
        </p:nvSpPr>
        <p:spPr>
          <a:xfrm>
            <a:off x="0" y="188640"/>
            <a:ext cx="12192000" cy="720080"/>
          </a:xfrm>
        </p:spPr>
        <p:txBody>
          <a:bodyPr>
            <a:noAutofit/>
          </a:bodyPr>
          <a:lstStyle/>
          <a:p>
            <a:r>
              <a:rPr lang="ru-RU" sz="4000" b="1" dirty="0"/>
              <a:t>Таймеры в </a:t>
            </a:r>
            <a:r>
              <a:rPr lang="en-US" sz="4000" b="1" dirty="0"/>
              <a:t>JavaScript</a:t>
            </a:r>
            <a:endParaRPr lang="ru-RU" sz="4000" b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384" y="1556792"/>
            <a:ext cx="6624184" cy="35283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TextBox 8"/>
          <p:cNvSpPr txBox="1"/>
          <p:nvPr/>
        </p:nvSpPr>
        <p:spPr>
          <a:xfrm>
            <a:off x="7392144" y="1082354"/>
            <a:ext cx="4644516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solidFill>
                  <a:srgbClr val="0070C0"/>
                </a:solidFill>
              </a:rPr>
              <a:t>setTimeout</a:t>
            </a:r>
            <a:r>
              <a:rPr lang="en-US" sz="2000" dirty="0"/>
              <a:t>(</a:t>
            </a:r>
            <a:r>
              <a:rPr lang="en-US" sz="2000" b="1" i="1" dirty="0" err="1"/>
              <a:t>some_function</a:t>
            </a:r>
            <a:r>
              <a:rPr lang="en-US" sz="2000" dirty="0"/>
              <a:t>, </a:t>
            </a:r>
            <a:r>
              <a:rPr lang="en-US" sz="2000" b="1" i="1" dirty="0"/>
              <a:t>delay</a:t>
            </a:r>
            <a:r>
              <a:rPr lang="en-US" sz="2000" dirty="0"/>
              <a:t>) </a:t>
            </a:r>
            <a:r>
              <a:rPr lang="ru-RU" sz="2000" dirty="0"/>
              <a:t> </a:t>
            </a:r>
            <a:r>
              <a:rPr lang="en-US" sz="2000" dirty="0"/>
              <a:t>– </a:t>
            </a:r>
            <a:r>
              <a:rPr lang="ru-RU" sz="2000" dirty="0"/>
              <a:t> вызовет функцию </a:t>
            </a:r>
            <a:r>
              <a:rPr lang="en-US" sz="2000" b="1" i="1" dirty="0" err="1"/>
              <a:t>some_function</a:t>
            </a:r>
            <a:r>
              <a:rPr lang="ru-RU" sz="2000" dirty="0"/>
              <a:t> через </a:t>
            </a:r>
            <a:r>
              <a:rPr lang="en-US" sz="2000" b="1" i="1" dirty="0"/>
              <a:t>delay</a:t>
            </a:r>
            <a:r>
              <a:rPr lang="en-US" sz="2000" dirty="0"/>
              <a:t> </a:t>
            </a:r>
            <a:r>
              <a:rPr lang="ru-RU" sz="2000" dirty="0"/>
              <a:t>миллисекунд. Сделает это один раз. </a:t>
            </a:r>
          </a:p>
          <a:p>
            <a:r>
              <a:rPr lang="en-US" sz="2000" b="1" dirty="0" err="1">
                <a:solidFill>
                  <a:srgbClr val="00B050"/>
                </a:solidFill>
              </a:rPr>
              <a:t>setInterval</a:t>
            </a:r>
            <a:r>
              <a:rPr lang="en-US" sz="2000" dirty="0"/>
              <a:t>(</a:t>
            </a:r>
            <a:r>
              <a:rPr lang="en-US" sz="2000" b="1" i="1" dirty="0" err="1"/>
              <a:t>some_function</a:t>
            </a:r>
            <a:r>
              <a:rPr lang="en-US" sz="2000" dirty="0"/>
              <a:t>, </a:t>
            </a:r>
            <a:r>
              <a:rPr lang="en-US" sz="2000" b="1" i="1" dirty="0"/>
              <a:t>delay</a:t>
            </a:r>
            <a:r>
              <a:rPr lang="en-US" sz="2000" dirty="0"/>
              <a:t>) </a:t>
            </a:r>
            <a:r>
              <a:rPr lang="ru-RU" sz="2000" dirty="0"/>
              <a:t> </a:t>
            </a:r>
            <a:r>
              <a:rPr lang="en-US" sz="2000" dirty="0"/>
              <a:t>– </a:t>
            </a:r>
            <a:r>
              <a:rPr lang="ru-RU" sz="2000" dirty="0"/>
              <a:t> вызовет функцию </a:t>
            </a:r>
            <a:r>
              <a:rPr lang="en-US" sz="2000" b="1" i="1" dirty="0" err="1"/>
              <a:t>some_function</a:t>
            </a:r>
            <a:r>
              <a:rPr lang="ru-RU" sz="2000" dirty="0"/>
              <a:t> через </a:t>
            </a:r>
            <a:r>
              <a:rPr lang="en-US" sz="2000" b="1" i="1" dirty="0"/>
              <a:t>delay</a:t>
            </a:r>
            <a:r>
              <a:rPr lang="en-US" sz="2000" dirty="0"/>
              <a:t> </a:t>
            </a:r>
            <a:r>
              <a:rPr lang="ru-RU" sz="2000" dirty="0"/>
              <a:t>миллисекунд. И будет повторять вызов каждые </a:t>
            </a:r>
            <a:r>
              <a:rPr lang="en-US" sz="2000" b="1" i="1" dirty="0"/>
              <a:t>delay</a:t>
            </a:r>
            <a:r>
              <a:rPr lang="en-US" sz="2000" dirty="0"/>
              <a:t> </a:t>
            </a:r>
            <a:r>
              <a:rPr lang="ru-RU" sz="2000" dirty="0"/>
              <a:t>миллисекунд.</a:t>
            </a:r>
          </a:p>
          <a:p>
            <a:endParaRPr lang="uk-UA" sz="2000" dirty="0"/>
          </a:p>
          <a:p>
            <a:r>
              <a:rPr lang="ru-RU" sz="2000" dirty="0"/>
              <a:t>Обе функции возвращают </a:t>
            </a:r>
            <a:r>
              <a:rPr lang="en-US" sz="2000" b="1" dirty="0">
                <a:solidFill>
                  <a:srgbClr val="FF0000"/>
                </a:solidFill>
              </a:rPr>
              <a:t>id</a:t>
            </a:r>
            <a:r>
              <a:rPr lang="en-US" sz="2000" dirty="0"/>
              <a:t> </a:t>
            </a:r>
            <a:r>
              <a:rPr lang="ru-RU" sz="2000" dirty="0"/>
              <a:t>таймера, с помощью которого и функций </a:t>
            </a:r>
            <a:r>
              <a:rPr lang="en-US" sz="2000" b="1" dirty="0" err="1">
                <a:solidFill>
                  <a:srgbClr val="0070C0"/>
                </a:solidFill>
              </a:rPr>
              <a:t>clearTimeout</a:t>
            </a:r>
            <a:r>
              <a:rPr lang="en-US" sz="2000" b="1" dirty="0">
                <a:solidFill>
                  <a:srgbClr val="0070C0"/>
                </a:solidFill>
              </a:rPr>
              <a:t>(</a:t>
            </a:r>
            <a:r>
              <a:rPr lang="en-US" sz="2000" b="1" dirty="0">
                <a:solidFill>
                  <a:srgbClr val="FF0000"/>
                </a:solidFill>
              </a:rPr>
              <a:t>id</a:t>
            </a:r>
            <a:r>
              <a:rPr lang="en-US" sz="2000" b="1" dirty="0">
                <a:solidFill>
                  <a:srgbClr val="0070C0"/>
                </a:solidFill>
              </a:rPr>
              <a:t>)</a:t>
            </a:r>
            <a:r>
              <a:rPr lang="en-US" sz="2000" dirty="0"/>
              <a:t> </a:t>
            </a:r>
            <a:r>
              <a:rPr lang="ru-RU" sz="2000" dirty="0"/>
              <a:t>и </a:t>
            </a:r>
            <a:r>
              <a:rPr lang="en-US" sz="2000" b="1" dirty="0" err="1">
                <a:solidFill>
                  <a:srgbClr val="00B050"/>
                </a:solidFill>
              </a:rPr>
              <a:t>clearInterval</a:t>
            </a:r>
            <a:r>
              <a:rPr lang="en-US" sz="2000" b="1" dirty="0">
                <a:solidFill>
                  <a:srgbClr val="00B050"/>
                </a:solidFill>
              </a:rPr>
              <a:t>(</a:t>
            </a:r>
            <a:r>
              <a:rPr lang="en-US" sz="2000" b="1" dirty="0">
                <a:solidFill>
                  <a:srgbClr val="FF0000"/>
                </a:solidFill>
              </a:rPr>
              <a:t>id</a:t>
            </a:r>
            <a:r>
              <a:rPr lang="en-US" sz="2000" b="1" dirty="0">
                <a:solidFill>
                  <a:srgbClr val="00B050"/>
                </a:solidFill>
              </a:rPr>
              <a:t>)</a:t>
            </a:r>
            <a:r>
              <a:rPr lang="en-US" sz="2000" dirty="0"/>
              <a:t> </a:t>
            </a:r>
            <a:r>
              <a:rPr lang="ru-RU" sz="2000" dirty="0"/>
              <a:t>уничтожить таймер еще до его вызова.</a:t>
            </a:r>
            <a:endParaRPr lang="en-US" sz="2000" dirty="0"/>
          </a:p>
          <a:p>
            <a:r>
              <a:rPr lang="ru-RU" sz="2000" dirty="0"/>
              <a:t>Обе функции можно отнести к инструментам </a:t>
            </a:r>
            <a:r>
              <a:rPr lang="ru-RU" sz="2000" b="1" dirty="0">
                <a:solidFill>
                  <a:schemeClr val="accent6">
                    <a:lumMod val="75000"/>
                  </a:schemeClr>
                </a:solidFill>
              </a:rPr>
              <a:t>асинхронности</a:t>
            </a:r>
            <a:r>
              <a:rPr lang="ru-RU" sz="20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9294684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3. Цикл событий / </a:t>
            </a:r>
            <a:r>
              <a:rPr lang="en-US" sz="6000" b="1" dirty="0"/>
              <a:t>Event Loop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11782910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80576" y="6165305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667308" y="5313982"/>
            <a:ext cx="39733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Подробнее:</a:t>
            </a:r>
            <a:r>
              <a:rPr lang="en-US" b="1" dirty="0"/>
              <a:t> </a:t>
            </a:r>
            <a:r>
              <a:rPr lang="en-US" b="1" dirty="0">
                <a:hlinkClick r:id="rId2"/>
              </a:rPr>
              <a:t>https://youtu.be/j4_9BZezSUA</a:t>
            </a:r>
            <a:endParaRPr lang="ru-RU" b="1" dirty="0"/>
          </a:p>
          <a:p>
            <a:r>
              <a:rPr lang="ru-RU" i="1" dirty="0"/>
              <a:t>Тут докладчик еще более странный…</a:t>
            </a:r>
          </a:p>
        </p:txBody>
      </p:sp>
      <p:sp>
        <p:nvSpPr>
          <p:cNvPr id="16" name="Заголовок 6"/>
          <p:cNvSpPr>
            <a:spLocks noGrp="1"/>
          </p:cNvSpPr>
          <p:nvPr>
            <p:ph type="title"/>
          </p:nvPr>
        </p:nvSpPr>
        <p:spPr>
          <a:xfrm>
            <a:off x="7321870" y="404664"/>
            <a:ext cx="4870130" cy="720080"/>
          </a:xfrm>
        </p:spPr>
        <p:txBody>
          <a:bodyPr>
            <a:noAutofit/>
          </a:bodyPr>
          <a:lstStyle/>
          <a:p>
            <a:r>
              <a:rPr lang="ru-RU" sz="4000" b="1" dirty="0"/>
              <a:t> </a:t>
            </a:r>
            <a:r>
              <a:rPr lang="en-US" sz="4000" b="1" dirty="0"/>
              <a:t>Event Loop</a:t>
            </a:r>
            <a:endParaRPr lang="ru-RU" sz="40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7661628" y="1452840"/>
            <a:ext cx="426702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JavaScript</a:t>
            </a:r>
            <a:r>
              <a:rPr lang="en-US" sz="2400" dirty="0"/>
              <a:t> </a:t>
            </a:r>
            <a:r>
              <a:rPr lang="ru-RU" sz="2400" dirty="0"/>
              <a:t>однопоточный язык программирования, но тем не менее нам доступны асинхронные инструменты. Доступны они за счёт функционирования механизма </a:t>
            </a:r>
            <a:r>
              <a:rPr lang="en-US" sz="2400" b="1" dirty="0"/>
              <a:t>Event Loop </a:t>
            </a:r>
            <a:r>
              <a:rPr lang="ru-RU" sz="2400" dirty="0"/>
              <a:t>(или </a:t>
            </a:r>
            <a:r>
              <a:rPr lang="ru-RU" sz="2400" b="1" dirty="0">
                <a:solidFill>
                  <a:srgbClr val="00B050"/>
                </a:solidFill>
              </a:rPr>
              <a:t>цикла событий</a:t>
            </a:r>
            <a:r>
              <a:rPr lang="ru-RU" sz="2400" dirty="0"/>
              <a:t>, но </a:t>
            </a:r>
            <a:r>
              <a:rPr lang="ru-RU" sz="2400" b="1" dirty="0">
                <a:solidFill>
                  <a:schemeClr val="accent6">
                    <a:lumMod val="75000"/>
                  </a:schemeClr>
                </a:solidFill>
              </a:rPr>
              <a:t>не стоит путать с событиями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DOM</a:t>
            </a:r>
            <a:r>
              <a:rPr lang="ru-RU" sz="2400" dirty="0"/>
              <a:t>)</a:t>
            </a:r>
            <a:r>
              <a:rPr lang="en-US" sz="2400" dirty="0"/>
              <a:t>.</a:t>
            </a:r>
            <a:endParaRPr lang="ru-RU" sz="2400" dirty="0"/>
          </a:p>
        </p:txBody>
      </p:sp>
      <p:pic>
        <p:nvPicPr>
          <p:cNvPr id="1026" name="Picture 2" descr="Результат пошуку зображень за запитом event loop javascript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" y="0"/>
            <a:ext cx="7303514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8937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2. Перебирающие </a:t>
            </a:r>
            <a:br>
              <a:rPr lang="ru-RU" sz="6000" b="1" dirty="0"/>
            </a:br>
            <a:r>
              <a:rPr lang="ru-RU" sz="6000" b="1" dirty="0"/>
              <a:t>методы массивов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19195751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08568" y="620537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Заголовок 4"/>
          <p:cNvSpPr>
            <a:spLocks noGrp="1"/>
          </p:cNvSpPr>
          <p:nvPr>
            <p:ph type="title"/>
          </p:nvPr>
        </p:nvSpPr>
        <p:spPr>
          <a:xfrm>
            <a:off x="0" y="260648"/>
            <a:ext cx="12192000" cy="648072"/>
          </a:xfrm>
        </p:spPr>
        <p:txBody>
          <a:bodyPr>
            <a:normAutofit fontScale="90000"/>
          </a:bodyPr>
          <a:lstStyle/>
          <a:p>
            <a:r>
              <a:rPr lang="ru-RU" sz="4000" b="1" dirty="0"/>
              <a:t>Метод </a:t>
            </a:r>
            <a:r>
              <a:rPr lang="en-US" sz="4000" b="1" dirty="0"/>
              <a:t>.sort()</a:t>
            </a:r>
            <a:r>
              <a:rPr lang="ru-RU" sz="4000" b="1" dirty="0"/>
              <a:t> и функция-компаратор</a:t>
            </a:r>
            <a:endParaRPr lang="uk-UA" sz="4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7248128" y="1484784"/>
            <a:ext cx="468052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Методу </a:t>
            </a:r>
            <a:r>
              <a:rPr lang="en-US" sz="2400" b="1" dirty="0"/>
              <a:t>.sort()</a:t>
            </a:r>
            <a:r>
              <a:rPr lang="ru-RU" sz="2400" b="1" dirty="0"/>
              <a:t> </a:t>
            </a:r>
            <a:r>
              <a:rPr lang="ru-RU" sz="2400" dirty="0"/>
              <a:t>массивов можно передать функцию (т.н. функцию-компаратор) которая «подскажет» браузеру как сравнивать два элемента между собой.</a:t>
            </a:r>
            <a:r>
              <a:rPr lang="en-US" sz="2400" dirty="0"/>
              <a:t> </a:t>
            </a:r>
            <a:r>
              <a:rPr lang="ru-RU" sz="2400" dirty="0"/>
              <a:t>Функция принимает 2 элемента и должна вернуть 0 если они равны, отрицательное число если второй элемент больше или положительное если первый элемент больше.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6093296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Подробнее:</a:t>
            </a:r>
            <a:r>
              <a:rPr lang="en-US" sz="2400" b="1" dirty="0"/>
              <a:t> </a:t>
            </a:r>
            <a:r>
              <a:rPr lang="en-US" sz="2400" b="1" dirty="0">
                <a:hlinkClick r:id="rId2"/>
              </a:rPr>
              <a:t>https://learn.javascript.ru/array-methods</a:t>
            </a:r>
            <a:endParaRPr lang="en-US" sz="24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360" y="1129121"/>
            <a:ext cx="6681037" cy="47481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691554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4"/>
          <p:cNvSpPr>
            <a:spLocks noGrp="1"/>
          </p:cNvSpPr>
          <p:nvPr>
            <p:ph type="title"/>
          </p:nvPr>
        </p:nvSpPr>
        <p:spPr>
          <a:xfrm>
            <a:off x="0" y="404664"/>
            <a:ext cx="12192000" cy="864096"/>
          </a:xfrm>
        </p:spPr>
        <p:txBody>
          <a:bodyPr>
            <a:normAutofit/>
          </a:bodyPr>
          <a:lstStyle/>
          <a:p>
            <a:r>
              <a:rPr lang="ru-RU" sz="3600" b="1" dirty="0"/>
              <a:t>Перебирающий методы</a:t>
            </a:r>
            <a:r>
              <a:rPr lang="en-US" sz="3600" b="1" dirty="0"/>
              <a:t> </a:t>
            </a:r>
            <a:r>
              <a:rPr lang="ru-RU" sz="3600" b="1" dirty="0"/>
              <a:t>массива </a:t>
            </a:r>
            <a:r>
              <a:rPr lang="en-US" sz="3600" b="1" dirty="0"/>
              <a:t>.</a:t>
            </a:r>
            <a:r>
              <a:rPr lang="en-US" sz="3600" b="1" dirty="0" err="1"/>
              <a:t>forEach</a:t>
            </a:r>
            <a:r>
              <a:rPr lang="ru-RU" sz="3600" b="1" dirty="0"/>
              <a:t>()</a:t>
            </a:r>
            <a:endParaRPr lang="uk-UA" sz="3600" b="1" dirty="0"/>
          </a:p>
        </p:txBody>
      </p:sp>
      <p:sp>
        <p:nvSpPr>
          <p:cNvPr id="6" name="Номер слайда 36"/>
          <p:cNvSpPr txBox="1">
            <a:spLocks/>
          </p:cNvSpPr>
          <p:nvPr/>
        </p:nvSpPr>
        <p:spPr>
          <a:xfrm>
            <a:off x="11064552" y="6165305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631504" y="3637499"/>
            <a:ext cx="943304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Функция переданная методу </a:t>
            </a:r>
            <a:r>
              <a:rPr lang="en-US" sz="2400" b="1" dirty="0"/>
              <a:t>.</a:t>
            </a:r>
            <a:r>
              <a:rPr lang="en-US" sz="2400" b="1" dirty="0" err="1"/>
              <a:t>forEach</a:t>
            </a:r>
            <a:r>
              <a:rPr lang="en-US" sz="2400" b="1" dirty="0"/>
              <a:t>() </a:t>
            </a:r>
            <a:r>
              <a:rPr lang="ru-RU" sz="2400" dirty="0"/>
              <a:t>массива будет применена к каждому элемента.</a:t>
            </a:r>
            <a:r>
              <a:rPr lang="en-US" sz="2400" dirty="0"/>
              <a:t> </a:t>
            </a:r>
            <a:r>
              <a:rPr lang="ru-RU" sz="2400" dirty="0"/>
              <a:t>Функция принимает три параметра, которые получают сам элемент (для которого вызывается функция), его индекс в массиве, и ссылка на сам массив.</a:t>
            </a:r>
            <a:r>
              <a:rPr lang="en-US" sz="2400" dirty="0"/>
              <a:t> </a:t>
            </a:r>
            <a:r>
              <a:rPr lang="ru-RU" sz="2400" b="1" dirty="0">
                <a:solidFill>
                  <a:srgbClr val="0070C0"/>
                </a:solidFill>
              </a:rPr>
              <a:t>С появлением цикла </a:t>
            </a:r>
            <a:r>
              <a:rPr lang="it-IT" sz="2400" b="1" dirty="0">
                <a:solidFill>
                  <a:srgbClr val="00B050"/>
                </a:solidFill>
              </a:rPr>
              <a:t>for-of</a:t>
            </a:r>
            <a:r>
              <a:rPr lang="it-IT" sz="2400" b="1" dirty="0">
                <a:solidFill>
                  <a:srgbClr val="0070C0"/>
                </a:solidFill>
              </a:rPr>
              <a:t> </a:t>
            </a:r>
            <a:r>
              <a:rPr lang="ru-RU" sz="2400" b="1" dirty="0">
                <a:solidFill>
                  <a:srgbClr val="0070C0"/>
                </a:solidFill>
              </a:rPr>
              <a:t>востребованность этого метода упала. 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556792"/>
            <a:ext cx="12192000" cy="17543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TextBox 8"/>
          <p:cNvSpPr txBox="1"/>
          <p:nvPr/>
        </p:nvSpPr>
        <p:spPr>
          <a:xfrm>
            <a:off x="0" y="5949171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Подробнее:</a:t>
            </a:r>
            <a:r>
              <a:rPr lang="en-US" sz="2400" b="1" dirty="0"/>
              <a:t> </a:t>
            </a:r>
            <a:r>
              <a:rPr lang="en-US" sz="2400" b="1" dirty="0">
                <a:hlinkClick r:id="rId3"/>
              </a:rPr>
              <a:t>https://learn.javascript.ru/array-methods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536587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4"/>
          <p:cNvSpPr>
            <a:spLocks noGrp="1"/>
          </p:cNvSpPr>
          <p:nvPr>
            <p:ph type="title"/>
          </p:nvPr>
        </p:nvSpPr>
        <p:spPr>
          <a:xfrm>
            <a:off x="0" y="404664"/>
            <a:ext cx="12192000" cy="864096"/>
          </a:xfrm>
        </p:spPr>
        <p:txBody>
          <a:bodyPr>
            <a:normAutofit/>
          </a:bodyPr>
          <a:lstStyle/>
          <a:p>
            <a:r>
              <a:rPr lang="ru-RU" sz="3200" b="1" dirty="0" err="1"/>
              <a:t>Полезнейщие</a:t>
            </a:r>
            <a:r>
              <a:rPr lang="ru-RU" sz="3200" b="1" dirty="0"/>
              <a:t> методы преобразования массивов</a:t>
            </a:r>
            <a:endParaRPr lang="uk-UA" sz="3200" b="1" dirty="0"/>
          </a:p>
        </p:txBody>
      </p:sp>
      <p:sp>
        <p:nvSpPr>
          <p:cNvPr id="6" name="Номер слайда 36"/>
          <p:cNvSpPr txBox="1">
            <a:spLocks/>
          </p:cNvSpPr>
          <p:nvPr/>
        </p:nvSpPr>
        <p:spPr>
          <a:xfrm>
            <a:off x="11064552" y="6165305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6053226"/>
            <a:ext cx="121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/>
              <a:t>Подробнее: </a:t>
            </a:r>
            <a:r>
              <a:rPr lang="en-US" sz="2000" b="1" dirty="0">
                <a:hlinkClick r:id="rId2"/>
              </a:rPr>
              <a:t>https://learn.javascript.ru/array-methods#preobrazovanie-massiva</a:t>
            </a:r>
            <a:endParaRPr lang="en-US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35360" y="1556792"/>
            <a:ext cx="4296048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0" b="1" dirty="0">
                <a:solidFill>
                  <a:schemeClr val="accent6">
                    <a:lumMod val="75000"/>
                  </a:schemeClr>
                </a:solidFill>
              </a:rPr>
              <a:t>.filter();</a:t>
            </a:r>
          </a:p>
          <a:p>
            <a:r>
              <a:rPr lang="it-IT" sz="8000" b="1" dirty="0">
                <a:solidFill>
                  <a:srgbClr val="00B050"/>
                </a:solidFill>
              </a:rPr>
              <a:t>.map();</a:t>
            </a:r>
          </a:p>
          <a:p>
            <a:r>
              <a:rPr lang="it-IT" sz="8000" b="1" dirty="0">
                <a:solidFill>
                  <a:srgbClr val="7030A0"/>
                </a:solidFill>
              </a:rPr>
              <a:t>.reduce(</a:t>
            </a:r>
            <a:r>
              <a:rPr lang="en-US" sz="8000" b="1" dirty="0">
                <a:solidFill>
                  <a:srgbClr val="7030A0"/>
                </a:solidFill>
              </a:rPr>
              <a:t>);</a:t>
            </a:r>
            <a:endParaRPr lang="ru-RU" sz="8000" b="1" dirty="0">
              <a:solidFill>
                <a:srgbClr val="7030A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703416" y="1412776"/>
            <a:ext cx="63611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Метод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.filter() </a:t>
            </a:r>
            <a:r>
              <a:rPr lang="ru-RU" dirty="0"/>
              <a:t>формирует новый массив занося в него элементы из старого, но только те которые «одобрит» функция переданная методу в качестве параметра.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4655840" y="2636912"/>
            <a:ext cx="69847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Метод </a:t>
            </a:r>
            <a:r>
              <a:rPr lang="en-US" b="1" dirty="0">
                <a:solidFill>
                  <a:srgbClr val="00B050"/>
                </a:solidFill>
              </a:rPr>
              <a:t>.map() </a:t>
            </a:r>
            <a:r>
              <a:rPr lang="ru-RU" dirty="0"/>
              <a:t>формирует новый массив занося в него элементы из старого, но предварительно пропуская каждый элемент через функцию переданную методу в качестве параметра. Эта функция может любым образом преобразовать элемент.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655840" y="4098558"/>
            <a:ext cx="784887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Метод </a:t>
            </a:r>
            <a:r>
              <a:rPr lang="en-US" b="1" dirty="0">
                <a:solidFill>
                  <a:srgbClr val="7030A0"/>
                </a:solidFill>
              </a:rPr>
              <a:t>.reduce()</a:t>
            </a:r>
            <a:r>
              <a:rPr lang="ru-RU" b="1" dirty="0">
                <a:solidFill>
                  <a:srgbClr val="7030A0"/>
                </a:solidFill>
              </a:rPr>
              <a:t> </a:t>
            </a:r>
            <a:r>
              <a:rPr lang="ru-RU" dirty="0"/>
              <a:t>позволяет хранить при переборе элементов какое-либо промежуточное значение, оно передаётся в первом параметре функции (передаваемой методу). При каждом вызову то что возвращает функция становится этим самым «промежуточным» значением для следующего вызова функции. В результате</a:t>
            </a:r>
            <a:r>
              <a:rPr lang="en-US" dirty="0"/>
              <a:t> </a:t>
            </a:r>
            <a:r>
              <a:rPr lang="en-US" b="1" dirty="0">
                <a:solidFill>
                  <a:srgbClr val="7030A0"/>
                </a:solidFill>
              </a:rPr>
              <a:t>.reduce()</a:t>
            </a:r>
            <a:r>
              <a:rPr lang="ru-RU" b="1" dirty="0">
                <a:solidFill>
                  <a:srgbClr val="7030A0"/>
                </a:solidFill>
              </a:rPr>
              <a:t> </a:t>
            </a:r>
            <a:r>
              <a:rPr lang="ru-RU" dirty="0"/>
              <a:t>возвращает самое последнее «промежуточное значение» </a:t>
            </a:r>
          </a:p>
        </p:txBody>
      </p:sp>
    </p:spTree>
    <p:extLst>
      <p:ext uri="{BB962C8B-B14F-4D97-AF65-F5344CB8AC3E}">
        <p14:creationId xmlns:p14="http://schemas.microsoft.com/office/powerpoint/2010/main" val="33922046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225619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Немного практики </a:t>
            </a:r>
            <a:r>
              <a:rPr lang="en-US" sz="6000" b="1" dirty="0"/>
              <a:t>#1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1461126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225619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1. Функции и функциональные выражения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29180099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Номер слайда 36"/>
          <p:cNvSpPr txBox="1">
            <a:spLocks/>
          </p:cNvSpPr>
          <p:nvPr/>
        </p:nvSpPr>
        <p:spPr>
          <a:xfrm>
            <a:off x="11242750" y="6220488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20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3287689" y="5247293"/>
            <a:ext cx="65" cy="276999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480350-1295-4FAB-B86F-616F3FCDD71A}"/>
              </a:ext>
            </a:extLst>
          </p:cNvPr>
          <p:cNvSpPr txBox="1"/>
          <p:nvPr/>
        </p:nvSpPr>
        <p:spPr>
          <a:xfrm>
            <a:off x="2999656" y="2262351"/>
            <a:ext cx="669674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/>
              <a:t>Задача</a:t>
            </a:r>
            <a:r>
              <a:rPr lang="ru-RU" sz="2800" dirty="0"/>
              <a:t>: Есть массив из объектов в котором есть данные о человека и его оценке по «ЗНО». Необходимо вывести список </a:t>
            </a:r>
            <a:r>
              <a:rPr lang="ru-RU" sz="2800" b="1" dirty="0"/>
              <a:t>ТОП-3</a:t>
            </a:r>
            <a:r>
              <a:rPr lang="ru-RU" sz="2800" dirty="0"/>
              <a:t> лучших по результатам сдачи «ЗНО».</a:t>
            </a:r>
            <a:endParaRPr lang="uk-UA" sz="2800" dirty="0"/>
          </a:p>
        </p:txBody>
      </p:sp>
      <p:sp>
        <p:nvSpPr>
          <p:cNvPr id="5" name="Прямоугольник 6">
            <a:extLst>
              <a:ext uri="{FF2B5EF4-FFF2-40B4-BE49-F238E27FC236}">
                <a16:creationId xmlns:a16="http://schemas.microsoft.com/office/drawing/2014/main" id="{214E0A83-DB5B-4E23-A73B-34C0F023A5FD}"/>
              </a:ext>
            </a:extLst>
          </p:cNvPr>
          <p:cNvSpPr/>
          <p:nvPr/>
        </p:nvSpPr>
        <p:spPr>
          <a:xfrm>
            <a:off x="0" y="5858108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/>
              <a:t>В </a:t>
            </a:r>
            <a:r>
              <a:rPr lang="ru-RU" sz="2800" b="1" dirty="0" err="1"/>
              <a:t>репозитории</a:t>
            </a:r>
            <a:r>
              <a:rPr lang="ru-RU" sz="2800" b="1" dirty="0"/>
              <a:t> </a:t>
            </a:r>
            <a:r>
              <a:rPr lang="en-US" sz="2800" b="1" dirty="0">
                <a:solidFill>
                  <a:srgbClr val="00B050"/>
                </a:solidFill>
              </a:rPr>
              <a:t>./</a:t>
            </a:r>
            <a:r>
              <a:rPr lang="en-US" sz="2800" b="1" dirty="0" err="1">
                <a:solidFill>
                  <a:srgbClr val="00B050"/>
                </a:solidFill>
              </a:rPr>
              <a:t>src</a:t>
            </a:r>
            <a:r>
              <a:rPr lang="en-US" sz="2800" b="1" dirty="0">
                <a:solidFill>
                  <a:srgbClr val="00B050"/>
                </a:solidFill>
              </a:rPr>
              <a:t>/</a:t>
            </a:r>
            <a:r>
              <a:rPr lang="en-US" sz="2800" b="1" dirty="0" err="1">
                <a:solidFill>
                  <a:srgbClr val="00B050"/>
                </a:solidFill>
              </a:rPr>
              <a:t>zno</a:t>
            </a:r>
            <a:r>
              <a:rPr lang="en-US" sz="2800" b="1" dirty="0">
                <a:solidFill>
                  <a:srgbClr val="00B050"/>
                </a:solidFill>
              </a:rPr>
              <a:t>-template</a:t>
            </a:r>
            <a:r>
              <a:rPr lang="ru-RU" sz="2800" b="1" dirty="0">
                <a:solidFill>
                  <a:srgbClr val="00B050"/>
                </a:solidFill>
              </a:rPr>
              <a:t>/</a:t>
            </a:r>
            <a:endParaRPr lang="en-US" sz="2800" b="1" dirty="0">
              <a:solidFill>
                <a:srgbClr val="00B05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BF4F8F-BEF7-4D08-9F71-3D05173FAF1A}"/>
              </a:ext>
            </a:extLst>
          </p:cNvPr>
          <p:cNvSpPr txBox="1"/>
          <p:nvPr/>
        </p:nvSpPr>
        <p:spPr>
          <a:xfrm>
            <a:off x="0" y="501578"/>
            <a:ext cx="121920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200" b="1" dirty="0"/>
              <a:t>Где сортировка может </a:t>
            </a:r>
            <a:br>
              <a:rPr lang="ru-RU" sz="3200" b="1" dirty="0"/>
            </a:br>
            <a:r>
              <a:rPr lang="ru-RU" sz="3200" b="1" dirty="0"/>
              <a:t>пригодиться?</a:t>
            </a:r>
            <a:endParaRPr lang="uk-UA" sz="32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EECB4F-1821-4F59-BE2C-EEFC582A452F}"/>
              </a:ext>
            </a:extLst>
          </p:cNvPr>
          <p:cNvSpPr txBox="1"/>
          <p:nvPr/>
        </p:nvSpPr>
        <p:spPr>
          <a:xfrm rot="20022980">
            <a:off x="3465096" y="2712282"/>
            <a:ext cx="5525680" cy="584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ru-RU" sz="3200" b="1" dirty="0">
                <a:solidFill>
                  <a:schemeClr val="accent6">
                    <a:lumMod val="75000"/>
                  </a:schemeClr>
                </a:solidFill>
              </a:rPr>
              <a:t>С перебирающими методами</a:t>
            </a:r>
          </a:p>
        </p:txBody>
      </p:sp>
    </p:spTree>
    <p:extLst>
      <p:ext uri="{BB962C8B-B14F-4D97-AF65-F5344CB8AC3E}">
        <p14:creationId xmlns:p14="http://schemas.microsoft.com/office/powerpoint/2010/main" val="32615840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225619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Немного практики </a:t>
            </a:r>
            <a:r>
              <a:rPr lang="en-US" sz="6000" b="1" dirty="0"/>
              <a:t>#2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8413621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Заголовок 4"/>
          <p:cNvSpPr txBox="1">
            <a:spLocks/>
          </p:cNvSpPr>
          <p:nvPr/>
        </p:nvSpPr>
        <p:spPr>
          <a:xfrm>
            <a:off x="0" y="404664"/>
            <a:ext cx="12192000" cy="7109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ru-RU" sz="3200" b="1" dirty="0">
                <a:latin typeface="+mj-lt"/>
                <a:ea typeface="+mj-ea"/>
                <a:cs typeface="+mj-cs"/>
              </a:rPr>
              <a:t>По мотивам: </a:t>
            </a:r>
            <a:r>
              <a:rPr lang="ru-RU" sz="3200" b="1" dirty="0">
                <a:solidFill>
                  <a:schemeClr val="bg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Домашнее задание </a:t>
            </a:r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#C.</a:t>
            </a:r>
            <a:r>
              <a:rPr lang="ru-RU" sz="3200" b="1" dirty="0">
                <a:solidFill>
                  <a:schemeClr val="bg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2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0" y="1439428"/>
            <a:ext cx="5472608" cy="3658104"/>
          </a:xfrm>
        </p:spPr>
        <p:txBody>
          <a:bodyPr>
            <a:noAutofit/>
          </a:bodyPr>
          <a:lstStyle/>
          <a:p>
            <a:pPr algn="l"/>
            <a:r>
              <a:rPr lang="ru-RU" sz="2400" dirty="0"/>
              <a:t>Составьте список дат (</a:t>
            </a:r>
            <a:r>
              <a:rPr lang="ru-RU" sz="2400" i="1" dirty="0"/>
              <a:t>отсортированных от прошлого к будущему</a:t>
            </a:r>
            <a:r>
              <a:rPr lang="ru-RU" sz="2400" dirty="0"/>
              <a:t>), когда ожидаются платежи по облигациям госзайма, с суммой всех платежей которые в этот день должны быть выполнены (на одну дату могут приходится несколько платежей, тогда на эту дату считаем сумму платежей). (Платежи, которые НЕ в гривне, пересчитайте в </a:t>
            </a:r>
            <a:r>
              <a:rPr lang="ru-RU" sz="2400" dirty="0" err="1"/>
              <a:t>гривню</a:t>
            </a:r>
            <a:r>
              <a:rPr lang="ru-RU" sz="2400" dirty="0"/>
              <a:t>).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0" y="5643245"/>
            <a:ext cx="12192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/>
              <a:t>Вы можете воспользоваться шаблоном </a:t>
            </a:r>
            <a:br>
              <a:rPr lang="ru-RU" sz="2800" b="1" dirty="0"/>
            </a:br>
            <a:r>
              <a:rPr lang="ru-RU" sz="2800" b="1" dirty="0"/>
              <a:t>в </a:t>
            </a:r>
            <a:r>
              <a:rPr lang="ru-RU" sz="2800" b="1" dirty="0" err="1"/>
              <a:t>репозитории</a:t>
            </a:r>
            <a:r>
              <a:rPr lang="ru-RU" sz="2800" b="1" dirty="0"/>
              <a:t> </a:t>
            </a:r>
            <a:r>
              <a:rPr lang="en-US" sz="2800" b="1" dirty="0">
                <a:solidFill>
                  <a:srgbClr val="00B050"/>
                </a:solidFill>
              </a:rPr>
              <a:t>./</a:t>
            </a:r>
            <a:r>
              <a:rPr lang="en-US" sz="2800" b="1" dirty="0" err="1">
                <a:solidFill>
                  <a:srgbClr val="00B050"/>
                </a:solidFill>
              </a:rPr>
              <a:t>src</a:t>
            </a:r>
            <a:r>
              <a:rPr lang="en-US" sz="2800" b="1" dirty="0">
                <a:solidFill>
                  <a:srgbClr val="00B050"/>
                </a:solidFill>
              </a:rPr>
              <a:t>/template-</a:t>
            </a:r>
            <a:r>
              <a:rPr lang="en-US" sz="2800" b="1" dirty="0" err="1">
                <a:solidFill>
                  <a:srgbClr val="00B050"/>
                </a:solidFill>
              </a:rPr>
              <a:t>nbu</a:t>
            </a:r>
            <a:r>
              <a:rPr lang="ru-RU" sz="2800" b="1" dirty="0">
                <a:solidFill>
                  <a:srgbClr val="00B050"/>
                </a:solidFill>
              </a:rPr>
              <a:t>/</a:t>
            </a:r>
            <a:endParaRPr lang="en-US" sz="2800" b="1" dirty="0">
              <a:solidFill>
                <a:srgbClr val="00B050"/>
              </a:solidFill>
            </a:endParaRPr>
          </a:p>
        </p:txBody>
      </p:sp>
      <p:pic>
        <p:nvPicPr>
          <p:cNvPr id="7" name="Picture 2" descr="https://bank.gov.ua/frontend/content/logo.png?v=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456" y="1427080"/>
            <a:ext cx="4536504" cy="1209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703512" y="3464517"/>
            <a:ext cx="3631122" cy="14773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2021-01-01: 1450000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грн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2021-02-03: 5000000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грн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2021-03-23: 17900000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грн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4" name="TextBox 3"/>
          <p:cNvSpPr txBox="1"/>
          <p:nvPr/>
        </p:nvSpPr>
        <p:spPr>
          <a:xfrm rot="20022980">
            <a:off x="3465096" y="2712282"/>
            <a:ext cx="5525680" cy="584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ru-RU" sz="3200" b="1" dirty="0">
                <a:solidFill>
                  <a:schemeClr val="accent6">
                    <a:lumMod val="75000"/>
                  </a:schemeClr>
                </a:solidFill>
              </a:rPr>
              <a:t>С перебирающими методами</a:t>
            </a:r>
          </a:p>
        </p:txBody>
      </p:sp>
    </p:spTree>
    <p:extLst>
      <p:ext uri="{BB962C8B-B14F-4D97-AF65-F5344CB8AC3E}">
        <p14:creationId xmlns:p14="http://schemas.microsoft.com/office/powerpoint/2010/main" val="9708434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6000" b="1" dirty="0" err="1"/>
              <a:t>Немного</a:t>
            </a:r>
            <a:r>
              <a:rPr lang="uk-UA" sz="6000" b="1" dirty="0"/>
              <a:t> практики </a:t>
            </a:r>
            <a:r>
              <a:rPr lang="en-US" sz="6000" b="1" dirty="0"/>
              <a:t>#</a:t>
            </a:r>
            <a:r>
              <a:rPr lang="ru-RU" sz="6000" b="1" dirty="0"/>
              <a:t>2</a:t>
            </a:r>
            <a:endParaRPr lang="en-US" sz="6000" b="1" dirty="0"/>
          </a:p>
          <a:p>
            <a:pPr algn="ctr"/>
            <a:r>
              <a:rPr lang="ru-RU" sz="6000" b="1" dirty="0"/>
              <a:t>или </a:t>
            </a:r>
            <a:br>
              <a:rPr lang="ru-RU" sz="6000" b="1" dirty="0"/>
            </a:br>
            <a:r>
              <a:rPr lang="ru-RU" sz="6000" b="1" dirty="0"/>
              <a:t>«О </a:t>
            </a:r>
            <a:r>
              <a:rPr lang="en-US" sz="6000" b="1" dirty="0">
                <a:solidFill>
                  <a:schemeClr val="accent6">
                    <a:lumMod val="75000"/>
                  </a:schemeClr>
                </a:solidFill>
              </a:rPr>
              <a:t>callback</a:t>
            </a:r>
            <a:r>
              <a:rPr lang="en-US" sz="6000" b="1" dirty="0"/>
              <a:t>’</a:t>
            </a:r>
            <a:r>
              <a:rPr lang="ru-RU" sz="6000" b="1" dirty="0"/>
              <a:t>ах»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17783322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88640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err="1"/>
              <a:t>Геолокация</a:t>
            </a:r>
            <a:r>
              <a:rPr lang="ru-RU" sz="3200" b="1" dirty="0"/>
              <a:t> в теории</a:t>
            </a:r>
            <a:endParaRPr lang="uk-UA" sz="3200" i="1" dirty="0"/>
          </a:p>
        </p:txBody>
      </p:sp>
      <p:sp>
        <p:nvSpPr>
          <p:cNvPr id="13" name="Номер слайда 36"/>
          <p:cNvSpPr txBox="1">
            <a:spLocks/>
          </p:cNvSpPr>
          <p:nvPr/>
        </p:nvSpPr>
        <p:spPr>
          <a:xfrm>
            <a:off x="11136560" y="6030281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26" name="Picture 2" descr="http://www.m-globe.ru/images2/pim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8973" y="1052736"/>
            <a:ext cx="7182086" cy="2968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176120" y="4199746"/>
            <a:ext cx="35219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/>
              <a:t>Долгота =</a:t>
            </a:r>
            <a:r>
              <a:rPr lang="en-US" sz="2800" b="1" dirty="0"/>
              <a:t>=</a:t>
            </a:r>
            <a:r>
              <a:rPr lang="ru-RU" sz="2800" b="1" dirty="0"/>
              <a:t> </a:t>
            </a:r>
            <a:r>
              <a:rPr lang="en-US" sz="2800" b="1" dirty="0"/>
              <a:t>Longitude </a:t>
            </a:r>
            <a:endParaRPr lang="ru-RU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135560" y="4216732"/>
            <a:ext cx="31613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/>
              <a:t>Широта </a:t>
            </a:r>
            <a:r>
              <a:rPr lang="en-US" sz="2800" b="1" dirty="0"/>
              <a:t>=</a:t>
            </a:r>
            <a:r>
              <a:rPr lang="ru-RU" sz="2800" b="1" dirty="0"/>
              <a:t>= </a:t>
            </a:r>
            <a:r>
              <a:rPr lang="en-US" sz="2800" b="1" dirty="0"/>
              <a:t>Latitude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947428" y="5229200"/>
            <a:ext cx="10585176" cy="523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{ …, </a:t>
            </a:r>
            <a:r>
              <a:rPr lang="en-US" sz="2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latitude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48.47</a:t>
            </a:r>
            <a:r>
              <a:rPr lang="ru-RU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67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longitude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35.05</a:t>
            </a:r>
            <a:r>
              <a:rPr lang="ru-RU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43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… }; </a:t>
            </a:r>
            <a:endParaRPr lang="ru-RU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82366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35560" y="302750"/>
            <a:ext cx="7704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err="1"/>
              <a:t>Геолокация</a:t>
            </a:r>
            <a:r>
              <a:rPr lang="en-US" sz="3200" b="1" dirty="0"/>
              <a:t> </a:t>
            </a:r>
            <a:r>
              <a:rPr lang="ru-RU" sz="3200" b="1" dirty="0"/>
              <a:t>на практике</a:t>
            </a:r>
            <a:endParaRPr lang="uk-UA" sz="3200" i="1" dirty="0"/>
          </a:p>
        </p:txBody>
      </p:sp>
      <p:sp>
        <p:nvSpPr>
          <p:cNvPr id="13" name="Номер слайда 36"/>
          <p:cNvSpPr txBox="1">
            <a:spLocks/>
          </p:cNvSpPr>
          <p:nvPr/>
        </p:nvSpPr>
        <p:spPr>
          <a:xfrm>
            <a:off x="11136560" y="6121493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43472" y="4509120"/>
            <a:ext cx="1015312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У браузера есть возможность узнать координаты пользователя на местности</a:t>
            </a:r>
            <a:r>
              <a:rPr lang="en-US" sz="2000" dirty="0"/>
              <a:t>. </a:t>
            </a:r>
            <a:r>
              <a:rPr lang="ru-RU" sz="2000" dirty="0"/>
              <a:t>Для этого мы можем воспользоваться методом </a:t>
            </a:r>
            <a:r>
              <a:rPr lang="en-US" sz="2000" b="1" dirty="0" err="1"/>
              <a:t>navigator.geolocation.getCurrentPosition</a:t>
            </a:r>
            <a:r>
              <a:rPr lang="en-US" sz="2000" b="1" dirty="0"/>
              <a:t>() </a:t>
            </a:r>
            <a:r>
              <a:rPr lang="ru-RU" sz="2000" dirty="0"/>
              <a:t>который</a:t>
            </a:r>
            <a:r>
              <a:rPr lang="ru-RU" sz="2000" b="1" dirty="0"/>
              <a:t> </a:t>
            </a:r>
            <a:r>
              <a:rPr lang="ru-RU" sz="2000" dirty="0"/>
              <a:t>принимает</a:t>
            </a:r>
            <a:r>
              <a:rPr lang="ru-RU" sz="2000" b="1" dirty="0"/>
              <a:t>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callback</a:t>
            </a:r>
            <a:r>
              <a:rPr lang="en-US" sz="2000" b="1" dirty="0"/>
              <a:t> </a:t>
            </a:r>
            <a:r>
              <a:rPr lang="ru-RU" sz="2000" dirty="0"/>
              <a:t>функции для получения координат и информации об ошибке</a:t>
            </a:r>
            <a:r>
              <a:rPr lang="en-US" sz="2000" dirty="0"/>
              <a:t>.</a:t>
            </a:r>
            <a:r>
              <a:rPr lang="en-US" sz="2000" b="1" dirty="0"/>
              <a:t> </a:t>
            </a:r>
            <a:r>
              <a:rPr lang="ru-RU" sz="2000" dirty="0"/>
              <a:t>Но важно </a:t>
            </a:r>
            <a:r>
              <a:rPr lang="ru-RU" sz="2000" b="1" dirty="0">
                <a:solidFill>
                  <a:srgbClr val="00B050"/>
                </a:solidFill>
              </a:rPr>
              <a:t>проверять поддерживает ли браузер </a:t>
            </a:r>
            <a:r>
              <a:rPr lang="ru-RU" sz="2000" b="1" dirty="0" err="1">
                <a:solidFill>
                  <a:srgbClr val="00B050"/>
                </a:solidFill>
              </a:rPr>
              <a:t>геолокацию</a:t>
            </a:r>
            <a:r>
              <a:rPr lang="ru-RU" sz="2000" b="1" dirty="0">
                <a:solidFill>
                  <a:srgbClr val="00B050"/>
                </a:solidFill>
              </a:rPr>
              <a:t> </a:t>
            </a:r>
            <a:r>
              <a:rPr lang="ru-RU" sz="2000" dirty="0"/>
              <a:t>проверяя наличие свойства </a:t>
            </a:r>
            <a:r>
              <a:rPr lang="en-US" sz="2000" b="1" dirty="0"/>
              <a:t>geolocation</a:t>
            </a:r>
            <a:r>
              <a:rPr lang="en-US" sz="2000" dirty="0"/>
              <a:t> </a:t>
            </a:r>
            <a:r>
              <a:rPr lang="ru-RU" sz="2000" dirty="0"/>
              <a:t>объекта </a:t>
            </a:r>
            <a:r>
              <a:rPr lang="en-US" sz="2000" b="1" dirty="0"/>
              <a:t>navigator</a:t>
            </a:r>
            <a:r>
              <a:rPr lang="en-US" sz="2000" dirty="0"/>
              <a:t>.</a:t>
            </a:r>
            <a:endParaRPr lang="uk-UA" sz="20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0" y="6021288"/>
            <a:ext cx="1219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/>
              <a:t>Подробнее: </a:t>
            </a:r>
            <a:r>
              <a:rPr lang="en-US" b="1" dirty="0">
                <a:hlinkClick r:id="rId2"/>
              </a:rPr>
              <a:t>https://developer.mozilla.org/ru/docs/Web/API/Geolocation/getCurrentPosition</a:t>
            </a:r>
            <a:endParaRPr lang="ru-RU" b="1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/>
          <a:srcRect b="62887"/>
          <a:stretch/>
        </p:blipFill>
        <p:spPr>
          <a:xfrm>
            <a:off x="1343472" y="1740956"/>
            <a:ext cx="10153128" cy="22588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251823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064552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683985"/>
            <a:ext cx="12191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/>
              <a:t>Немного о статических карта на примере </a:t>
            </a:r>
            <a:r>
              <a:rPr lang="en-US" sz="3200" b="1" dirty="0"/>
              <a:t>Here Map </a:t>
            </a:r>
            <a:endParaRPr lang="ru-RU" sz="3200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483464" y="1726553"/>
            <a:ext cx="9289032" cy="6463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https://image.maps.api.here.com/mia/1.6/mapview?app_id=oZmMWRV4tAjQmgkxBvF0&amp;app_code=x5pKHqifhw1mnS_zBTIFsA&amp;z=</a:t>
            </a:r>
            <a:r>
              <a:rPr lang="en-US" b="1" dirty="0"/>
              <a:t>11</a:t>
            </a:r>
            <a:r>
              <a:rPr lang="en-US" dirty="0"/>
              <a:t>&amp;w=</a:t>
            </a:r>
            <a:r>
              <a:rPr lang="en-US" b="1" dirty="0"/>
              <a:t>600</a:t>
            </a:r>
            <a:r>
              <a:rPr lang="en-US" dirty="0"/>
              <a:t>&amp;h=</a:t>
            </a:r>
            <a:r>
              <a:rPr lang="en-US" b="1" dirty="0"/>
              <a:t>600</a:t>
            </a:r>
            <a:r>
              <a:rPr lang="en-US" dirty="0"/>
              <a:t>&amp;c=</a:t>
            </a:r>
            <a:r>
              <a:rPr lang="en-US" b="1" dirty="0"/>
              <a:t>48.4608,35.0501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15480" y="2892232"/>
            <a:ext cx="72570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Сервис </a:t>
            </a:r>
            <a:r>
              <a:rPr lang="en-US" sz="2400" b="1" dirty="0"/>
              <a:t>Here Map </a:t>
            </a:r>
            <a:r>
              <a:rPr lang="ru-RU" sz="2400" dirty="0"/>
              <a:t>предоставляет возможность размещать на наших страницах картографические материалы, управляя позицией и масштабом отображения.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0" y="5211197"/>
            <a:ext cx="12192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/>
              <a:t>Вы можете воспользоваться шаблоном </a:t>
            </a:r>
            <a:br>
              <a:rPr lang="ru-RU" sz="2800" b="1" dirty="0"/>
            </a:br>
            <a:r>
              <a:rPr lang="ru-RU" sz="2800" b="1" dirty="0"/>
              <a:t>в </a:t>
            </a:r>
            <a:r>
              <a:rPr lang="ru-RU" sz="2800" b="1" dirty="0" err="1"/>
              <a:t>репозитории</a:t>
            </a:r>
            <a:r>
              <a:rPr lang="ru-RU" sz="2800" b="1" dirty="0"/>
              <a:t> </a:t>
            </a:r>
            <a:r>
              <a:rPr lang="en-US" sz="2800" b="1" dirty="0">
                <a:solidFill>
                  <a:srgbClr val="00B050"/>
                </a:solidFill>
              </a:rPr>
              <a:t>./</a:t>
            </a:r>
            <a:r>
              <a:rPr lang="en-US" sz="2800" b="1" dirty="0" err="1">
                <a:solidFill>
                  <a:srgbClr val="00B050"/>
                </a:solidFill>
              </a:rPr>
              <a:t>src</a:t>
            </a:r>
            <a:r>
              <a:rPr lang="en-US" sz="2800" b="1" dirty="0">
                <a:solidFill>
                  <a:srgbClr val="00B050"/>
                </a:solidFill>
              </a:rPr>
              <a:t>/template-geolocation</a:t>
            </a:r>
            <a:r>
              <a:rPr lang="ru-RU" sz="2800" b="1" dirty="0">
                <a:solidFill>
                  <a:srgbClr val="00B050"/>
                </a:solidFill>
              </a:rPr>
              <a:t>/</a:t>
            </a:r>
            <a:endParaRPr lang="en-US" sz="28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45914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Будет полезным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23107636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Заголовок 4"/>
          <p:cNvSpPr>
            <a:spLocks noGrp="1"/>
          </p:cNvSpPr>
          <p:nvPr>
            <p:ph type="title"/>
          </p:nvPr>
        </p:nvSpPr>
        <p:spPr>
          <a:xfrm>
            <a:off x="0" y="557808"/>
            <a:ext cx="12192000" cy="710952"/>
          </a:xfrm>
        </p:spPr>
        <p:txBody>
          <a:bodyPr>
            <a:normAutofit/>
          </a:bodyPr>
          <a:lstStyle/>
          <a:p>
            <a:r>
              <a:rPr lang="ru-RU" sz="4000" b="1" dirty="0"/>
              <a:t>Перебирающие методы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13802" y="2636912"/>
            <a:ext cx="95050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/>
              <a:t>В </a:t>
            </a:r>
            <a:r>
              <a:rPr lang="en-US" sz="3600" b="1" dirty="0"/>
              <a:t>JavaScript </a:t>
            </a:r>
            <a:r>
              <a:rPr lang="ru-RU" sz="3600" dirty="0"/>
              <a:t>есть еще ряд методов массивов, а именно: </a:t>
            </a:r>
            <a:r>
              <a:rPr lang="en-US" sz="3600" b="1" dirty="0">
                <a:solidFill>
                  <a:srgbClr val="0070C0"/>
                </a:solidFill>
              </a:rPr>
              <a:t>.every()</a:t>
            </a:r>
            <a:r>
              <a:rPr lang="ru-RU" sz="3600" b="1" dirty="0"/>
              <a:t>,</a:t>
            </a:r>
            <a:r>
              <a:rPr lang="en-US" sz="3600" b="1" dirty="0"/>
              <a:t> </a:t>
            </a:r>
            <a:r>
              <a:rPr lang="en-US" sz="3600" b="1" dirty="0">
                <a:solidFill>
                  <a:srgbClr val="00B050"/>
                </a:solidFill>
              </a:rPr>
              <a:t>.some()</a:t>
            </a:r>
            <a:r>
              <a:rPr lang="ru-RU" sz="3600" b="1" dirty="0"/>
              <a:t>, </a:t>
            </a:r>
            <a:r>
              <a:rPr lang="en-US" sz="3600" b="1" dirty="0">
                <a:solidFill>
                  <a:schemeClr val="accent6"/>
                </a:solidFill>
              </a:rPr>
              <a:t>.find()</a:t>
            </a:r>
            <a:r>
              <a:rPr lang="en-US" sz="3600" b="1" dirty="0"/>
              <a:t>, </a:t>
            </a:r>
            <a:r>
              <a:rPr lang="en-US" sz="3600" b="1" dirty="0">
                <a:solidFill>
                  <a:srgbClr val="7030A0"/>
                </a:solidFill>
              </a:rPr>
              <a:t>.</a:t>
            </a:r>
            <a:r>
              <a:rPr lang="en-US" sz="3600" b="1" dirty="0" err="1">
                <a:solidFill>
                  <a:srgbClr val="7030A0"/>
                </a:solidFill>
              </a:rPr>
              <a:t>findIndex</a:t>
            </a:r>
            <a:r>
              <a:rPr lang="en-US" sz="3600" b="1" dirty="0">
                <a:solidFill>
                  <a:srgbClr val="7030A0"/>
                </a:solidFill>
              </a:rPr>
              <a:t>() </a:t>
            </a:r>
            <a:r>
              <a:rPr lang="ru-RU" sz="3600" dirty="0"/>
              <a:t>узнайте чем они могут быть полезны</a:t>
            </a:r>
            <a:r>
              <a:rPr lang="ru-RU" sz="3600" i="1" dirty="0"/>
              <a:t>.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35761" y="1628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477693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К следующему занятию будет полезно почитать о…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4058259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Номер слайда 36"/>
          <p:cNvSpPr txBox="1">
            <a:spLocks/>
          </p:cNvSpPr>
          <p:nvPr/>
        </p:nvSpPr>
        <p:spPr>
          <a:xfrm>
            <a:off x="10848528" y="6258637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Стрелка вправо 13"/>
          <p:cNvSpPr/>
          <p:nvPr/>
        </p:nvSpPr>
        <p:spPr>
          <a:xfrm>
            <a:off x="6384032" y="3051557"/>
            <a:ext cx="936104" cy="792088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55440" y="5085184"/>
            <a:ext cx="105131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Идея функций заключается в следующем: </a:t>
            </a:r>
            <a:r>
              <a:rPr lang="ru-RU" sz="2400" b="1" dirty="0"/>
              <a:t>зачем писать многократно одно и тоже, лучше сказать программе: я уже такое писал, возьми и повтори это здесь, там, и еще вот там</a:t>
            </a:r>
            <a:r>
              <a:rPr lang="ru-RU" sz="2400" dirty="0"/>
              <a:t>.</a:t>
            </a:r>
          </a:p>
        </p:txBody>
      </p:sp>
      <p:pic>
        <p:nvPicPr>
          <p:cNvPr id="40968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7568" y="2056683"/>
            <a:ext cx="3720545" cy="2785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TextBox 17"/>
          <p:cNvSpPr txBox="1"/>
          <p:nvPr/>
        </p:nvSpPr>
        <p:spPr>
          <a:xfrm>
            <a:off x="983432" y="428471"/>
            <a:ext cx="105131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Функция</a:t>
            </a:r>
            <a:r>
              <a:rPr lang="ru-RU" sz="2400" dirty="0"/>
              <a:t> – фрагмент кода, у которого есть имя, который можно вызывать из любого места в программе. </a:t>
            </a:r>
            <a:r>
              <a:rPr lang="ru-RU" sz="2400" b="1" dirty="0"/>
              <a:t>Функции</a:t>
            </a:r>
            <a:r>
              <a:rPr lang="ru-RU" sz="2400" dirty="0"/>
              <a:t> уменьшают количество кода в программе, код функции пишется один раз, используется многократно.  </a:t>
            </a:r>
            <a:endParaRPr lang="uk-UA" sz="2400" dirty="0"/>
          </a:p>
        </p:txBody>
      </p:sp>
      <p:pic>
        <p:nvPicPr>
          <p:cNvPr id="51202" name="Picture 2" descr="http://spiceryshop.com.ua/sites/default/files/imagecache/product_full/dlja_borscha_100ml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40216" y="1863080"/>
            <a:ext cx="1395400" cy="30780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316665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27448" y="1772816"/>
            <a:ext cx="972108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ru-RU" sz="3200" b="1" dirty="0"/>
              <a:t> </a:t>
            </a:r>
            <a:r>
              <a:rPr lang="ru-RU" sz="3200" b="1" dirty="0">
                <a:solidFill>
                  <a:srgbClr val="0070C0"/>
                </a:solidFill>
              </a:rPr>
              <a:t>Объекты</a:t>
            </a:r>
            <a:r>
              <a:rPr lang="ru-RU" sz="3200" b="1" dirty="0"/>
              <a:t> и ключевое слово 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</a:rPr>
              <a:t>this</a:t>
            </a:r>
            <a:r>
              <a:rPr lang="ru-RU" sz="3200" b="1" dirty="0"/>
              <a:t>;</a:t>
            </a:r>
            <a:br>
              <a:rPr lang="en-US" sz="3200" b="1" dirty="0"/>
            </a:br>
            <a:endParaRPr lang="ru-RU" sz="3200" b="1" dirty="0"/>
          </a:p>
          <a:p>
            <a:pPr marL="514350" indent="-514350">
              <a:buAutoNum type="arabicPeriod"/>
            </a:pPr>
            <a:r>
              <a:rPr lang="ru-RU" sz="3200" b="1" dirty="0"/>
              <a:t>Функция</a:t>
            </a:r>
            <a:r>
              <a:rPr lang="en-US" sz="3200" b="1" dirty="0"/>
              <a:t>-</a:t>
            </a:r>
            <a:r>
              <a:rPr lang="ru-RU" sz="3200" b="1" dirty="0">
                <a:solidFill>
                  <a:srgbClr val="00B050"/>
                </a:solidFill>
              </a:rPr>
              <a:t>конструктор</a:t>
            </a:r>
            <a:r>
              <a:rPr lang="ru-RU" sz="3200" dirty="0"/>
              <a:t> объектов</a:t>
            </a:r>
            <a:r>
              <a:rPr lang="en-US" sz="3200" dirty="0"/>
              <a:t>;</a:t>
            </a:r>
            <a:br>
              <a:rPr lang="en-US" sz="3200" dirty="0"/>
            </a:br>
            <a:endParaRPr lang="en-US" sz="3200" dirty="0"/>
          </a:p>
          <a:p>
            <a:pPr marL="514350" indent="-514350">
              <a:buAutoNum type="arabicPeriod"/>
            </a:pPr>
            <a:r>
              <a:rPr lang="ru-RU" sz="3200" b="1" dirty="0">
                <a:solidFill>
                  <a:srgbClr val="7030A0"/>
                </a:solidFill>
              </a:rPr>
              <a:t>Классы</a:t>
            </a:r>
            <a:r>
              <a:rPr lang="ru-RU" sz="3200" b="1" dirty="0"/>
              <a:t> в </a:t>
            </a:r>
            <a:r>
              <a:rPr lang="en-US" sz="3200" b="1" dirty="0"/>
              <a:t>JavaScript</a:t>
            </a:r>
            <a:r>
              <a:rPr lang="ru-RU" sz="3200" dirty="0"/>
              <a:t>;</a:t>
            </a:r>
          </a:p>
          <a:p>
            <a:pPr marL="514350" indent="-514350">
              <a:buAutoNum type="arabicPeriod"/>
            </a:pPr>
            <a:endParaRPr lang="en-US" sz="3200" dirty="0"/>
          </a:p>
          <a:p>
            <a:pPr marL="514350" indent="-514350">
              <a:buAutoNum type="arabicPeriod"/>
            </a:pPr>
            <a:r>
              <a:rPr lang="ru-RU" sz="3200" dirty="0"/>
              <a:t>Объекты типа 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</a:rPr>
              <a:t>Promise</a:t>
            </a:r>
            <a:r>
              <a:rPr lang="ru-RU" sz="3200" dirty="0"/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260648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К следующему занятию…</a:t>
            </a:r>
          </a:p>
        </p:txBody>
      </p:sp>
    </p:spTree>
    <p:extLst>
      <p:ext uri="{BB962C8B-B14F-4D97-AF65-F5344CB8AC3E}">
        <p14:creationId xmlns:p14="http://schemas.microsoft.com/office/powerpoint/2010/main" val="37470522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>
                <a:solidFill>
                  <a:srgbClr val="FFC000"/>
                </a:solidFill>
              </a:rPr>
              <a:t>Домашнее задание </a:t>
            </a:r>
          </a:p>
          <a:p>
            <a:pPr algn="ctr"/>
            <a:r>
              <a:rPr lang="ru-RU" sz="6000" b="1" dirty="0"/>
              <a:t>/сделать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28245755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172564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807968" y="1484784"/>
            <a:ext cx="568863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i="1" dirty="0"/>
              <a:t>Пользователь вводит ИНН (физ. лица Украины), Необходимо определить: </a:t>
            </a:r>
            <a:r>
              <a:rPr lang="ru-RU" sz="3600" b="1" i="1" dirty="0"/>
              <a:t>корректен ли код (нет ли в нём ошибки), и пол (М/Ж) владельца номера.</a:t>
            </a:r>
            <a:endParaRPr lang="ru-RU" sz="3600" i="1" dirty="0"/>
          </a:p>
        </p:txBody>
      </p:sp>
      <p:sp>
        <p:nvSpPr>
          <p:cNvPr id="3" name="TextBox 2"/>
          <p:cNvSpPr txBox="1"/>
          <p:nvPr/>
        </p:nvSpPr>
        <p:spPr>
          <a:xfrm>
            <a:off x="0" y="406405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Домашнее задание </a:t>
            </a: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#D.1 </a:t>
            </a:r>
            <a:r>
              <a:rPr lang="en-US" sz="3600" b="1" dirty="0"/>
              <a:t>|  </a:t>
            </a:r>
            <a:r>
              <a:rPr lang="ru-RU" sz="3600" b="1" dirty="0"/>
              <a:t>«Проверка ИНН»</a:t>
            </a:r>
            <a:endParaRPr lang="uk-UA" sz="36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747628" y="5426060"/>
            <a:ext cx="6696744" cy="523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ru-RU" sz="2800" i="1" dirty="0"/>
              <a:t>Для проверки:</a:t>
            </a:r>
            <a:r>
              <a:rPr lang="en-US" sz="2800" i="1" dirty="0"/>
              <a:t> </a:t>
            </a:r>
            <a:r>
              <a:rPr lang="ru-RU" sz="2800" b="1" i="1" dirty="0"/>
              <a:t>3463463460</a:t>
            </a:r>
            <a:r>
              <a:rPr lang="ru-RU" sz="2800" i="1" dirty="0"/>
              <a:t>; </a:t>
            </a:r>
            <a:r>
              <a:rPr lang="ru-RU" sz="2800" b="1" i="1" dirty="0"/>
              <a:t>2063463479</a:t>
            </a:r>
            <a:r>
              <a:rPr lang="ru-RU" sz="2800" i="1" dirty="0"/>
              <a:t>.</a:t>
            </a:r>
            <a:endParaRPr lang="uk-UA" sz="2800" i="1" dirty="0"/>
          </a:p>
        </p:txBody>
      </p:sp>
      <p:pic>
        <p:nvPicPr>
          <p:cNvPr id="2050" name="Picture 2" descr="Ð ÐµÐ·ÑÐ»ÑÑÐ°Ñ Ð¿Ð¾ÑÑÐºÑ Ð·Ð¾Ð±ÑÐ°Ð¶ÐµÐ½Ñ Ð·Ð° Ð·Ð°Ð¿Ð¸ÑÐ¾Ð¼ &quot;ÑÐ¿Ð½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432" y="1714648"/>
            <a:ext cx="4526868" cy="2678397"/>
          </a:xfrm>
          <a:prstGeom prst="rect">
            <a:avLst/>
          </a:prstGeom>
          <a:ln>
            <a:solidFill>
              <a:srgbClr val="92D05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69377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111880" y="620595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26" name="Picture 2" descr="http://rewards.mastercard.ua/uploads/picture/pK4EUgwiN3yd5GnL6qp8_1678/master_blu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168" y="1196751"/>
            <a:ext cx="3142559" cy="2021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935760" y="1088397"/>
            <a:ext cx="7704856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i="1" dirty="0"/>
              <a:t>Наш сайт принимает платёжные карты систем: </a:t>
            </a:r>
            <a:r>
              <a:rPr lang="en-US" sz="1600" b="1" i="1" dirty="0"/>
              <a:t>Visa, </a:t>
            </a:r>
            <a:r>
              <a:rPr lang="en-US" sz="1600" b="1" i="1" dirty="0" err="1"/>
              <a:t>Mastercard</a:t>
            </a:r>
            <a:r>
              <a:rPr lang="en-US" sz="1600" b="1" i="1" dirty="0"/>
              <a:t>, Maestro</a:t>
            </a:r>
            <a:r>
              <a:rPr lang="en-US" sz="1600" i="1" dirty="0"/>
              <a:t>.</a:t>
            </a:r>
            <a:r>
              <a:rPr lang="ru-RU" sz="1600" i="1" dirty="0"/>
              <a:t> Пользователь вводит номер</a:t>
            </a:r>
            <a:r>
              <a:rPr lang="en-US" sz="1600" i="1" dirty="0"/>
              <a:t> </a:t>
            </a:r>
            <a:r>
              <a:rPr lang="ru-RU" sz="1600" i="1" dirty="0"/>
              <a:t>платёжной карты (</a:t>
            </a:r>
            <a:r>
              <a:rPr lang="en-US" sz="1600" i="1" dirty="0"/>
              <a:t>payment card number</a:t>
            </a:r>
            <a:r>
              <a:rPr lang="ru-RU" sz="1600" i="1" dirty="0"/>
              <a:t>)</a:t>
            </a:r>
            <a:r>
              <a:rPr lang="en-US" sz="1600" i="1" dirty="0"/>
              <a:t> – 16 </a:t>
            </a:r>
            <a:r>
              <a:rPr lang="ru-RU" sz="1600" i="1" dirty="0"/>
              <a:t>цифр (цифры могут быть разделены пробелами, или дефисами или записаны слитно, возможны пробелы в начале и в конце строки).</a:t>
            </a:r>
          </a:p>
          <a:p>
            <a:pPr algn="just"/>
            <a:endParaRPr lang="en-US" i="1" dirty="0"/>
          </a:p>
          <a:p>
            <a:pPr algn="just"/>
            <a:r>
              <a:rPr lang="ru-RU" sz="1600" b="1" dirty="0"/>
              <a:t>Задача: </a:t>
            </a:r>
            <a:r>
              <a:rPr lang="ru-RU" sz="1600" dirty="0"/>
              <a:t>Проверить номер на корректность и определить платёжную систему. </a:t>
            </a:r>
            <a:r>
              <a:rPr lang="ru-RU" sz="1600" b="1" dirty="0">
                <a:solidFill>
                  <a:schemeClr val="accent6">
                    <a:lumMod val="75000"/>
                  </a:schemeClr>
                </a:solidFill>
              </a:rPr>
              <a:t>Скрипт должен содержать функцию </a:t>
            </a:r>
            <a:r>
              <a:rPr lang="ru-RU" sz="1600" dirty="0"/>
              <a:t>которая принимает номер карты в виде строки, а результат работы выдаёт объект следующей структуры: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4943872" y="3327956"/>
            <a:ext cx="5904656" cy="156966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card: “</a:t>
            </a:r>
            <a:r>
              <a:rPr lang="ru-R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2235778899000016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”,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correct: true,</a:t>
            </a:r>
            <a:r>
              <a:rPr lang="uk-UA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or false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paymentSystem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“visa”,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//or another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accepted: true</a:t>
            </a:r>
            <a:r>
              <a:rPr lang="ru-R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/or false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uk-UA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07768" y="5088086"/>
            <a:ext cx="77048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latin typeface="+mj-lt"/>
              </a:rPr>
              <a:t>Если карта относиться к платёжной системе которую сайт не принимает, то поле </a:t>
            </a:r>
            <a:r>
              <a:rPr lang="en-US" sz="1600" b="1" dirty="0" err="1">
                <a:latin typeface="+mj-lt"/>
              </a:rPr>
              <a:t>paymentSystem</a:t>
            </a:r>
            <a:r>
              <a:rPr lang="ru-RU" sz="1600" dirty="0">
                <a:latin typeface="+mj-lt"/>
              </a:rPr>
              <a:t> </a:t>
            </a:r>
            <a:r>
              <a:rPr lang="ru-RU" sz="1600" u="sng" dirty="0">
                <a:latin typeface="+mj-lt"/>
              </a:rPr>
              <a:t>оставляем</a:t>
            </a:r>
            <a:r>
              <a:rPr lang="ru-RU" sz="1600" dirty="0">
                <a:latin typeface="+mj-lt"/>
              </a:rPr>
              <a:t> пустым, а</a:t>
            </a:r>
            <a:r>
              <a:rPr lang="en-US" sz="1600" dirty="0">
                <a:latin typeface="+mj-lt"/>
              </a:rPr>
              <a:t> </a:t>
            </a:r>
            <a:r>
              <a:rPr lang="en-US" sz="1600" b="1" dirty="0">
                <a:latin typeface="+mj-lt"/>
              </a:rPr>
              <a:t>accepted</a:t>
            </a:r>
            <a:r>
              <a:rPr lang="en-US" sz="1600" dirty="0">
                <a:latin typeface="+mj-lt"/>
              </a:rPr>
              <a:t> </a:t>
            </a:r>
            <a:r>
              <a:rPr lang="ru-RU" sz="1600" u="sng" dirty="0">
                <a:latin typeface="+mj-lt"/>
              </a:rPr>
              <a:t>устанавливаем</a:t>
            </a:r>
            <a:r>
              <a:rPr lang="ru-RU" sz="1600" dirty="0">
                <a:latin typeface="+mj-lt"/>
              </a:rPr>
              <a:t> в </a:t>
            </a:r>
            <a:r>
              <a:rPr lang="en-US" sz="1600" b="1" dirty="0">
                <a:latin typeface="+mj-lt"/>
              </a:rPr>
              <a:t>false</a:t>
            </a:r>
            <a:r>
              <a:rPr lang="en-US" sz="1600" dirty="0">
                <a:latin typeface="+mj-lt"/>
              </a:rPr>
              <a:t>. </a:t>
            </a:r>
            <a:r>
              <a:rPr lang="ru-RU" sz="1600" dirty="0">
                <a:latin typeface="+mj-lt"/>
              </a:rPr>
              <a:t>Если номер карты не корректный то </a:t>
            </a:r>
            <a:r>
              <a:rPr lang="en-US" sz="1600" b="1">
                <a:latin typeface="+mj-lt"/>
              </a:rPr>
              <a:t>correct</a:t>
            </a:r>
            <a:r>
              <a:rPr lang="ru-RU" sz="1600">
                <a:latin typeface="+mj-lt"/>
              </a:rPr>
              <a:t> </a:t>
            </a:r>
            <a:r>
              <a:rPr lang="ru-RU" sz="1600" dirty="0">
                <a:latin typeface="+mj-lt"/>
              </a:rPr>
              <a:t>устанавливаем в</a:t>
            </a:r>
            <a:r>
              <a:rPr lang="en-US" sz="1600" dirty="0">
                <a:latin typeface="+mj-lt"/>
              </a:rPr>
              <a:t> </a:t>
            </a:r>
            <a:r>
              <a:rPr lang="en-US" sz="1600" b="1" dirty="0">
                <a:latin typeface="+mj-lt"/>
              </a:rPr>
              <a:t>false</a:t>
            </a:r>
            <a:r>
              <a:rPr lang="ru-RU" sz="1600" b="1" dirty="0">
                <a:latin typeface="+mj-lt"/>
              </a:rPr>
              <a:t> </a:t>
            </a:r>
            <a:r>
              <a:rPr lang="ru-RU" sz="1600" dirty="0">
                <a:latin typeface="+mj-lt"/>
              </a:rPr>
              <a:t>и поля </a:t>
            </a:r>
            <a:r>
              <a:rPr lang="en-US" sz="1600" b="1" dirty="0" err="1">
                <a:latin typeface="+mj-lt"/>
                <a:cs typeface="Courier New" panose="02070309020205020404" pitchFamily="49" charset="0"/>
              </a:rPr>
              <a:t>paymentSystem</a:t>
            </a:r>
            <a:r>
              <a:rPr lang="ru-RU" sz="1600" b="1" dirty="0">
                <a:latin typeface="+mj-lt"/>
                <a:cs typeface="Courier New" panose="02070309020205020404" pitchFamily="49" charset="0"/>
              </a:rPr>
              <a:t> </a:t>
            </a:r>
            <a:r>
              <a:rPr lang="ru-RU" sz="1600" dirty="0">
                <a:latin typeface="+mj-lt"/>
                <a:cs typeface="Courier New" panose="02070309020205020404" pitchFamily="49" charset="0"/>
              </a:rPr>
              <a:t> и </a:t>
            </a:r>
            <a:r>
              <a:rPr lang="en-US" sz="1600" b="1" dirty="0">
                <a:latin typeface="+mj-lt"/>
                <a:cs typeface="Courier New" panose="02070309020205020404" pitchFamily="49" charset="0"/>
              </a:rPr>
              <a:t>accepted</a:t>
            </a:r>
            <a:r>
              <a:rPr lang="ru-RU" sz="1600" b="1" dirty="0">
                <a:latin typeface="+mj-lt"/>
                <a:cs typeface="Courier New" panose="02070309020205020404" pitchFamily="49" charset="0"/>
              </a:rPr>
              <a:t> </a:t>
            </a:r>
            <a:r>
              <a:rPr lang="ru-RU" sz="1600" u="sng" dirty="0">
                <a:latin typeface="+mj-lt"/>
                <a:cs typeface="Courier New" panose="02070309020205020404" pitchFamily="49" charset="0"/>
              </a:rPr>
              <a:t>не задаём</a:t>
            </a:r>
            <a:r>
              <a:rPr lang="en-US" sz="1600" dirty="0">
                <a:latin typeface="+mj-lt"/>
              </a:rPr>
              <a:t>.</a:t>
            </a:r>
            <a:endParaRPr lang="ru-RU" sz="1600" dirty="0"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197756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Домашнее задание </a:t>
            </a: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#D.2 </a:t>
            </a:r>
            <a:r>
              <a:rPr lang="en-US" sz="3600" b="1" dirty="0"/>
              <a:t>|  </a:t>
            </a:r>
            <a:r>
              <a:rPr lang="ru-RU" sz="3600" b="1" dirty="0"/>
              <a:t>«Проверка номера карты»</a:t>
            </a:r>
            <a:endParaRPr lang="uk-UA" sz="3600" b="1" dirty="0"/>
          </a:p>
        </p:txBody>
      </p:sp>
      <p:pic>
        <p:nvPicPr>
          <p:cNvPr id="2" name="Picture 2" descr="Ð ÐµÐ·ÑÐ»ÑÑÐ°Ñ Ð¿Ð¾ÑÑÐºÑ Ð·Ð¾Ð±ÑÐ°Ð¶ÐµÐ½Ñ Ð·Ð° Ð·Ð°Ð¿Ð¸ÑÐ¾Ð¼ &quot;visa card&quot;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44"/>
          <a:stretch/>
        </p:blipFill>
        <p:spPr bwMode="auto">
          <a:xfrm>
            <a:off x="601878" y="3800708"/>
            <a:ext cx="2999635" cy="1871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97699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4"/>
          <p:cNvSpPr>
            <a:spLocks noGrp="1"/>
          </p:cNvSpPr>
          <p:nvPr>
            <p:ph type="title"/>
          </p:nvPr>
        </p:nvSpPr>
        <p:spPr>
          <a:xfrm>
            <a:off x="0" y="404664"/>
            <a:ext cx="12192000" cy="1008112"/>
          </a:xfrm>
        </p:spPr>
        <p:txBody>
          <a:bodyPr>
            <a:normAutofit/>
          </a:bodyPr>
          <a:lstStyle/>
          <a:p>
            <a:r>
              <a:rPr lang="ru-RU" sz="3600" b="1" dirty="0"/>
              <a:t>К домашнему заданию </a:t>
            </a:r>
            <a:r>
              <a:rPr lang="en-US" sz="3600" b="1" dirty="0"/>
              <a:t>#D.2</a:t>
            </a:r>
            <a:endParaRPr lang="uk-UA" sz="3600" b="1" dirty="0"/>
          </a:p>
        </p:txBody>
      </p:sp>
      <p:sp>
        <p:nvSpPr>
          <p:cNvPr id="6" name="Номер слайда 36"/>
          <p:cNvSpPr txBox="1">
            <a:spLocks/>
          </p:cNvSpPr>
          <p:nvPr/>
        </p:nvSpPr>
        <p:spPr>
          <a:xfrm>
            <a:off x="11208568" y="6190853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767408" y="5157192"/>
            <a:ext cx="10848528" cy="120032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b="1" dirty="0"/>
              <a:t>В помощь</a:t>
            </a:r>
            <a:r>
              <a:rPr lang="en-US" sz="2400" b="1" dirty="0"/>
              <a:t>,</a:t>
            </a:r>
            <a:r>
              <a:rPr lang="ru-RU" sz="2400" b="1" dirty="0"/>
              <a:t> </a:t>
            </a:r>
            <a:r>
              <a:rPr lang="ru-RU" sz="2400" dirty="0"/>
              <a:t>генератор номеров банковских карт (</a:t>
            </a:r>
            <a:r>
              <a:rPr lang="ru-RU" sz="2400" b="1" dirty="0">
                <a:solidFill>
                  <a:srgbClr val="FF0000"/>
                </a:solidFill>
              </a:rPr>
              <a:t>используйте для проверки</a:t>
            </a:r>
            <a:r>
              <a:rPr lang="ru-RU" sz="2400" dirty="0"/>
              <a:t>): </a:t>
            </a:r>
            <a:endParaRPr lang="en-US" sz="2400" dirty="0"/>
          </a:p>
          <a:p>
            <a:r>
              <a:rPr lang="en-US" sz="2400" b="1" dirty="0">
                <a:hlinkClick r:id="rId2"/>
              </a:rPr>
              <a:t>https://www.freeformatter.com/credit-card-number-generator-validator.html</a:t>
            </a:r>
            <a:endParaRPr lang="en-US" sz="2400" b="1" dirty="0"/>
          </a:p>
          <a:p>
            <a:endParaRPr lang="uk-UA" sz="24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72816"/>
            <a:ext cx="12192000" cy="25922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45348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0" y="188640"/>
            <a:ext cx="12192000" cy="720080"/>
          </a:xfrm>
        </p:spPr>
        <p:txBody>
          <a:bodyPr>
            <a:noAutofit/>
          </a:bodyPr>
          <a:lstStyle/>
          <a:p>
            <a:r>
              <a:rPr lang="ru-RU" sz="4000" b="1" dirty="0"/>
              <a:t>Функции</a:t>
            </a:r>
            <a:r>
              <a:rPr lang="en-US" sz="4000" b="1" dirty="0"/>
              <a:t> </a:t>
            </a:r>
            <a:r>
              <a:rPr lang="ru-RU" sz="4000" b="1" dirty="0"/>
              <a:t>в </a:t>
            </a:r>
            <a:r>
              <a:rPr lang="en-US" sz="4000" b="1" dirty="0"/>
              <a:t>JavaScript</a:t>
            </a:r>
            <a:endParaRPr lang="ru-RU" sz="4000" b="1" dirty="0"/>
          </a:p>
        </p:txBody>
      </p:sp>
      <p:sp>
        <p:nvSpPr>
          <p:cNvPr id="15" name="Номер слайда 36"/>
          <p:cNvSpPr txBox="1">
            <a:spLocks/>
          </p:cNvSpPr>
          <p:nvPr/>
        </p:nvSpPr>
        <p:spPr>
          <a:xfrm>
            <a:off x="11280576" y="618098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991544" y="3503330"/>
            <a:ext cx="896224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/>
              <a:t>Функция</a:t>
            </a:r>
            <a:r>
              <a:rPr lang="ru-RU" sz="2800" dirty="0"/>
              <a:t> также называют «подпрограммами» (программа в программе). Как и у программы в целом задача функции получить данные на входе и дать результат их обработки на выходе (хотя получение данных и/или выдача результатов не является обязательным).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4969096" y="1700808"/>
            <a:ext cx="2304256" cy="12961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4000" b="1" dirty="0"/>
              <a:t>Функция</a:t>
            </a:r>
            <a:endParaRPr lang="uk-UA" sz="4000" b="1" dirty="0"/>
          </a:p>
        </p:txBody>
      </p:sp>
      <p:pic>
        <p:nvPicPr>
          <p:cNvPr id="9" name="Picture 2" descr="http://rocksoft.com.my/images/doc-ico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51584" y="1664804"/>
            <a:ext cx="1368152" cy="1368152"/>
          </a:xfrm>
          <a:prstGeom prst="rect">
            <a:avLst/>
          </a:prstGeom>
          <a:noFill/>
        </p:spPr>
      </p:pic>
      <p:pic>
        <p:nvPicPr>
          <p:cNvPr id="10" name="Picture 4" descr="http://www.iconshock.com/img_jpg/REALVISTA/business/jpg/256/group_data_icon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0706" y="1556792"/>
            <a:ext cx="1584176" cy="1584176"/>
          </a:xfrm>
          <a:prstGeom prst="rect">
            <a:avLst/>
          </a:prstGeom>
          <a:noFill/>
        </p:spPr>
      </p:pic>
      <p:sp>
        <p:nvSpPr>
          <p:cNvPr id="11" name="Стрелка вправо 10"/>
          <p:cNvSpPr/>
          <p:nvPr/>
        </p:nvSpPr>
        <p:spPr>
          <a:xfrm>
            <a:off x="4056384" y="2204864"/>
            <a:ext cx="576064" cy="288032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2" name="Стрелка вправо 11"/>
          <p:cNvSpPr/>
          <p:nvPr/>
        </p:nvSpPr>
        <p:spPr>
          <a:xfrm>
            <a:off x="7610000" y="2204864"/>
            <a:ext cx="504056" cy="288032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08568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Заголовок 4"/>
          <p:cNvSpPr>
            <a:spLocks noGrp="1"/>
          </p:cNvSpPr>
          <p:nvPr>
            <p:ph type="title"/>
          </p:nvPr>
        </p:nvSpPr>
        <p:spPr>
          <a:xfrm>
            <a:off x="2114872" y="341784"/>
            <a:ext cx="8229600" cy="1143000"/>
          </a:xfrm>
        </p:spPr>
        <p:txBody>
          <a:bodyPr>
            <a:normAutofit/>
          </a:bodyPr>
          <a:lstStyle/>
          <a:p>
            <a:r>
              <a:rPr lang="ru-RU" b="1" dirty="0"/>
              <a:t>Какая польза от функций?</a:t>
            </a:r>
            <a:endParaRPr lang="uk-UA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72672" y="2204864"/>
            <a:ext cx="964907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ru-RU" sz="4400" b="1" dirty="0">
                <a:solidFill>
                  <a:srgbClr val="0070C0"/>
                </a:solidFill>
              </a:rPr>
              <a:t>Уменьшаем дублирование (повторение) кода;</a:t>
            </a:r>
          </a:p>
          <a:p>
            <a:pPr marL="742950" indent="-742950">
              <a:buFont typeface="+mj-lt"/>
              <a:buAutoNum type="arabicPeriod"/>
            </a:pPr>
            <a:r>
              <a:rPr lang="ru-RU" sz="4400" b="1" dirty="0">
                <a:solidFill>
                  <a:srgbClr val="00B050"/>
                </a:solidFill>
              </a:rPr>
              <a:t>Проще вносить изменения;</a:t>
            </a:r>
          </a:p>
          <a:p>
            <a:pPr marL="742950" indent="-742950">
              <a:buFont typeface="+mj-lt"/>
              <a:buAutoNum type="arabicPeriod"/>
            </a:pPr>
            <a:r>
              <a:rPr lang="ru-RU" sz="4400" b="1" dirty="0">
                <a:solidFill>
                  <a:srgbClr val="FF0000"/>
                </a:solidFill>
              </a:rPr>
              <a:t>Абстрагирование от деталей;</a:t>
            </a:r>
          </a:p>
        </p:txBody>
      </p:sp>
    </p:spTree>
    <p:extLst>
      <p:ext uri="{BB962C8B-B14F-4D97-AF65-F5344CB8AC3E}">
        <p14:creationId xmlns:p14="http://schemas.microsoft.com/office/powerpoint/2010/main" val="3698798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80576" y="6165305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0" y="5775647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Подробнее:</a:t>
            </a:r>
            <a:r>
              <a:rPr lang="en-US" sz="2400" b="1" dirty="0"/>
              <a:t> </a:t>
            </a:r>
            <a:r>
              <a:rPr lang="en-US" sz="2400" b="1" dirty="0">
                <a:hlinkClick r:id="rId2"/>
              </a:rPr>
              <a:t>https://learn.javascript.ru/function-basics</a:t>
            </a:r>
            <a:endParaRPr lang="ru-RU" sz="2400" b="1" dirty="0"/>
          </a:p>
        </p:txBody>
      </p:sp>
      <p:sp>
        <p:nvSpPr>
          <p:cNvPr id="16" name="Заголовок 6"/>
          <p:cNvSpPr>
            <a:spLocks noGrp="1"/>
          </p:cNvSpPr>
          <p:nvPr>
            <p:ph type="title"/>
          </p:nvPr>
        </p:nvSpPr>
        <p:spPr>
          <a:xfrm>
            <a:off x="0" y="188640"/>
            <a:ext cx="12192000" cy="720080"/>
          </a:xfrm>
        </p:spPr>
        <p:txBody>
          <a:bodyPr>
            <a:noAutofit/>
          </a:bodyPr>
          <a:lstStyle/>
          <a:p>
            <a:r>
              <a:rPr lang="ru-RU" sz="4000" b="1" dirty="0"/>
              <a:t>Функции</a:t>
            </a:r>
            <a:r>
              <a:rPr lang="en-US" sz="4000" b="1" dirty="0"/>
              <a:t> </a:t>
            </a:r>
            <a:r>
              <a:rPr lang="ru-RU" sz="4000" b="1" dirty="0"/>
              <a:t>в </a:t>
            </a:r>
            <a:r>
              <a:rPr lang="en-US" sz="4000" b="1" dirty="0"/>
              <a:t>JavaScript</a:t>
            </a:r>
            <a:endParaRPr lang="ru-RU" sz="40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0" y="6207695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Подробнее:</a:t>
            </a:r>
            <a:r>
              <a:rPr lang="en-US" sz="2400" b="1" dirty="0"/>
              <a:t> </a:t>
            </a:r>
            <a:r>
              <a:rPr lang="en-US" sz="2400" b="1" dirty="0">
                <a:hlinkClick r:id="rId3"/>
              </a:rPr>
              <a:t>https://learn.javascript.ru/arrow-functions-basics</a:t>
            </a:r>
            <a:endParaRPr lang="ru-RU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6744072" y="1064925"/>
            <a:ext cx="410445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Функции в</a:t>
            </a:r>
            <a:r>
              <a:rPr lang="en-US" dirty="0"/>
              <a:t> JavaScript – </a:t>
            </a:r>
            <a:r>
              <a:rPr lang="ru-RU" dirty="0"/>
              <a:t>блоки кода которые возможно вызывать (выполнять) многократно. Синтаксисом </a:t>
            </a:r>
            <a:r>
              <a:rPr lang="en-US" dirty="0"/>
              <a:t>JS </a:t>
            </a:r>
            <a:r>
              <a:rPr lang="ru-RU" dirty="0"/>
              <a:t>предусмотрено несколько способов определения функций</a:t>
            </a:r>
            <a:r>
              <a:rPr lang="en-US" dirty="0"/>
              <a:t>: </a:t>
            </a:r>
            <a:r>
              <a:rPr lang="ru-RU" dirty="0"/>
              <a:t>Объявление функции (</a:t>
            </a:r>
            <a:r>
              <a:rPr lang="en-US" b="1" i="1" dirty="0"/>
              <a:t>Function Declaration</a:t>
            </a:r>
            <a:r>
              <a:rPr lang="ru-RU" dirty="0"/>
              <a:t>) (3), Функциональное выражение (</a:t>
            </a:r>
            <a:r>
              <a:rPr lang="en-US" b="1" i="1" dirty="0"/>
              <a:t>Function Expression</a:t>
            </a:r>
            <a:r>
              <a:rPr lang="ru-RU" dirty="0"/>
              <a:t>, она же «анонимная» функция) (8), и стрелочные-функции (</a:t>
            </a:r>
            <a:r>
              <a:rPr lang="en-US" b="1" dirty="0"/>
              <a:t>arrow-function</a:t>
            </a:r>
            <a:r>
              <a:rPr lang="en-US" dirty="0"/>
              <a:t>, </a:t>
            </a:r>
            <a:r>
              <a:rPr lang="ru-RU" dirty="0"/>
              <a:t>они же лямбда-функции) (13). Функции в </a:t>
            </a:r>
            <a:r>
              <a:rPr lang="en-US" dirty="0"/>
              <a:t>JavaScript – </a:t>
            </a:r>
            <a:r>
              <a:rPr lang="ru-RU" dirty="0"/>
              <a:t>тип данных, функцию мы можем размещать в переменных, как и другие типы данных. Отличие в том, что функции  мы можем вызывать. 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392" y="931752"/>
            <a:ext cx="5899051" cy="47064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97500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80576" y="6165305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0" y="6135687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Подробнее:</a:t>
            </a:r>
            <a:r>
              <a:rPr lang="en-US" sz="2400" b="1" dirty="0"/>
              <a:t> </a:t>
            </a:r>
            <a:r>
              <a:rPr lang="en-US" sz="2400" b="1" dirty="0">
                <a:hlinkClick r:id="rId2"/>
              </a:rPr>
              <a:t>https://learn.javascript.ru/rest-parameters-spread-operator</a:t>
            </a:r>
            <a:endParaRPr lang="ru-RU" sz="2400" b="1" dirty="0"/>
          </a:p>
        </p:txBody>
      </p:sp>
      <p:sp>
        <p:nvSpPr>
          <p:cNvPr id="16" name="Заголовок 6"/>
          <p:cNvSpPr>
            <a:spLocks noGrp="1"/>
          </p:cNvSpPr>
          <p:nvPr>
            <p:ph type="title"/>
          </p:nvPr>
        </p:nvSpPr>
        <p:spPr>
          <a:xfrm>
            <a:off x="0" y="188640"/>
            <a:ext cx="12192000" cy="720080"/>
          </a:xfrm>
        </p:spPr>
        <p:txBody>
          <a:bodyPr>
            <a:noAutofit/>
          </a:bodyPr>
          <a:lstStyle/>
          <a:p>
            <a:r>
              <a:rPr lang="en-US" sz="4000" b="1" dirty="0"/>
              <a:t>rest-</a:t>
            </a:r>
            <a:r>
              <a:rPr lang="ru-RU" sz="4000" b="1" dirty="0"/>
              <a:t>оператор и функции</a:t>
            </a:r>
            <a:r>
              <a:rPr lang="en-US" sz="4000" b="1" dirty="0"/>
              <a:t> </a:t>
            </a:r>
            <a:endParaRPr lang="ru-RU" sz="4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610136" y="4365104"/>
            <a:ext cx="737429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Функция может принимать параметры и возвращать результат своей работы для дальнейшего использования (оператор </a:t>
            </a:r>
            <a:r>
              <a:rPr lang="en-US" sz="2000" i="1" dirty="0"/>
              <a:t>return</a:t>
            </a:r>
            <a:r>
              <a:rPr lang="ru-RU" sz="2000" dirty="0"/>
              <a:t>)</a:t>
            </a:r>
            <a:r>
              <a:rPr lang="en-US" sz="2000" dirty="0"/>
              <a:t>. </a:t>
            </a:r>
            <a:r>
              <a:rPr lang="ru-RU" sz="2000" dirty="0"/>
              <a:t>Но при помощи оператора </a:t>
            </a:r>
            <a:r>
              <a:rPr lang="ru-RU" sz="2800" b="1" dirty="0"/>
              <a:t>...</a:t>
            </a:r>
            <a:r>
              <a:rPr lang="ru-RU" sz="2000" dirty="0"/>
              <a:t> (в данном случае его называют </a:t>
            </a:r>
            <a:r>
              <a:rPr lang="en-US" sz="2000" i="1" dirty="0"/>
              <a:t>rest-</a:t>
            </a:r>
            <a:r>
              <a:rPr lang="ru-RU" sz="2000" i="1" dirty="0"/>
              <a:t>оператором</a:t>
            </a:r>
            <a:r>
              <a:rPr lang="ru-RU" sz="2000" dirty="0"/>
              <a:t>) мы можем принят любое количество параметров и работать с ними  как с массивом </a:t>
            </a:r>
            <a:r>
              <a:rPr lang="en-US" sz="2000" dirty="0"/>
              <a:t>(</a:t>
            </a:r>
            <a:r>
              <a:rPr lang="en-US" sz="2000" b="1" dirty="0">
                <a:solidFill>
                  <a:srgbClr val="7030A0"/>
                </a:solidFill>
              </a:rPr>
              <a:t>ES2015</a:t>
            </a:r>
            <a:r>
              <a:rPr lang="en-US" sz="2000" dirty="0"/>
              <a:t>).</a:t>
            </a:r>
            <a:endParaRPr lang="ru-RU" sz="20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0136" y="1052736"/>
            <a:ext cx="7158271" cy="30963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96747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80576" y="6165305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0" y="6135687"/>
            <a:ext cx="121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/>
              <a:t>Подробнее:</a:t>
            </a:r>
            <a:r>
              <a:rPr lang="en-US" sz="2000" b="1" dirty="0"/>
              <a:t> </a:t>
            </a:r>
            <a:r>
              <a:rPr lang="en-US" sz="2000" b="1" dirty="0">
                <a:hlinkClick r:id="rId2"/>
              </a:rPr>
              <a:t>https://learn.javascript.ru/function-basics#parametry-po-umolchaniyu</a:t>
            </a:r>
            <a:endParaRPr lang="ru-RU" sz="2000" b="1" dirty="0"/>
          </a:p>
        </p:txBody>
      </p:sp>
      <p:sp>
        <p:nvSpPr>
          <p:cNvPr id="16" name="Заголовок 6"/>
          <p:cNvSpPr>
            <a:spLocks noGrp="1"/>
          </p:cNvSpPr>
          <p:nvPr>
            <p:ph type="title"/>
          </p:nvPr>
        </p:nvSpPr>
        <p:spPr>
          <a:xfrm>
            <a:off x="0" y="188640"/>
            <a:ext cx="12192000" cy="720080"/>
          </a:xfrm>
        </p:spPr>
        <p:txBody>
          <a:bodyPr>
            <a:noAutofit/>
          </a:bodyPr>
          <a:lstStyle/>
          <a:p>
            <a:r>
              <a:rPr lang="ru-RU" sz="4000" b="1" dirty="0"/>
              <a:t>Параметры по умолчанию в функциях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398687" y="4365104"/>
            <a:ext cx="751373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Передача неполного набора параметров не является ошибкой в </a:t>
            </a:r>
            <a:r>
              <a:rPr lang="en-US" sz="2000" dirty="0"/>
              <a:t>JavaScript</a:t>
            </a:r>
            <a:r>
              <a:rPr lang="ru-RU" sz="2000" dirty="0"/>
              <a:t>, но может создать проблемы при работе функции. При помощи синтаксиса параметров по умолчанию мы можем указать значения которые будут использоваться если тот или иной параметр не будет передан </a:t>
            </a:r>
            <a:r>
              <a:rPr lang="en-US" sz="2000" dirty="0"/>
              <a:t>(</a:t>
            </a:r>
            <a:r>
              <a:rPr lang="en-US" sz="2000" b="1" dirty="0">
                <a:solidFill>
                  <a:srgbClr val="7030A0"/>
                </a:solidFill>
              </a:rPr>
              <a:t>ES2015</a:t>
            </a:r>
            <a:r>
              <a:rPr lang="en-US" sz="2000" dirty="0"/>
              <a:t>).</a:t>
            </a:r>
            <a:endParaRPr lang="ru-RU" sz="20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5600" y="1048087"/>
            <a:ext cx="7009681" cy="30915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02755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80576" y="6165305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Заголовок 6"/>
          <p:cNvSpPr>
            <a:spLocks noGrp="1"/>
          </p:cNvSpPr>
          <p:nvPr>
            <p:ph type="title"/>
          </p:nvPr>
        </p:nvSpPr>
        <p:spPr>
          <a:xfrm>
            <a:off x="0" y="188640"/>
            <a:ext cx="12192000" cy="720080"/>
          </a:xfrm>
        </p:spPr>
        <p:txBody>
          <a:bodyPr>
            <a:noAutofit/>
          </a:bodyPr>
          <a:lstStyle/>
          <a:p>
            <a:r>
              <a:rPr lang="ru-RU" sz="4000" b="1" dirty="0"/>
              <a:t>Функция в объекте – метод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408" y="1289872"/>
            <a:ext cx="7680176" cy="42993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8832304" y="1362248"/>
            <a:ext cx="266429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Функции могут размещается в ячейках массива (коллекций </a:t>
            </a:r>
            <a:r>
              <a:rPr lang="en-US" sz="2400" dirty="0"/>
              <a:t>Set </a:t>
            </a:r>
            <a:r>
              <a:rPr lang="ru-RU" sz="2400" dirty="0"/>
              <a:t>и </a:t>
            </a:r>
            <a:r>
              <a:rPr lang="en-US" sz="2400" dirty="0"/>
              <a:t>Map</a:t>
            </a:r>
            <a:r>
              <a:rPr lang="ru-RU" sz="2400" dirty="0"/>
              <a:t>)</a:t>
            </a:r>
            <a:r>
              <a:rPr lang="en-US" sz="2400" dirty="0"/>
              <a:t> </a:t>
            </a:r>
            <a:r>
              <a:rPr lang="ru-RU" sz="2400" dirty="0"/>
              <a:t>а также в свойствах объекта. При этом для функций в составе объектов есть отдельный термин – </a:t>
            </a:r>
            <a:r>
              <a:rPr lang="ru-RU" sz="2400" b="1" dirty="0"/>
              <a:t>метод</a:t>
            </a:r>
            <a:r>
              <a:rPr lang="ru-RU" sz="24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81953601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5745</TotalTime>
  <Words>1628</Words>
  <Application>Microsoft Office PowerPoint</Application>
  <PresentationFormat>Широкий екран</PresentationFormat>
  <Paragraphs>137</Paragraphs>
  <Slides>34</Slides>
  <Notes>1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34</vt:i4>
      </vt:variant>
    </vt:vector>
  </HeadingPairs>
  <TitlesOfParts>
    <vt:vector size="38" baseType="lpstr">
      <vt:lpstr>Arial</vt:lpstr>
      <vt:lpstr>Calibri</vt:lpstr>
      <vt:lpstr>Courier New</vt:lpstr>
      <vt:lpstr>Тема Office</vt:lpstr>
      <vt:lpstr>Презентація PowerPoint</vt:lpstr>
      <vt:lpstr>Презентація PowerPoint</vt:lpstr>
      <vt:lpstr>Презентація PowerPoint</vt:lpstr>
      <vt:lpstr>Функции в JavaScript</vt:lpstr>
      <vt:lpstr>Какая польза от функций?</vt:lpstr>
      <vt:lpstr>Функции в JavaScript</vt:lpstr>
      <vt:lpstr>rest-оператор и функции </vt:lpstr>
      <vt:lpstr>Параметры по умолчанию в функциях</vt:lpstr>
      <vt:lpstr>Функция в объекте – метод</vt:lpstr>
      <vt:lpstr>Презентація PowerPoint</vt:lpstr>
      <vt:lpstr>Замыкания</vt:lpstr>
      <vt:lpstr>Таймеры в JavaScript</vt:lpstr>
      <vt:lpstr>Презентація PowerPoint</vt:lpstr>
      <vt:lpstr> Event Loop</vt:lpstr>
      <vt:lpstr>Презентація PowerPoint</vt:lpstr>
      <vt:lpstr>Метод .sort() и функция-компаратор</vt:lpstr>
      <vt:lpstr>Перебирающий методы массива .forEach()</vt:lpstr>
      <vt:lpstr>Полезнейщие методы преобразования массивов</vt:lpstr>
      <vt:lpstr>Презентація PowerPoint</vt:lpstr>
      <vt:lpstr>Презентація PowerPoint</vt:lpstr>
      <vt:lpstr>Презентація PowerPoint</vt:lpstr>
      <vt:lpstr>Составьте список дат (отсортированных от прошлого к будущему), когда ожидаются платежи по облигациям госзайма, с суммой всех платежей которые в этот день должны быть выполнены (на одну дату могут приходится несколько платежей, тогда на эту дату считаем сумму платежей). (Платежи, которые НЕ в гривне, пересчитайте в гривню).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Перебирающие методы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К домашнему заданию #D.2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Вступление</dc:title>
  <dc:creator>user</dc:creator>
  <cp:lastModifiedBy>Anatoliy Kigel</cp:lastModifiedBy>
  <cp:revision>767</cp:revision>
  <dcterms:created xsi:type="dcterms:W3CDTF">2014-11-20T09:08:59Z</dcterms:created>
  <dcterms:modified xsi:type="dcterms:W3CDTF">2021-02-23T08:21:44Z</dcterms:modified>
</cp:coreProperties>
</file>