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81" r:id="rId2"/>
    <p:sldId id="346" r:id="rId3"/>
    <p:sldId id="409" r:id="rId4"/>
    <p:sldId id="408" r:id="rId5"/>
    <p:sldId id="364" r:id="rId6"/>
    <p:sldId id="467" r:id="rId7"/>
    <p:sldId id="385" r:id="rId8"/>
    <p:sldId id="532" r:id="rId9"/>
    <p:sldId id="386" r:id="rId10"/>
    <p:sldId id="549" r:id="rId11"/>
    <p:sldId id="550" r:id="rId12"/>
    <p:sldId id="551" r:id="rId13"/>
    <p:sldId id="412" r:id="rId14"/>
    <p:sldId id="413" r:id="rId15"/>
    <p:sldId id="536" r:id="rId16"/>
    <p:sldId id="537" r:id="rId17"/>
    <p:sldId id="538" r:id="rId18"/>
    <p:sldId id="539" r:id="rId19"/>
    <p:sldId id="540" r:id="rId20"/>
    <p:sldId id="566" r:id="rId21"/>
    <p:sldId id="567" r:id="rId22"/>
    <p:sldId id="568" r:id="rId23"/>
    <p:sldId id="541" r:id="rId24"/>
    <p:sldId id="542" r:id="rId25"/>
    <p:sldId id="569" r:id="rId26"/>
    <p:sldId id="543" r:id="rId27"/>
    <p:sldId id="544" r:id="rId28"/>
    <p:sldId id="553" r:id="rId29"/>
    <p:sldId id="478" r:id="rId30"/>
    <p:sldId id="479" r:id="rId31"/>
    <p:sldId id="503" r:id="rId32"/>
    <p:sldId id="504" r:id="rId33"/>
    <p:sldId id="505" r:id="rId34"/>
    <p:sldId id="546" r:id="rId35"/>
    <p:sldId id="545" r:id="rId36"/>
    <p:sldId id="510" r:id="rId37"/>
    <p:sldId id="558" r:id="rId38"/>
    <p:sldId id="565" r:id="rId39"/>
    <p:sldId id="564" r:id="rId40"/>
    <p:sldId id="559" r:id="rId41"/>
    <p:sldId id="560" r:id="rId42"/>
    <p:sldId id="563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346"/>
            <p14:sldId id="409"/>
            <p14:sldId id="408"/>
            <p14:sldId id="364"/>
            <p14:sldId id="467"/>
            <p14:sldId id="385"/>
            <p14:sldId id="532"/>
            <p14:sldId id="386"/>
            <p14:sldId id="549"/>
            <p14:sldId id="550"/>
            <p14:sldId id="551"/>
            <p14:sldId id="412"/>
            <p14:sldId id="413"/>
            <p14:sldId id="536"/>
            <p14:sldId id="537"/>
            <p14:sldId id="538"/>
            <p14:sldId id="539"/>
            <p14:sldId id="540"/>
            <p14:sldId id="566"/>
            <p14:sldId id="567"/>
            <p14:sldId id="568"/>
            <p14:sldId id="541"/>
            <p14:sldId id="542"/>
            <p14:sldId id="569"/>
            <p14:sldId id="543"/>
            <p14:sldId id="544"/>
            <p14:sldId id="553"/>
            <p14:sldId id="478"/>
            <p14:sldId id="479"/>
            <p14:sldId id="503"/>
            <p14:sldId id="504"/>
            <p14:sldId id="505"/>
            <p14:sldId id="546"/>
            <p14:sldId id="545"/>
            <p14:sldId id="510"/>
            <p14:sldId id="558"/>
            <p14:sldId id="565"/>
            <p14:sldId id="564"/>
            <p14:sldId id="559"/>
            <p14:sldId id="560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D7B7-C7F1-41DC-8B75-708C93F032E9}" v="8" dt="2021-03-11T08:10:44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base.xyz/cors/demo-2.ph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xhr-crossdo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JavaScript/Reference/Statements/for-await...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vid19api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binlist.net/536354" TargetMode="External"/><Relationship Id="rId2" Type="http://schemas.openxmlformats.org/officeDocument/2006/relationships/hyperlink" Target="https://binlis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bincodes.com/api-bin-checker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pstack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Event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api.privatbank.ua/#p24/a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base.xyz/pbatm/" TargetMode="Externa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mise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AJAX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</a:t>
            </a:r>
            <a:r>
              <a:rPr lang="en-US" sz="7200" b="1" dirty="0"/>
              <a:t>AJAX</a:t>
            </a:r>
          </a:p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/>
              <a:t>synchronous </a:t>
            </a:r>
            <a:r>
              <a:rPr lang="en-US" sz="4000" b="1" i="1" dirty="0">
                <a:solidFill>
                  <a:srgbClr val="FFFF00"/>
                </a:solidFill>
              </a:rPr>
              <a:t>J</a:t>
            </a:r>
            <a:r>
              <a:rPr lang="en-US" sz="4000" b="1" i="1" dirty="0"/>
              <a:t>avaScript </a:t>
            </a:r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/>
              <a:t>nd </a:t>
            </a:r>
            <a:r>
              <a:rPr lang="en-US" sz="4000" b="1" i="1" dirty="0">
                <a:solidFill>
                  <a:srgbClr val="FFFF00"/>
                </a:solidFill>
              </a:rPr>
              <a:t>X</a:t>
            </a:r>
            <a:r>
              <a:rPr lang="en-US" sz="4000" b="1" i="1" dirty="0"/>
              <a:t>ML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1290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204864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490008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938280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b="1" dirty="0"/>
              <a:t>HTTP-</a:t>
            </a:r>
            <a:r>
              <a:rPr lang="ru-RU" sz="2000" b="1" dirty="0"/>
              <a:t>запросы</a:t>
            </a:r>
            <a:r>
              <a:rPr lang="en-US" sz="2000" b="1" dirty="0"/>
              <a:t> </a:t>
            </a:r>
            <a:r>
              <a:rPr lang="en-US" sz="2000" i="1" dirty="0"/>
              <a:t>(HTTP-request)</a:t>
            </a:r>
            <a:r>
              <a:rPr lang="ru-RU" sz="2000" dirty="0"/>
              <a:t> к сайтам, и изменять страницу уже на основе данных которых не было при загрузке странице. Т.е. дополнительно загружать разметку</a:t>
            </a:r>
            <a:r>
              <a:rPr lang="en-US" sz="2000" dirty="0"/>
              <a:t>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556792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30" y="3729405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Идея заложенная в </a:t>
            </a:r>
            <a:r>
              <a:rPr lang="en-US" sz="2800" b="1" dirty="0"/>
              <a:t>AJAX</a:t>
            </a:r>
            <a:r>
              <a:rPr lang="ru-RU" sz="2800" dirty="0"/>
              <a:t> –  не перезагружая страницу полностью, запросить у сервера данные и вставить их в дерево документа. </a:t>
            </a:r>
            <a:endParaRPr lang="uk-UA" sz="28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 fetch()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171966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118740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5. Кросс-доменные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77379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798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6554" y="436510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Не все </a:t>
            </a:r>
            <a:r>
              <a:rPr lang="en-US" sz="2800" b="1" dirty="0">
                <a:solidFill>
                  <a:srgbClr val="0070C0"/>
                </a:solidFill>
              </a:rPr>
              <a:t>AJAX </a:t>
            </a:r>
            <a:r>
              <a:rPr lang="ru-RU" sz="2800" b="1" dirty="0">
                <a:solidFill>
                  <a:srgbClr val="0070C0"/>
                </a:solidFill>
              </a:rPr>
              <a:t>запросы безопасны, браузер бдит </a:t>
            </a:r>
            <a:r>
              <a:rPr lang="ru-RU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4744"/>
            <a:ext cx="12192001" cy="2933164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094533" y="5085182"/>
            <a:ext cx="50272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E9178"/>
                </a:solidFill>
                <a:latin typeface="+mj-lt"/>
                <a:hlinkClick r:id="rId3"/>
              </a:rPr>
              <a:t>https://filebase.xyz/cors/demo-1.php</a:t>
            </a:r>
          </a:p>
          <a:p>
            <a:endParaRPr lang="en-US" sz="2400" b="1" dirty="0">
              <a:solidFill>
                <a:srgbClr val="CE9178"/>
              </a:solidFill>
              <a:latin typeface="+mj-lt"/>
              <a:hlinkClick r:id="rId3"/>
            </a:endParaRPr>
          </a:p>
          <a:p>
            <a:r>
              <a:rPr lang="en-US" sz="2400" b="1" dirty="0">
                <a:solidFill>
                  <a:srgbClr val="CE9178"/>
                </a:solidFill>
                <a:latin typeface="+mj-lt"/>
                <a:hlinkClick r:id="rId3"/>
              </a:rPr>
              <a:t>https://filebase.xyz/cors/demo-2.php</a:t>
            </a:r>
            <a:endParaRPr lang="en-US" sz="24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526984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Сравните результаты </a:t>
            </a:r>
            <a:r>
              <a:rPr lang="en-US" sz="2400" dirty="0"/>
              <a:t>AJAX</a:t>
            </a:r>
            <a:r>
              <a:rPr lang="ru-RU" sz="2400" dirty="0"/>
              <a:t> запросов:</a:t>
            </a:r>
          </a:p>
        </p:txBody>
      </p:sp>
    </p:spTree>
    <p:extLst>
      <p:ext uri="{BB962C8B-B14F-4D97-AF65-F5344CB8AC3E}">
        <p14:creationId xmlns:p14="http://schemas.microsoft.com/office/powerpoint/2010/main" val="400296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34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5560" y="165260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</a:rPr>
              <a:t>Кросс-доменные</a:t>
            </a:r>
            <a:r>
              <a:rPr lang="ru-RU" sz="2400" b="1" dirty="0">
                <a:solidFill>
                  <a:srgbClr val="0070C0"/>
                </a:solidFill>
              </a:rPr>
              <a:t> запросы </a:t>
            </a:r>
            <a:r>
              <a:rPr lang="ru-RU" sz="2400" dirty="0"/>
              <a:t>(т.е</a:t>
            </a:r>
            <a:r>
              <a:rPr lang="ru-RU" sz="2400" i="1" dirty="0"/>
              <a:t>. запросы к другому домену, не к тому с которого загружен скрипт</a:t>
            </a:r>
            <a:r>
              <a:rPr lang="ru-RU" sz="2400" dirty="0"/>
              <a:t>) проходят контроль безопасности (</a:t>
            </a:r>
            <a:r>
              <a:rPr lang="ru-RU" sz="2400" b="1" dirty="0"/>
              <a:t>который осуществляет браузер</a:t>
            </a:r>
            <a:r>
              <a:rPr lang="ru-RU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357301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Чтобы страница могла быть доступна через кросс-доменные запросы (читай </a:t>
            </a:r>
            <a:r>
              <a:rPr lang="en-US" sz="2400" b="1" dirty="0"/>
              <a:t>AJAX</a:t>
            </a:r>
            <a:r>
              <a:rPr lang="en-US" sz="2400" dirty="0"/>
              <a:t> </a:t>
            </a:r>
            <a:r>
              <a:rPr lang="ru-RU" sz="2400" dirty="0"/>
              <a:t>запросы к страницам других сайтов), страница должна сама сказать об этом, а именно установить в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ru-RU" sz="2400" dirty="0"/>
              <a:t>ответе заголовок </a:t>
            </a:r>
            <a:r>
              <a:rPr lang="en-US" sz="2400" b="1" dirty="0">
                <a:solidFill>
                  <a:srgbClr val="00B050"/>
                </a:solidFill>
              </a:rPr>
              <a:t>Access-Control-Allow-Origin</a:t>
            </a:r>
            <a:r>
              <a:rPr lang="ru-RU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6688" y="56319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https://learn.javascript.ru/xhr-crossdomain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7696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6. </a:t>
            </a:r>
            <a:r>
              <a:rPr lang="en-US" sz="8000" b="1" dirty="0"/>
              <a:t>API</a:t>
            </a:r>
            <a:r>
              <a:rPr lang="ru-RU" sz="7200" b="1" i="1" dirty="0"/>
              <a:t> </a:t>
            </a:r>
            <a:endParaRPr lang="en-US" sz="7200" b="1" i="1" dirty="0"/>
          </a:p>
          <a:p>
            <a:pPr algn="ctr"/>
            <a:r>
              <a:rPr lang="en-US" sz="4000" b="1" dirty="0"/>
              <a:t>(</a:t>
            </a:r>
            <a:r>
              <a:rPr lang="en-US" sz="4000" b="1" dirty="0">
                <a:solidFill>
                  <a:srgbClr val="FFFF00"/>
                </a:solidFill>
              </a:rPr>
              <a:t>A</a:t>
            </a:r>
            <a:r>
              <a:rPr lang="ru-RU" sz="4000" b="1" dirty="0" err="1"/>
              <a:t>pplication</a:t>
            </a:r>
            <a:r>
              <a:rPr lang="ru-RU" sz="4000" b="1" dirty="0"/>
              <a:t> </a:t>
            </a:r>
            <a:r>
              <a:rPr lang="en-US" sz="4000" b="1" dirty="0">
                <a:solidFill>
                  <a:srgbClr val="FFFF00"/>
                </a:solidFill>
              </a:rPr>
              <a:t>P</a:t>
            </a:r>
            <a:r>
              <a:rPr lang="ru-RU" sz="4000" b="1" dirty="0" err="1"/>
              <a:t>rogramming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00"/>
                </a:solidFill>
              </a:rPr>
              <a:t>I</a:t>
            </a:r>
            <a:r>
              <a:rPr lang="ru-RU" sz="4000" b="1" dirty="0" err="1"/>
              <a:t>nterface</a:t>
            </a:r>
            <a:r>
              <a:rPr lang="en-US" sz="4000" b="1" dirty="0"/>
              <a:t>)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66080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34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2120657"/>
            <a:ext cx="8208912" cy="31085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800" b="1" dirty="0"/>
              <a:t>API</a:t>
            </a:r>
            <a:r>
              <a:rPr lang="ru-RU" sz="2800" dirty="0"/>
              <a:t> (</a:t>
            </a:r>
            <a:r>
              <a:rPr lang="ru-RU" sz="2800" b="1" dirty="0"/>
              <a:t>интерфейс программирования приложений, интерфейс прикладного программирования</a:t>
            </a:r>
            <a:r>
              <a:rPr lang="ru-RU" sz="2800" dirty="0"/>
              <a:t>) (</a:t>
            </a:r>
            <a:r>
              <a:rPr lang="ru-RU" sz="2800" dirty="0">
                <a:hlinkClick r:id="rId2" tooltip="Английский язык"/>
              </a:rPr>
              <a:t>англ.</a:t>
            </a:r>
            <a:r>
              <a:rPr lang="ru-RU" sz="2800" dirty="0"/>
              <a:t> </a:t>
            </a:r>
            <a:r>
              <a:rPr lang="ru-RU" sz="2800" b="1" i="1" dirty="0" err="1"/>
              <a:t>a</a:t>
            </a:r>
            <a:r>
              <a:rPr lang="ru-RU" sz="2800" i="1" dirty="0" err="1"/>
              <a:t>pplication</a:t>
            </a:r>
            <a:r>
              <a:rPr lang="ru-RU" sz="2800" i="1" dirty="0"/>
              <a:t> </a:t>
            </a:r>
            <a:r>
              <a:rPr lang="ru-RU" sz="2800" b="1" i="1" dirty="0" err="1"/>
              <a:t>p</a:t>
            </a:r>
            <a:r>
              <a:rPr lang="ru-RU" sz="2800" i="1" dirty="0" err="1"/>
              <a:t>rogramming</a:t>
            </a:r>
            <a:r>
              <a:rPr lang="en-US" sz="2800" i="1" dirty="0"/>
              <a:t> </a:t>
            </a:r>
            <a:r>
              <a:rPr lang="ru-RU" sz="2800" b="1" i="1" dirty="0" err="1"/>
              <a:t>i</a:t>
            </a:r>
            <a:r>
              <a:rPr lang="ru-RU" sz="2800" i="1" dirty="0" err="1"/>
              <a:t>nterface</a:t>
            </a:r>
            <a:r>
              <a:rPr lang="ru-RU" sz="2800" dirty="0"/>
              <a:t>) — По сути набор правил, которые определяют как необходимо общаться со сторонним сайтом/программой/системой если мы хотим запросить у него данные или передать ему данные.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ru-RU" sz="4400" b="1" dirty="0" err="1"/>
              <a:t>pplication</a:t>
            </a:r>
            <a:r>
              <a:rPr lang="ru-RU" sz="4400" b="1" dirty="0"/>
              <a:t> </a:t>
            </a:r>
            <a:r>
              <a:rPr lang="en-US" sz="4400" b="1" dirty="0">
                <a:solidFill>
                  <a:srgbClr val="00B050"/>
                </a:solidFill>
              </a:rPr>
              <a:t>P</a:t>
            </a:r>
            <a:r>
              <a:rPr lang="ru-RU" sz="4400" b="1" dirty="0" err="1"/>
              <a:t>rogramming</a:t>
            </a:r>
            <a:r>
              <a:rPr lang="ru-RU" sz="4400" b="1" dirty="0"/>
              <a:t> </a:t>
            </a:r>
            <a:r>
              <a:rPr lang="en-US" sz="4400" b="1" dirty="0">
                <a:solidFill>
                  <a:srgbClr val="0070C0"/>
                </a:solidFill>
              </a:rPr>
              <a:t>I</a:t>
            </a:r>
            <a:r>
              <a:rPr lang="ru-RU" sz="4400" b="1" dirty="0" err="1"/>
              <a:t>nterface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51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Event Loop</a:t>
            </a:r>
          </a:p>
        </p:txBody>
      </p:sp>
    </p:spTree>
    <p:extLst>
      <p:ext uri="{BB962C8B-B14F-4D97-AF65-F5344CB8AC3E}">
        <p14:creationId xmlns:p14="http://schemas.microsoft.com/office/powerpoint/2010/main" val="365820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183044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72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Цикл </a:t>
            </a:r>
            <a:r>
              <a:rPr lang="en-US" sz="4000" b="1" dirty="0"/>
              <a:t>for-await-of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6331" y="3963822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dirty="0"/>
              <a:t> </a:t>
            </a:r>
            <a:r>
              <a:rPr lang="en-US" sz="2400" b="1" dirty="0"/>
              <a:t>for-await-of </a:t>
            </a:r>
            <a:r>
              <a:rPr lang="ru-RU" sz="2400" dirty="0"/>
              <a:t>позволяет перебрать итерируемую (перебираемую, массив или </a:t>
            </a:r>
            <a:r>
              <a:rPr lang="ru-RU" sz="2400" dirty="0" err="1"/>
              <a:t>псевдомассив</a:t>
            </a:r>
            <a:r>
              <a:rPr lang="ru-RU" sz="2400" dirty="0"/>
              <a:t>) состоящий из объектов типа </a:t>
            </a:r>
            <a:r>
              <a:rPr lang="en-US" sz="2400" b="1" dirty="0"/>
              <a:t>Promise</a:t>
            </a:r>
            <a:r>
              <a:rPr lang="en-US" sz="2400" dirty="0"/>
              <a:t>. </a:t>
            </a:r>
            <a:r>
              <a:rPr lang="ru-RU" sz="2400" dirty="0"/>
              <a:t>Цикл будет ожидать когда разрешится каждый из </a:t>
            </a:r>
            <a:r>
              <a:rPr lang="en-US" sz="2400" b="1" dirty="0" err="1"/>
              <a:t>Promis</a:t>
            </a:r>
            <a:r>
              <a:rPr lang="en-US" sz="2400" b="1" dirty="0"/>
              <a:t>’</a:t>
            </a:r>
            <a:r>
              <a:rPr lang="ru-RU" sz="2400" b="1" dirty="0" err="1"/>
              <a:t>ов</a:t>
            </a:r>
            <a:r>
              <a:rPr lang="ru-RU" sz="2400" b="1" dirty="0"/>
              <a:t> </a:t>
            </a:r>
            <a:r>
              <a:rPr lang="ru-RU" sz="2400" dirty="0"/>
              <a:t>и только тогда начинать выполнение каждого шага цикла.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56612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https://developer.mozilla.org/</a:t>
            </a:r>
            <a:r>
              <a:rPr lang="en-US" b="1" dirty="0" err="1">
                <a:hlinkClick r:id="rId2"/>
              </a:rPr>
              <a:t>ru</a:t>
            </a:r>
            <a:r>
              <a:rPr lang="en-US" b="1" dirty="0">
                <a:hlinkClick r:id="rId2"/>
              </a:rPr>
              <a:t>/docs/Web/JavaScript/Reference/Statements/for-await...of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" y="1109549"/>
            <a:ext cx="12191340" cy="261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21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8. Полезные </a:t>
            </a:r>
            <a:r>
              <a:rPr lang="en-US" sz="7200" b="1" dirty="0"/>
              <a:t>API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33909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9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COVID-19 API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3325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https://covid19api.com/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2" t="10829" r="1008" b="43064"/>
          <a:stretch/>
        </p:blipFill>
        <p:spPr>
          <a:xfrm>
            <a:off x="-1" y="1556792"/>
            <a:ext cx="12192001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3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419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API </a:t>
            </a:r>
            <a:r>
              <a:rPr lang="ru-RU" sz="3200" b="1" dirty="0" err="1"/>
              <a:t>Приватбанка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3516" y="6165305"/>
            <a:ext cx="685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https://api.privatbank.ua/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756"/>
          <a:stretch/>
        </p:blipFill>
        <p:spPr>
          <a:xfrm>
            <a:off x="1415480" y="1032414"/>
            <a:ext cx="9577064" cy="48985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8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59566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317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Информация по платёжной карте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49294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Сервис позволяют получить информацию в формате </a:t>
            </a:r>
            <a:r>
              <a:rPr lang="en-US" sz="2000" b="1" dirty="0"/>
              <a:t>JSON</a:t>
            </a:r>
            <a:r>
              <a:rPr lang="ru-RU" sz="2000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649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https://binlist.net</a:t>
            </a:r>
            <a:r>
              <a:rPr lang="ru-RU" sz="2400" b="1" dirty="0"/>
              <a:t> </a:t>
            </a:r>
            <a:r>
              <a:rPr lang="en-US" sz="2400" b="1" dirty="0"/>
              <a:t>| </a:t>
            </a:r>
            <a:r>
              <a:rPr lang="en-US" sz="2400" b="1" dirty="0">
                <a:hlinkClick r:id="rId3"/>
              </a:rPr>
              <a:t>https://lookup.binlist.net/536354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1972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Альтернативный сервис: </a:t>
            </a:r>
            <a:r>
              <a:rPr lang="en-US" sz="2000" b="1" dirty="0">
                <a:hlinkClick r:id="rId4"/>
              </a:rPr>
              <a:t>https://www.bincodes.com/api-bin-checker/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3" y="974251"/>
            <a:ext cx="5688632" cy="38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en-US" sz="3200" b="1" dirty="0"/>
              <a:t>API WHOIS-</a:t>
            </a:r>
            <a:r>
              <a:rPr lang="ru-RU" sz="3200" b="1" dirty="0"/>
              <a:t>сервиса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524139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Сервис позволяют получить информацию в формате </a:t>
            </a:r>
            <a:r>
              <a:rPr lang="en-US" sz="2000" b="1" i="1" dirty="0"/>
              <a:t>JSON</a:t>
            </a:r>
            <a:r>
              <a:rPr lang="ru-RU" sz="2000" i="1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5035" y="5960954"/>
            <a:ext cx="3724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https://ipstack.com/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224133"/>
            <a:ext cx="6386116" cy="3800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616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/>
              <a:t>Погодный </a:t>
            </a:r>
            <a:r>
              <a:rPr lang="en-US" sz="3200" b="1" dirty="0"/>
              <a:t>API</a:t>
            </a:r>
            <a:br>
              <a:rPr lang="en-US" sz="3200" b="1" dirty="0"/>
            </a:br>
            <a:r>
              <a:rPr lang="ru-RU" sz="3200" b="1" dirty="0"/>
              <a:t>сервиса </a:t>
            </a:r>
            <a:r>
              <a:rPr lang="en-US" sz="3200" b="1" dirty="0" err="1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Сервис требует регистрации и использование ключа при выполнении запросов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https://openweathermap.org/</a:t>
            </a:r>
            <a:endParaRPr lang="ru-RU" sz="1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84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95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00" y="620688"/>
            <a:ext cx="530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Вспомним об </a:t>
            </a:r>
            <a:br>
              <a:rPr lang="en-US" sz="36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Event Loop </a:t>
            </a:r>
            <a:r>
              <a:rPr lang="ru-RU" sz="3600" b="1" dirty="0"/>
              <a:t>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00800" y="2132856"/>
            <a:ext cx="47283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</a:t>
            </a:r>
            <a:r>
              <a:rPr lang="ru-RU" sz="2800" dirty="0"/>
              <a:t>– однопоточный язык программирования, в любой момент времени возможно выполнение только одного фрагмента кода. Но есть механизм </a:t>
            </a:r>
            <a:r>
              <a:rPr lang="en-US" sz="2800" b="1" dirty="0"/>
              <a:t>callback</a:t>
            </a:r>
            <a:r>
              <a:rPr lang="en-US" sz="2800" dirty="0"/>
              <a:t>’</a:t>
            </a:r>
            <a:r>
              <a:rPr lang="ru-RU" sz="2800" dirty="0" err="1"/>
              <a:t>ов</a:t>
            </a:r>
            <a:r>
              <a:rPr lang="ru-RU" sz="2800" dirty="0"/>
              <a:t>…</a:t>
            </a:r>
          </a:p>
        </p:txBody>
      </p:sp>
      <p:pic>
        <p:nvPicPr>
          <p:cNvPr id="1026" name="Picture 2" descr="https://cdn-images-1.medium.com/max/1200/1*quyTIOs2hioCx1jRQ7-oj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>
            <a:off x="200986" y="260648"/>
            <a:ext cx="6903126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00800" y="5241974"/>
            <a:ext cx="3443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Подробнее</a:t>
            </a:r>
            <a:r>
              <a:rPr lang="en-US" b="1" dirty="0"/>
              <a:t>: </a:t>
            </a:r>
            <a:r>
              <a:rPr lang="ru-RU" b="1" dirty="0"/>
              <a:t> </a:t>
            </a:r>
            <a:r>
              <a:rPr lang="uk-UA" b="1" dirty="0">
                <a:hlinkClick r:id="rId3"/>
              </a:rPr>
              <a:t>https://developer.mozilla.org/ru/docs/Web/JavaScript/EventLoop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14014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/>
              <a:t>Погодный </a:t>
            </a:r>
            <a:r>
              <a:rPr lang="en-US" sz="3200" b="1" dirty="0"/>
              <a:t>API</a:t>
            </a:r>
            <a:br>
              <a:rPr lang="en-US" sz="3200" b="1" dirty="0"/>
            </a:br>
            <a:r>
              <a:rPr lang="ru-RU" sz="3200" b="1" dirty="0"/>
              <a:t>сервиса </a:t>
            </a:r>
            <a:r>
              <a:rPr lang="en-US" sz="3200" b="1" dirty="0" err="1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Сервис требует регистрации и использование ключа при выполнении запросов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https://openweathermap.org/</a:t>
            </a:r>
            <a:endParaRPr lang="ru-RU" sz="1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90875" y="4617102"/>
            <a:ext cx="37909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/>
              <a:t>9f118bfa230072d3603183e520cea4af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542" r="5748"/>
          <a:stretch/>
        </p:blipFill>
        <p:spPr>
          <a:xfrm>
            <a:off x="191344" y="775978"/>
            <a:ext cx="6600056" cy="4957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9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9. Node.js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JavaScript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54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306" y="10792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 err="1"/>
              <a:t>JavaScript</a:t>
            </a:r>
            <a:r>
              <a:rPr lang="ru-RU" sz="2400" b="1" dirty="0"/>
              <a:t>/ECMAScript-2015/2016/2017/2018/2019/2020</a:t>
            </a:r>
            <a:r>
              <a:rPr lang="ru-RU" sz="2400" dirty="0"/>
              <a:t>/...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9.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177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Lodash</a:t>
            </a:r>
            <a:r>
              <a:rPr lang="en-US" sz="3600" b="1" dirty="0"/>
              <a:t> – </a:t>
            </a:r>
            <a:r>
              <a:rPr lang="ru-RU" sz="3600" b="1" dirty="0"/>
              <a:t>библиотека для работы с данными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42264" y="5743381"/>
            <a:ext cx="410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2"/>
              </a:rPr>
              <a:t>https://lodash.com/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82" y="1413736"/>
            <a:ext cx="8419034" cy="4031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06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6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485247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85934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1. Работа с </a:t>
            </a:r>
            <a:r>
              <a:rPr lang="en-US" sz="4800" b="1" dirty="0">
                <a:solidFill>
                  <a:srgbClr val="00B050"/>
                </a:solidFill>
              </a:rPr>
              <a:t>DOM</a:t>
            </a:r>
            <a:r>
              <a:rPr lang="en-US" sz="4800" b="1" dirty="0"/>
              <a:t> </a:t>
            </a:r>
            <a:endParaRPr lang="ru-RU" sz="4800" b="1" dirty="0"/>
          </a:p>
          <a:p>
            <a:pPr algn="ctr"/>
            <a:r>
              <a:rPr lang="en-US" sz="4800" dirty="0"/>
              <a:t>(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4800" dirty="0"/>
              <a:t>)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9309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2.</a:t>
            </a:r>
            <a:r>
              <a:rPr lang="en-US" sz="3200" b="1" dirty="0"/>
              <a:t> </a:t>
            </a:r>
            <a:r>
              <a:rPr lang="ru-RU" sz="3200" b="1" dirty="0"/>
              <a:t>Операторы </a:t>
            </a:r>
            <a:r>
              <a:rPr lang="en-US" sz="3200" b="1" dirty="0">
                <a:solidFill>
                  <a:srgbClr val="00B050"/>
                </a:solidFill>
              </a:rPr>
              <a:t>Export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rgbClr val="00B0F0"/>
                </a:solidFill>
              </a:rPr>
              <a:t>Import</a:t>
            </a:r>
            <a:r>
              <a:rPr lang="en-US" sz="3200" b="1" dirty="0"/>
              <a:t> </a:t>
            </a:r>
            <a:endParaRPr lang="ru-RU" sz="3200" b="1" dirty="0"/>
          </a:p>
          <a:p>
            <a:pPr algn="ctr"/>
            <a:r>
              <a:rPr lang="en-US" sz="3200" b="1" dirty="0"/>
              <a:t>(</a:t>
            </a:r>
            <a:r>
              <a:rPr lang="ru-RU" sz="3200" b="1" dirty="0"/>
              <a:t>также известны как «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ES Modules</a:t>
            </a:r>
            <a:r>
              <a:rPr lang="ru-RU" sz="3200" b="1" dirty="0"/>
              <a:t>»</a:t>
            </a:r>
            <a:r>
              <a:rPr lang="en-US" sz="3200" b="1" dirty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979684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#F.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1302" y="908720"/>
            <a:ext cx="690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пользователю, банкоматов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402" y="2638653"/>
            <a:ext cx="686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https://api.privatbank.ua/#p24/atm</a:t>
            </a:r>
            <a:r>
              <a:rPr lang="ru-RU" b="1" dirty="0"/>
              <a:t> </a:t>
            </a:r>
            <a:r>
              <a:rPr lang="ru-RU" i="1" dirty="0"/>
              <a:t>- д</a:t>
            </a:r>
            <a:r>
              <a:rPr lang="uk-UA" i="1" dirty="0" err="1"/>
              <a:t>окументация</a:t>
            </a:r>
            <a:r>
              <a:rPr lang="uk-UA" i="1" dirty="0"/>
              <a:t> по </a:t>
            </a:r>
            <a:r>
              <a:rPr lang="ru-RU" i="1" dirty="0"/>
              <a:t>«</a:t>
            </a:r>
            <a:r>
              <a:rPr lang="ru-RU" i="1" dirty="0" err="1"/>
              <a:t>банкоматному</a:t>
            </a:r>
            <a:r>
              <a:rPr lang="ru-RU" i="1" dirty="0"/>
              <a:t>» </a:t>
            </a:r>
            <a:r>
              <a:rPr lang="en-US" i="1" dirty="0"/>
              <a:t>API </a:t>
            </a:r>
            <a:r>
              <a:rPr lang="ru-RU" i="1" dirty="0" err="1"/>
              <a:t>Приватбанка</a:t>
            </a:r>
            <a:r>
              <a:rPr lang="ru-RU" i="1" dirty="0"/>
              <a:t>.</a:t>
            </a:r>
          </a:p>
        </p:txBody>
      </p:sp>
      <p:pic>
        <p:nvPicPr>
          <p:cNvPr id="1026" name="Picture 2" descr="Какие операции Вы можете выполнить с помощью банкомата ПриватБанка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2088232" cy="30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487584"/>
            <a:ext cx="5696570" cy="22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800EF-1E85-4871-8877-55C384914C77}"/>
              </a:ext>
            </a:extLst>
          </p:cNvPr>
          <p:cNvSpPr txBox="1"/>
          <p:nvPr/>
        </p:nvSpPr>
        <p:spPr>
          <a:xfrm>
            <a:off x="3544486" y="367330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Чтобы побороть «</a:t>
            </a:r>
            <a:r>
              <a:rPr lang="en-US" i="1" dirty="0"/>
              <a:t>CORS</a:t>
            </a:r>
            <a:r>
              <a:rPr lang="ru-RU" i="1" dirty="0"/>
              <a:t>-проблему»</a:t>
            </a:r>
            <a:r>
              <a:rPr lang="en-US" i="1" dirty="0"/>
              <a:t> </a:t>
            </a:r>
            <a:r>
              <a:rPr lang="ru-RU" i="1" dirty="0"/>
              <a:t>воспользуйтесь</a:t>
            </a:r>
            <a:r>
              <a:rPr lang="en-US" i="1" dirty="0"/>
              <a:t>: </a:t>
            </a:r>
            <a:r>
              <a:rPr lang="en-US" b="1" i="1" dirty="0">
                <a:hlinkClick r:id="rId5"/>
              </a:rPr>
              <a:t>https://filebase.xyz/pbatm/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715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3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Promise</a:t>
            </a:r>
            <a:r>
              <a:rPr lang="ru-RU" sz="8000" b="1" dirty="0"/>
              <a:t> </a:t>
            </a:r>
            <a:r>
              <a:rPr lang="en-US" sz="80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64909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Promise </a:t>
            </a:r>
            <a:r>
              <a:rPr lang="it-IT" sz="4800" b="1" dirty="0"/>
              <a:t>API</a:t>
            </a:r>
            <a:endParaRPr lang="ru-RU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15480" y="1124744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Благодаря методу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Promise.all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/>
              <a:t>есть возможность «подождать»</a:t>
            </a:r>
            <a:r>
              <a:rPr lang="it-IT" sz="2400" dirty="0"/>
              <a:t> </a:t>
            </a:r>
            <a:r>
              <a:rPr lang="ru-RU" sz="2400" b="1" dirty="0"/>
              <a:t>успешного</a:t>
            </a:r>
            <a:r>
              <a:rPr lang="ru-RU" sz="2400" dirty="0"/>
              <a:t> завершения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для последующей обработки результатов;</a:t>
            </a:r>
          </a:p>
          <a:p>
            <a:endParaRPr lang="ru-RU" sz="2400" dirty="0"/>
          </a:p>
          <a:p>
            <a:r>
              <a:rPr lang="ru-RU" sz="2400" dirty="0"/>
              <a:t>Метод </a:t>
            </a:r>
            <a:r>
              <a:rPr lang="en-US" sz="2400" b="1" dirty="0" err="1">
                <a:solidFill>
                  <a:srgbClr val="7030A0"/>
                </a:solidFill>
              </a:rPr>
              <a:t>Promise.allSettled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ru-RU" sz="2400" dirty="0"/>
              <a:t>– позволяет дождаться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</a:t>
            </a:r>
            <a:r>
              <a:rPr lang="ru-RU" sz="2400" b="1" dirty="0"/>
              <a:t>независимо</a:t>
            </a:r>
            <a:r>
              <a:rPr lang="ru-RU" sz="2400" dirty="0"/>
              <a:t> от результата;</a:t>
            </a:r>
          </a:p>
          <a:p>
            <a:r>
              <a:rPr lang="ru-RU" sz="2400" dirty="0"/>
              <a:t>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Promise.race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ru-RU" sz="2400" dirty="0"/>
              <a:t>позволяет дождаться только первого завершенного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/>
              <a:t>а</a:t>
            </a:r>
            <a:r>
              <a:rPr lang="en-US" sz="2400" dirty="0"/>
              <a:t> (</a:t>
            </a:r>
            <a:r>
              <a:rPr lang="ru-RU" sz="2400" b="1" dirty="0"/>
              <a:t>успешного</a:t>
            </a:r>
            <a:r>
              <a:rPr lang="ru-RU" sz="2400" dirty="0"/>
              <a:t> </a:t>
            </a:r>
            <a:r>
              <a:rPr lang="ru-RU" sz="2400" b="1" dirty="0"/>
              <a:t>или</a:t>
            </a:r>
            <a:r>
              <a:rPr lang="ru-RU" sz="2400" dirty="0"/>
              <a:t> </a:t>
            </a:r>
            <a:r>
              <a:rPr lang="ru-RU" sz="2400" b="1" dirty="0"/>
              <a:t>неуспешного</a:t>
            </a:r>
            <a:r>
              <a:rPr lang="en-US" sz="2400" dirty="0"/>
              <a:t>)</a:t>
            </a:r>
            <a:r>
              <a:rPr lang="ru-RU" sz="2400" dirty="0"/>
              <a:t>;</a:t>
            </a:r>
            <a:endParaRPr lang="en-US" sz="2400" dirty="0"/>
          </a:p>
          <a:p>
            <a:endParaRPr lang="ru-RU" sz="2400" dirty="0"/>
          </a:p>
          <a:p>
            <a:r>
              <a:rPr lang="en-US" sz="2400" b="1" dirty="0" err="1">
                <a:solidFill>
                  <a:srgbClr val="00B050"/>
                </a:solidFill>
              </a:rPr>
              <a:t>Promise.any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/>
              <a:t>– </a:t>
            </a:r>
            <a:r>
              <a:rPr lang="ru-RU" sz="2400" dirty="0"/>
              <a:t>возвращает первый </a:t>
            </a:r>
            <a:r>
              <a:rPr lang="ru-RU" sz="2400" b="1" dirty="0"/>
              <a:t>успешно</a:t>
            </a:r>
            <a:r>
              <a:rPr lang="ru-RU" sz="2400" dirty="0"/>
              <a:t> завершенный </a:t>
            </a:r>
            <a:r>
              <a:rPr lang="en-US" sz="2400" i="1" dirty="0"/>
              <a:t>Promise</a:t>
            </a:r>
            <a:r>
              <a:rPr lang="en-US" sz="2400" dirty="0"/>
              <a:t> </a:t>
            </a:r>
            <a:r>
              <a:rPr lang="ru-RU" sz="2400" dirty="0"/>
              <a:t>из переданной коллекции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196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https://learn.javascript.ru/promise-api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91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12489</TotalTime>
  <Words>1476</Words>
  <Application>Microsoft Office PowerPoint</Application>
  <PresentationFormat>Широкий екран</PresentationFormat>
  <Paragraphs>147</Paragraphs>
  <Slides>42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42</vt:i4>
      </vt:variant>
    </vt:vector>
  </HeadingPairs>
  <TitlesOfParts>
    <vt:vector size="4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Информация по платёжной карте</vt:lpstr>
      <vt:lpstr>API WHOIS-сервиса</vt:lpstr>
      <vt:lpstr>Погодный API сервиса OpenWeather</vt:lpstr>
      <vt:lpstr>Погодный API сервиса OpenWeather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2021-03-11T08:11:00Z</dcterms:modified>
</cp:coreProperties>
</file>