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495" r:id="rId2"/>
    <p:sldId id="499" r:id="rId3"/>
    <p:sldId id="311" r:id="rId4"/>
    <p:sldId id="312" r:id="rId5"/>
    <p:sldId id="315" r:id="rId6"/>
    <p:sldId id="496" r:id="rId7"/>
    <p:sldId id="497" r:id="rId8"/>
    <p:sldId id="498" r:id="rId9"/>
    <p:sldId id="450" r:id="rId10"/>
    <p:sldId id="446" r:id="rId11"/>
    <p:sldId id="447" r:id="rId12"/>
    <p:sldId id="448" r:id="rId13"/>
    <p:sldId id="317" r:id="rId14"/>
    <p:sldId id="412" r:id="rId15"/>
    <p:sldId id="419" r:id="rId16"/>
    <p:sldId id="441" r:id="rId17"/>
    <p:sldId id="442" r:id="rId18"/>
    <p:sldId id="443" r:id="rId19"/>
    <p:sldId id="449" r:id="rId20"/>
    <p:sldId id="451" r:id="rId21"/>
    <p:sldId id="452" r:id="rId22"/>
    <p:sldId id="453" r:id="rId23"/>
    <p:sldId id="454" r:id="rId24"/>
    <p:sldId id="456" r:id="rId25"/>
    <p:sldId id="457" r:id="rId26"/>
    <p:sldId id="458" r:id="rId27"/>
    <p:sldId id="459" r:id="rId28"/>
    <p:sldId id="489" r:id="rId29"/>
    <p:sldId id="460" r:id="rId30"/>
    <p:sldId id="438" r:id="rId31"/>
    <p:sldId id="439" r:id="rId32"/>
    <p:sldId id="461" r:id="rId33"/>
    <p:sldId id="388" r:id="rId34"/>
    <p:sldId id="464" r:id="rId35"/>
    <p:sldId id="465" r:id="rId36"/>
    <p:sldId id="466" r:id="rId37"/>
    <p:sldId id="467" r:id="rId38"/>
    <p:sldId id="490" r:id="rId39"/>
    <p:sldId id="481" r:id="rId40"/>
    <p:sldId id="339" r:id="rId41"/>
    <p:sldId id="500" r:id="rId42"/>
    <p:sldId id="501" r:id="rId43"/>
    <p:sldId id="505" r:id="rId44"/>
    <p:sldId id="506" r:id="rId45"/>
    <p:sldId id="507" r:id="rId46"/>
    <p:sldId id="494" r:id="rId4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495"/>
            <p14:sldId id="499"/>
            <p14:sldId id="311"/>
            <p14:sldId id="312"/>
            <p14:sldId id="315"/>
            <p14:sldId id="496"/>
            <p14:sldId id="497"/>
            <p14:sldId id="498"/>
            <p14:sldId id="450"/>
            <p14:sldId id="446"/>
            <p14:sldId id="447"/>
            <p14:sldId id="448"/>
            <p14:sldId id="317"/>
            <p14:sldId id="412"/>
            <p14:sldId id="419"/>
            <p14:sldId id="441"/>
            <p14:sldId id="442"/>
            <p14:sldId id="443"/>
            <p14:sldId id="449"/>
            <p14:sldId id="451"/>
            <p14:sldId id="452"/>
            <p14:sldId id="453"/>
            <p14:sldId id="454"/>
            <p14:sldId id="456"/>
            <p14:sldId id="457"/>
            <p14:sldId id="458"/>
            <p14:sldId id="459"/>
            <p14:sldId id="489"/>
            <p14:sldId id="460"/>
            <p14:sldId id="438"/>
            <p14:sldId id="439"/>
            <p14:sldId id="461"/>
            <p14:sldId id="388"/>
            <p14:sldId id="464"/>
            <p14:sldId id="465"/>
            <p14:sldId id="466"/>
            <p14:sldId id="467"/>
            <p14:sldId id="490"/>
            <p14:sldId id="481"/>
            <p14:sldId id="339"/>
            <p14:sldId id="500"/>
            <p14:sldId id="501"/>
            <p14:sldId id="505"/>
            <p14:sldId id="506"/>
            <p14:sldId id="507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56C2B-CAA9-4DEF-9172-ED9A38C4CD30}" v="6" dt="2021-03-16T09:43:50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E7556C2B-CAA9-4DEF-9172-ED9A38C4CD30}"/>
    <pc:docChg chg="custSel delSld modSld modSection">
      <pc:chgData name="Anatoliy Kigel" userId="7432c6c4687b0a9c" providerId="LiveId" clId="{E7556C2B-CAA9-4DEF-9172-ED9A38C4CD30}" dt="2021-03-16T09:43:50.157" v="70" actId="6549"/>
      <pc:docMkLst>
        <pc:docMk/>
      </pc:docMkLst>
      <pc:sldChg chg="addSp delSp modSp mod">
        <pc:chgData name="Anatoliy Kigel" userId="7432c6c4687b0a9c" providerId="LiveId" clId="{E7556C2B-CAA9-4DEF-9172-ED9A38C4CD30}" dt="2021-03-16T09:43:50.157" v="70" actId="6549"/>
        <pc:sldMkLst>
          <pc:docMk/>
          <pc:sldMk cId="0" sldId="339"/>
        </pc:sldMkLst>
        <pc:spChg chg="add del">
          <ac:chgData name="Anatoliy Kigel" userId="7432c6c4687b0a9c" providerId="LiveId" clId="{E7556C2B-CAA9-4DEF-9172-ED9A38C4CD30}" dt="2021-03-16T09:43:19.103" v="33"/>
          <ac:spMkLst>
            <pc:docMk/>
            <pc:sldMk cId="0" sldId="339"/>
            <ac:spMk id="3" creationId="{92F48859-40D6-4A3C-833C-45B89902C4E8}"/>
          </ac:spMkLst>
        </pc:spChg>
        <pc:spChg chg="add del mod">
          <ac:chgData name="Anatoliy Kigel" userId="7432c6c4687b0a9c" providerId="LiveId" clId="{E7556C2B-CAA9-4DEF-9172-ED9A38C4CD30}" dt="2021-03-16T09:43:18.793" v="32"/>
          <ac:spMkLst>
            <pc:docMk/>
            <pc:sldMk cId="0" sldId="339"/>
            <ac:spMk id="5" creationId="{A31F29EA-DC43-4ABE-A2A7-9C06BDC9558F}"/>
          </ac:spMkLst>
        </pc:spChg>
        <pc:spChg chg="mod">
          <ac:chgData name="Anatoliy Kigel" userId="7432c6c4687b0a9c" providerId="LiveId" clId="{E7556C2B-CAA9-4DEF-9172-ED9A38C4CD30}" dt="2021-03-16T09:43:50.157" v="70" actId="6549"/>
          <ac:spMkLst>
            <pc:docMk/>
            <pc:sldMk cId="0" sldId="339"/>
            <ac:spMk id="6" creationId="{00000000-0000-0000-0000-000000000000}"/>
          </ac:spMkLst>
        </pc:spChg>
        <pc:picChg chg="mod">
          <ac:chgData name="Anatoliy Kigel" userId="7432c6c4687b0a9c" providerId="LiveId" clId="{E7556C2B-CAA9-4DEF-9172-ED9A38C4CD30}" dt="2021-03-16T09:43:39.452" v="44" actId="1037"/>
          <ac:picMkLst>
            <pc:docMk/>
            <pc:sldMk cId="0" sldId="339"/>
            <ac:picMk id="2" creationId="{00000000-0000-0000-0000-000000000000}"/>
          </ac:picMkLst>
        </pc:picChg>
      </pc:sldChg>
      <pc:sldChg chg="del">
        <pc:chgData name="Anatoliy Kigel" userId="7432c6c4687b0a9c" providerId="LiveId" clId="{E7556C2B-CAA9-4DEF-9172-ED9A38C4CD30}" dt="2021-03-16T09:39:18.829" v="0" actId="47"/>
        <pc:sldMkLst>
          <pc:docMk/>
          <pc:sldMk cId="867320330" sldId="5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8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16.03.2021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16.03.2021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16.03.2021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16.03.2021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16.03.2021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16.03.2021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16.03.2021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16.03.2021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16.03.2021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16.03.2021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16.03.2021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16.03.2021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asic-dom-node-properti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tyles-and-class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modifying-documen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modifying-documen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ndomuser.me/api/?results=50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mozilla.org/ru/docs/Web/JavaScript/Reference/Statements/imp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exchange?json" TargetMode="External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 (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DOM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)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81670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1" y="220486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707771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295800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16200000">
            <a:off x="6058757" y="162880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058757" y="3356992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991870" y="972017"/>
            <a:ext cx="27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parentNode</a:t>
            </a:r>
            <a:endParaRPr lang="uk-UA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1" y="4295998"/>
            <a:ext cx="2733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childNodes</a:t>
            </a:r>
            <a:r>
              <a:rPr lang="en-US" sz="3200" b="1" dirty="0"/>
              <a:t>[…]</a:t>
            </a:r>
          </a:p>
          <a:p>
            <a:pPr algn="ctr"/>
            <a:r>
              <a:rPr lang="en-US" sz="3200" b="1" dirty="0"/>
              <a:t>.children[…]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08268" y="2352760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nextElementSibling</a:t>
            </a:r>
            <a:endParaRPr lang="en-US" sz="2800" b="1" dirty="0"/>
          </a:p>
          <a:p>
            <a:r>
              <a:rPr lang="en-US" sz="2800" b="1" dirty="0"/>
              <a:t>.</a:t>
            </a:r>
            <a:r>
              <a:rPr lang="en-US" sz="2800" b="1" dirty="0" err="1"/>
              <a:t>nextSibling</a:t>
            </a:r>
            <a:endParaRPr lang="uk-UA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3705" y="234887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b="1" dirty="0"/>
              <a:t>.</a:t>
            </a:r>
            <a:r>
              <a:rPr lang="uk-UA" sz="2800" b="1" dirty="0" err="1"/>
              <a:t>previousElementSibling</a:t>
            </a:r>
            <a:endParaRPr lang="uk-UA" sz="2800" b="1" dirty="0"/>
          </a:p>
          <a:p>
            <a:r>
              <a:rPr lang="uk-UA" sz="2800" b="1" dirty="0"/>
              <a:t>.</a:t>
            </a:r>
            <a:r>
              <a:rPr lang="uk-UA" sz="2800" b="1" dirty="0" err="1"/>
              <a:t>previousSibling</a:t>
            </a:r>
            <a:endParaRPr lang="uk-U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3705" y="4018129"/>
            <a:ext cx="4320478" cy="22467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Каждый </a:t>
            </a:r>
            <a:r>
              <a:rPr lang="ru-RU" sz="2000" b="1" dirty="0"/>
              <a:t>объект</a:t>
            </a:r>
            <a:r>
              <a:rPr lang="ru-RU" sz="2000" dirty="0"/>
              <a:t> (</a:t>
            </a:r>
            <a:r>
              <a:rPr lang="ru-RU" sz="2000" b="1" dirty="0"/>
              <a:t>элемент</a:t>
            </a:r>
            <a:r>
              <a:rPr lang="ru-RU" sz="2000" dirty="0"/>
              <a:t>, </a:t>
            </a:r>
            <a:r>
              <a:rPr lang="ru-RU" sz="2000" b="1" dirty="0"/>
              <a:t>тег</a:t>
            </a:r>
            <a:r>
              <a:rPr lang="ru-RU" sz="2000" dirty="0"/>
              <a:t>) имеет среди своих свойств те которые хранят ссылку на родительский элемент (</a:t>
            </a:r>
            <a:r>
              <a:rPr lang="en-US" sz="2000" b="1" dirty="0" err="1"/>
              <a:t>parentNode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на соседние элементы (</a:t>
            </a:r>
            <a:r>
              <a:rPr lang="en-US" sz="2000" b="1" dirty="0" err="1"/>
              <a:t>previousElementSibling</a:t>
            </a:r>
            <a:r>
              <a:rPr lang="ru-RU" sz="2000" dirty="0"/>
              <a:t> и </a:t>
            </a:r>
            <a:r>
              <a:rPr lang="en-US" sz="2000" b="1" dirty="0" err="1"/>
              <a:t>nextElementSibling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на перечень потомков (</a:t>
            </a:r>
            <a:r>
              <a:rPr lang="en-US" sz="2000" b="1" dirty="0" err="1"/>
              <a:t>childNodes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children</a:t>
            </a:r>
            <a:r>
              <a:rPr lang="ru-RU" sz="2000" dirty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91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0916" y="172025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3832" y="2979768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6128" y="4606440"/>
            <a:ext cx="6269992" cy="16312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Также</a:t>
            </a:r>
            <a:r>
              <a:rPr lang="en-US" sz="2000" dirty="0"/>
              <a:t> </a:t>
            </a:r>
            <a:r>
              <a:rPr lang="ru-RU" sz="2000" dirty="0"/>
              <a:t>среди </a:t>
            </a:r>
            <a:r>
              <a:rPr lang="ru-RU" sz="2000" b="1" dirty="0"/>
              <a:t>свойств</a:t>
            </a:r>
            <a:r>
              <a:rPr lang="ru-RU" sz="2000" dirty="0"/>
              <a:t> объекта (</a:t>
            </a:r>
            <a:r>
              <a:rPr lang="ru-RU" sz="2000" b="1" dirty="0"/>
              <a:t>элемента</a:t>
            </a:r>
            <a:r>
              <a:rPr lang="en-US" sz="2000" b="1" dirty="0"/>
              <a:t>, </a:t>
            </a:r>
            <a:r>
              <a:rPr lang="ru-RU" sz="2000" b="1" dirty="0"/>
              <a:t>тега</a:t>
            </a:r>
            <a:r>
              <a:rPr lang="ru-RU" sz="2000" dirty="0"/>
              <a:t>) есть те которые позволяют управлять содержимым (</a:t>
            </a:r>
            <a:r>
              <a:rPr lang="ru-RU" sz="2000" b="1" dirty="0"/>
              <a:t>атрибутами</a:t>
            </a:r>
            <a:r>
              <a:rPr lang="ru-RU" sz="2000" dirty="0"/>
              <a:t>, </a:t>
            </a:r>
            <a:r>
              <a:rPr lang="ru-RU" sz="2000" b="1" dirty="0"/>
              <a:t>стилями</a:t>
            </a:r>
            <a:r>
              <a:rPr lang="ru-RU" sz="2000" dirty="0"/>
              <a:t>) или подпиской на </a:t>
            </a:r>
            <a:r>
              <a:rPr lang="ru-RU" sz="2000" b="1" dirty="0"/>
              <a:t>событиями</a:t>
            </a:r>
            <a:r>
              <a:rPr lang="ru-RU" sz="2000" dirty="0"/>
              <a:t>, а также ряд методов позволяющих добавлять/удалять элементы, и искать вложенные элементы. </a:t>
            </a:r>
            <a:endParaRPr lang="uk-UA" sz="2000" dirty="0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8040216" y="908720"/>
            <a:ext cx="1019830" cy="534242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77171" y="836712"/>
            <a:ext cx="1647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.id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innerHTML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/>
              <a:t>[…]</a:t>
            </a:r>
          </a:p>
          <a:p>
            <a:r>
              <a:rPr lang="en-US" sz="2000" b="1" i="1" dirty="0"/>
              <a:t>.attributes[…]</a:t>
            </a:r>
          </a:p>
          <a:p>
            <a:r>
              <a:rPr lang="en-US" sz="2000" b="1" i="1" dirty="0"/>
              <a:t>.style { …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7152" y="2924944"/>
            <a:ext cx="1787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onclick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ondblclick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onmouseenter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92344" y="4102979"/>
            <a:ext cx="2826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/>
              <a:t>()</a:t>
            </a:r>
            <a:endParaRPr lang="ru-RU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insertBefore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.remove()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insertAdjacentHTML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insertAdjacentElement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insertAdjacentText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798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64705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7867625" y="3376042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68008" y="2060848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28048" y="4365104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7222438" y="2973221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8208059" y="4015145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8112224" y="1268760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7752184" y="5877272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8616280" y="2204864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(Node, </a:t>
            </a:r>
            <a:r>
              <a:rPr lang="ru-RU" b="1" dirty="0">
                <a:solidFill>
                  <a:schemeClr val="tx1"/>
                </a:solidFill>
              </a:rPr>
              <a:t>узел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206" y="116633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037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1844824"/>
            <a:ext cx="12192000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70C0"/>
                </a:solidFill>
              </a:rPr>
              <a:t>window.</a:t>
            </a:r>
            <a:r>
              <a:rPr lang="en-US" sz="4400" b="1" dirty="0" err="1">
                <a:solidFill>
                  <a:srgbClr val="00B050"/>
                </a:solidFill>
              </a:rPr>
              <a:t>document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4400" b="1" dirty="0"/>
              <a:t> </a:t>
            </a:r>
            <a:r>
              <a:rPr lang="ru-RU" sz="4400" b="1" dirty="0"/>
              <a:t>корень дерева документа</a:t>
            </a:r>
            <a:r>
              <a:rPr lang="en-US" sz="4400" b="1" dirty="0"/>
              <a:t> (</a:t>
            </a:r>
            <a:r>
              <a:rPr lang="en-US" sz="4400" b="1" dirty="0" err="1">
                <a:solidFill>
                  <a:srgbClr val="0070C0"/>
                </a:solidFill>
              </a:rPr>
              <a:t>globalThis</a:t>
            </a:r>
            <a:r>
              <a:rPr lang="en-US" sz="4400" b="1" dirty="0"/>
              <a:t>)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99457" y="4077072"/>
            <a:ext cx="97930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70C0"/>
                </a:solidFill>
              </a:rPr>
              <a:t>window.</a:t>
            </a:r>
            <a:r>
              <a:rPr lang="en-US" sz="3200" b="1" dirty="0" err="1">
                <a:solidFill>
                  <a:srgbClr val="00B050"/>
                </a:solidFill>
              </a:rPr>
              <a:t>document.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childNodes</a:t>
            </a:r>
            <a:r>
              <a:rPr lang="en-US" sz="3200" dirty="0"/>
              <a:t> (</a:t>
            </a:r>
            <a:r>
              <a:rPr lang="ru-RU" sz="3200" dirty="0"/>
              <a:t>или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children</a:t>
            </a:r>
            <a:r>
              <a:rPr lang="en-US" sz="3200" dirty="0"/>
              <a:t>)– </a:t>
            </a:r>
            <a:r>
              <a:rPr lang="ru-RU" sz="3200" dirty="0"/>
              <a:t>массив с тегами верхнего уровня (т.е. </a:t>
            </a:r>
            <a:r>
              <a:rPr lang="en-US" sz="3200" b="1" dirty="0"/>
              <a:t>html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b="1" dirty="0" err="1"/>
              <a:t>doctype</a:t>
            </a:r>
            <a:r>
              <a:rPr lang="ru-RU" sz="3200" dirty="0"/>
              <a:t>)</a:t>
            </a:r>
            <a:r>
              <a:rPr lang="en-US" sz="3200" dirty="0"/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.children </a:t>
            </a:r>
            <a:r>
              <a:rPr lang="en-US" sz="4800" b="1" dirty="0"/>
              <a:t>vs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childNodes</a:t>
            </a:r>
            <a:endParaRPr lang="ru-RU" sz="48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429" y="1783552"/>
            <a:ext cx="2736304" cy="37117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61" y="1783552"/>
            <a:ext cx="3751304" cy="30579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t="1211"/>
          <a:stretch>
            <a:fillRect/>
          </a:stretch>
        </p:blipFill>
        <p:spPr bwMode="auto">
          <a:xfrm>
            <a:off x="3935760" y="1783552"/>
            <a:ext cx="3422016" cy="2135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94405" y="5709571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childNodes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3573" y="5055760"/>
            <a:ext cx="1490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.children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35760" y="4437112"/>
            <a:ext cx="3422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Свойство</a:t>
            </a:r>
            <a:r>
              <a:rPr lang="en-US" sz="2400" dirty="0"/>
              <a:t> </a:t>
            </a:r>
            <a:r>
              <a:rPr lang="en-US" sz="2400" b="1" dirty="0"/>
              <a:t>.children</a:t>
            </a:r>
            <a:r>
              <a:rPr lang="en-US" sz="2400" dirty="0"/>
              <a:t> – </a:t>
            </a:r>
            <a:r>
              <a:rPr lang="ru-RU" sz="2400" dirty="0"/>
              <a:t>тоже что и</a:t>
            </a:r>
            <a:r>
              <a:rPr lang="ru-RU" sz="2400" b="1" dirty="0"/>
              <a:t> .</a:t>
            </a:r>
            <a:r>
              <a:rPr lang="en-US" sz="2400" b="1" dirty="0" err="1"/>
              <a:t>childNodes</a:t>
            </a:r>
            <a:r>
              <a:rPr lang="ru-RU" sz="2400" b="1" dirty="0"/>
              <a:t> </a:t>
            </a:r>
            <a:br>
              <a:rPr lang="en-US" sz="2400" dirty="0"/>
            </a:br>
            <a:r>
              <a:rPr lang="ru-RU" sz="2400" dirty="0"/>
              <a:t>но без «текстовых фрагментов»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41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Когда выполняется </a:t>
            </a:r>
          </a:p>
          <a:p>
            <a:pPr algn="ctr"/>
            <a:r>
              <a:rPr lang="ru-RU" sz="6000" b="1" dirty="0"/>
              <a:t>код в теге </a:t>
            </a:r>
            <a:r>
              <a:rPr lang="en-US" sz="6000" b="1" dirty="0"/>
              <a:t>&lt;script&gt; 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91019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5378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JavaScript </a:t>
            </a:r>
            <a:r>
              <a:rPr lang="ru-RU" sz="4800" b="1" dirty="0"/>
              <a:t>в </a:t>
            </a:r>
            <a:r>
              <a:rPr lang="en-US" sz="4800" b="1" dirty="0"/>
              <a:t>HTML</a:t>
            </a:r>
            <a:endParaRPr lang="ru-RU" sz="4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" y="246502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B050"/>
                </a:solidFill>
              </a:rPr>
              <a:t>&lt;script&gt;&lt;/script&gt;</a:t>
            </a:r>
            <a:endParaRPr lang="ru-RU" sz="6600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5076" y="4277414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Тег скрипт может быть размещен </a:t>
            </a:r>
            <a:r>
              <a:rPr lang="ru-RU" sz="2800" b="1" dirty="0"/>
              <a:t>в любом месте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  <a:r>
              <a:rPr lang="ru-RU" sz="2800" dirty="0"/>
              <a:t>, с помощью него можно либо непосредственно писать </a:t>
            </a:r>
            <a:r>
              <a:rPr lang="en-US" sz="2800" b="1" dirty="0"/>
              <a:t>JavaScript-</a:t>
            </a:r>
            <a:r>
              <a:rPr lang="ru-RU" sz="2800" b="1" dirty="0"/>
              <a:t>код</a:t>
            </a:r>
            <a:r>
              <a:rPr lang="ru-RU" sz="2800" dirty="0"/>
              <a:t>, либо подключать внешний файл с кодом.</a:t>
            </a:r>
            <a:r>
              <a:rPr lang="en-US" sz="2800" dirty="0"/>
              <a:t> </a:t>
            </a:r>
            <a:r>
              <a:rPr lang="ru-RU" sz="2800" dirty="0"/>
              <a:t>Однако….</a:t>
            </a:r>
          </a:p>
        </p:txBody>
      </p:sp>
    </p:spTree>
    <p:extLst>
      <p:ext uri="{BB962C8B-B14F-4D97-AF65-F5344CB8AC3E}">
        <p14:creationId xmlns:p14="http://schemas.microsoft.com/office/powerpoint/2010/main" val="5299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82348" y="4667652"/>
            <a:ext cx="804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Код из тега </a:t>
            </a:r>
            <a:r>
              <a:rPr lang="en-US" sz="2800" b="1" dirty="0"/>
              <a:t>script</a:t>
            </a:r>
            <a:r>
              <a:rPr lang="en-US" sz="2800" dirty="0"/>
              <a:t> </a:t>
            </a:r>
            <a:r>
              <a:rPr lang="ru-RU" sz="2800" dirty="0"/>
              <a:t>выполняется в тот момент когда браузер дойдёт до тега, если к этому моменту браузер еще не успел обработать разметку, то нашему коду не с чем будет работать.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268761"/>
            <a:ext cx="5184576" cy="145946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03" y="2931679"/>
            <a:ext cx="5175950" cy="147685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84233" y="1484785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4233" y="3162273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0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42611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en-US" sz="2000" dirty="0"/>
              <a:t> (</a:t>
            </a:r>
            <a:r>
              <a:rPr lang="ru-RU" sz="2000" dirty="0"/>
              <a:t>эти варианты мы рассмотрим детальнее когда будет говорить о событиях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423592" y="4509120"/>
            <a:ext cx="7488832" cy="2004551"/>
            <a:chOff x="997227" y="4088745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97227" y="4088745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67448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="scripts/async.js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/>
                <a:t> </a:t>
              </a:r>
              <a:r>
                <a:rPr lang="ru-RU" sz="1600" i="1" dirty="0"/>
                <a:t>Работает только для внешних (подключаемых) файлов</a:t>
              </a:r>
              <a:r>
                <a:rPr lang="en-US" sz="1600" i="1" dirty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11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Как добраться</a:t>
            </a:r>
            <a:r>
              <a:rPr lang="en-US" sz="6000" b="1" dirty="0"/>
              <a:t> </a:t>
            </a:r>
            <a:br>
              <a:rPr lang="en-US" sz="6000" b="1" dirty="0"/>
            </a:br>
            <a:r>
              <a:rPr lang="en-US" sz="6000" b="1" dirty="0"/>
              <a:t>(</a:t>
            </a:r>
            <a:r>
              <a:rPr lang="ru-RU" sz="6000" b="1" dirty="0"/>
              <a:t>найти</a:t>
            </a:r>
            <a:r>
              <a:rPr lang="en-US" sz="6000" b="1" dirty="0"/>
              <a:t>)</a:t>
            </a:r>
            <a:r>
              <a:rPr lang="ru-RU" sz="6000" b="1" dirty="0"/>
              <a:t> до тега?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7357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HTML Document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278161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484784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Теги у которых есть атрибут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4000" b="1" dirty="0"/>
              <a:t>доступны сразу как переменные ссылкой на объект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793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i="1" dirty="0"/>
              <a:t>Но только если </a:t>
            </a:r>
            <a:r>
              <a:rPr lang="en-US" sz="2500" b="1" i="1" dirty="0"/>
              <a:t>id</a:t>
            </a:r>
            <a:r>
              <a:rPr lang="en-US" sz="2500" i="1" dirty="0"/>
              <a:t> </a:t>
            </a:r>
            <a:r>
              <a:rPr lang="ru-RU" sz="2500" i="1" dirty="0"/>
              <a:t>состоит из допустимых </a:t>
            </a:r>
            <a:br>
              <a:rPr lang="en-US" sz="2500" i="1" dirty="0"/>
            </a:br>
            <a:r>
              <a:rPr lang="ru-RU" sz="2500" i="1" dirty="0"/>
              <a:t>для имён переменных в </a:t>
            </a:r>
            <a:r>
              <a:rPr lang="en-US" sz="2500" b="1" i="1" dirty="0"/>
              <a:t>JavaScript</a:t>
            </a:r>
            <a:r>
              <a:rPr lang="en-US" sz="2500" i="1" dirty="0"/>
              <a:t> </a:t>
            </a:r>
            <a:r>
              <a:rPr lang="ru-RU" sz="2500" i="1" dirty="0"/>
              <a:t>символов</a:t>
            </a:r>
            <a:r>
              <a:rPr lang="en-US" sz="2500" i="1" dirty="0"/>
              <a:t>.</a:t>
            </a:r>
            <a:endParaRPr lang="ru-RU" sz="2500" i="1" dirty="0"/>
          </a:p>
        </p:txBody>
      </p:sp>
    </p:spTree>
    <p:extLst>
      <p:ext uri="{BB962C8B-B14F-4D97-AF65-F5344CB8AC3E}">
        <p14:creationId xmlns:p14="http://schemas.microsoft.com/office/powerpoint/2010/main" val="311882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197932"/>
            <a:ext cx="624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Поиск элементов в документе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495" y="128879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3121804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38128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Возвращает один элемент</a:t>
            </a:r>
            <a:r>
              <a:rPr lang="en-US" sz="2400" i="1" dirty="0"/>
              <a:t> </a:t>
            </a:r>
            <a:r>
              <a:rPr lang="ru-RU" sz="2400" i="1" dirty="0"/>
              <a:t>атрибут (свойство) </a:t>
            </a:r>
            <a:r>
              <a:rPr lang="en-US" sz="2400" b="1" i="1" dirty="0"/>
              <a:t>id</a:t>
            </a:r>
            <a:r>
              <a:rPr lang="ru-RU" sz="2400" i="1" dirty="0"/>
              <a:t> равно «</a:t>
            </a:r>
            <a:r>
              <a:rPr lang="en-US" sz="2400" b="1" i="1" dirty="0" err="1"/>
              <a:t>some_id</a:t>
            </a:r>
            <a:r>
              <a:rPr lang="ru-RU" sz="2400" i="1" dirty="0"/>
              <a:t>»</a:t>
            </a:r>
            <a:r>
              <a:rPr lang="en-US" sz="2400" i="1" dirty="0"/>
              <a:t>. </a:t>
            </a:r>
            <a:r>
              <a:rPr lang="ru-RU" sz="2400" i="1" dirty="0"/>
              <a:t>Если такого элемента</a:t>
            </a:r>
            <a:r>
              <a:rPr lang="en-US" sz="2400" i="1" dirty="0"/>
              <a:t> </a:t>
            </a:r>
            <a:r>
              <a:rPr lang="ru-RU" sz="2400" i="1" dirty="0"/>
              <a:t>нет в документе, то возвращается </a:t>
            </a:r>
            <a:r>
              <a:rPr lang="en-US" sz="2400" b="1" i="1" dirty="0"/>
              <a:t>null</a:t>
            </a:r>
            <a:r>
              <a:rPr lang="en-US" sz="2400" i="1" dirty="0"/>
              <a:t>.</a:t>
            </a:r>
            <a:r>
              <a:rPr lang="ru-RU" sz="2400" i="1" dirty="0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2473732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элемента по атрибуту </a:t>
            </a:r>
            <a:r>
              <a:rPr lang="en-US" sz="2800" b="1" dirty="0"/>
              <a:t>id: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8693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536" y="226738"/>
            <a:ext cx="692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Поиск элементов в документе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2979415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Все эти функции возвращают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20" y="2422400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1" y="411946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3581498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1" y="1762716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1" y="1216847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названию тега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06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868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Поиск элементов в документе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1" y="2000454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2" y="908721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Выбор всех элементов которые соответствуют </a:t>
            </a:r>
            <a:r>
              <a:rPr lang="en-US" sz="2800" b="1" dirty="0"/>
              <a:t>CSS </a:t>
            </a:r>
            <a:r>
              <a:rPr lang="ru-RU" sz="2800" b="1" dirty="0"/>
              <a:t>селектору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528" y="249289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512622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42541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первый найденный элемент который подошел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 (или </a:t>
            </a:r>
            <a:r>
              <a:rPr lang="en-US" sz="2400" b="1" i="1" dirty="0"/>
              <a:t>null</a:t>
            </a:r>
            <a:r>
              <a:rPr lang="en-US" sz="2400" i="1" dirty="0"/>
              <a:t> </a:t>
            </a:r>
            <a:r>
              <a:rPr lang="ru-RU" sz="2400" i="1" dirty="0"/>
              <a:t>если ничего не найдено).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857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68299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cs typeface="Courier New" pitchFamily="49" charset="0"/>
              </a:rPr>
              <a:t>Вложенный поиск, т.е. поиск в результатах поиска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412" y="5189714"/>
            <a:ext cx="1058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Функции поиска элементов можно применять к любому существующему элементу, а не только к документу</a:t>
            </a:r>
            <a:r>
              <a:rPr lang="ru-RU" sz="2400" dirty="0"/>
              <a:t>. Когда функция поиска применяется к конкретному элементу, то поиск осуществляется среди его потомков.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4014192"/>
            <a:ext cx="8458200" cy="1143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980728"/>
            <a:ext cx="84582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80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2307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«Живые» и статические коллекции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640" y="5108991"/>
            <a:ext cx="8543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Живые (</a:t>
            </a:r>
            <a:r>
              <a:rPr lang="en-US" sz="2400" b="1" dirty="0"/>
              <a:t>Live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коллекции изменяют свой состав в зависимости от изменений в документа. Статические (</a:t>
            </a:r>
            <a:r>
              <a:rPr lang="en-US" sz="2400" b="1" dirty="0"/>
              <a:t>Static</a:t>
            </a:r>
            <a:r>
              <a:rPr lang="ru-RU" sz="2400" dirty="0"/>
              <a:t>) коллекции</a:t>
            </a:r>
            <a:r>
              <a:rPr lang="en-US" sz="2400" dirty="0"/>
              <a:t> </a:t>
            </a:r>
            <a:r>
              <a:rPr lang="ru-RU" sz="2400" dirty="0"/>
              <a:t>не изменяют свой состав после формирования.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39" y="836712"/>
            <a:ext cx="8543925" cy="2847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39" y="3816548"/>
            <a:ext cx="8543925" cy="102644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18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Живые и статические коллекции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0" y="1268760"/>
            <a:ext cx="842493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querySelector</a:t>
            </a:r>
            <a:r>
              <a:rPr lang="en-US" sz="3200" b="1" dirty="0"/>
              <a:t>()</a:t>
            </a:r>
            <a:r>
              <a:rPr lang="ru-RU" sz="3200" b="1" dirty="0"/>
              <a:t> и </a:t>
            </a:r>
            <a:r>
              <a:rPr lang="en-US" sz="3200" b="1" dirty="0"/>
              <a:t>.</a:t>
            </a:r>
            <a:r>
              <a:rPr lang="en-US" sz="3200" b="1" dirty="0" err="1"/>
              <a:t>querySelectorAll</a:t>
            </a:r>
            <a:r>
              <a:rPr lang="en-US" sz="3200" b="1" dirty="0"/>
              <a:t>()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0" y="19795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Возвращают статические  коллекции, т.е. «слепок» на момент вызова функции.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5520" y="3126448"/>
            <a:ext cx="842493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getElementsBy</a:t>
            </a:r>
            <a:r>
              <a:rPr lang="en-US" sz="3200" b="1" dirty="0"/>
              <a:t>…()</a:t>
            </a:r>
            <a:endParaRPr lang="ru-R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0" y="3846527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Возвращают живые коллекции, которые всегда актуальны. Т.е. массив с результатом работы этих функций всегда будет содержать актуальное количество результатов, что бы не происходило с документом.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8624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20345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225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472" y="563196"/>
            <a:ext cx="979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1" dirty="0"/>
              <a:t>С живыми коллекциями нужно быть осторожным</a:t>
            </a:r>
            <a:r>
              <a:rPr lang="ru-RU" sz="3200" i="1" dirty="0"/>
              <a:t> в том случае если вы перебираете её в цикле и изменяете её состав.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9496" y="4911452"/>
            <a:ext cx="964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Однако, и живую и статическую коллекцию можно конвертировать в классический массив.</a:t>
            </a:r>
            <a:endParaRPr lang="uk-UA" sz="28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02" y="2357142"/>
            <a:ext cx="790575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52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2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7528" y="188640"/>
            <a:ext cx="842493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ru-RU" sz="3200" b="1" dirty="0"/>
              <a:t>Типы объектов в иерархии документа</a:t>
            </a:r>
          </a:p>
        </p:txBody>
      </p:sp>
      <p:pic>
        <p:nvPicPr>
          <p:cNvPr id="1028" name="Picture 4" descr="https://javascript.info/article/basic-dom-node-properties/dom-class-hierarchy@2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8"/>
          <a:stretch/>
        </p:blipFill>
        <p:spPr bwMode="auto">
          <a:xfrm>
            <a:off x="1844114" y="1052736"/>
            <a:ext cx="8145370" cy="484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1794" y="6179456"/>
            <a:ext cx="7360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uk-UA" sz="2000" b="1" dirty="0">
                <a:hlinkClick r:id="rId3"/>
              </a:rPr>
              <a:t>https://learn.javascript.ru/basic-dom-node-properties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02091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Как изменить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25003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79577" y="2145050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3495198"/>
            <a:ext cx="788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информации </a:t>
            </a:r>
          </a:p>
          <a:p>
            <a:pPr marL="342900" indent="-342900"/>
            <a:r>
              <a:rPr lang="ru-RU" sz="3200" dirty="0"/>
              <a:t>	+</a:t>
            </a:r>
            <a:r>
              <a:rPr lang="ru-RU" sz="3200" b="1" dirty="0">
                <a:solidFill>
                  <a:srgbClr val="00B050"/>
                </a:solidFill>
              </a:rPr>
              <a:t>атрибуты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932457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70080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3227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198493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/>
              <a:t>хранит содержимое тега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292494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Свойство .</a:t>
            </a:r>
            <a:r>
              <a:rPr lang="en-US" sz="3200" b="1" dirty="0" err="1"/>
              <a:t>innerHTML</a:t>
            </a:r>
            <a:r>
              <a:rPr lang="ru-RU" sz="3200" dirty="0"/>
              <a:t> – можно не только считывать но и устанавливать.</a:t>
            </a:r>
            <a:r>
              <a:rPr lang="en-US" sz="3200" dirty="0"/>
              <a:t> </a:t>
            </a:r>
            <a:r>
              <a:rPr lang="ru-RU" sz="3200" dirty="0"/>
              <a:t>Изменение свойства .</a:t>
            </a:r>
            <a:r>
              <a:rPr lang="en-US" sz="3200" b="1" dirty="0" err="1"/>
              <a:t>innerHTML</a:t>
            </a:r>
            <a:r>
              <a:rPr lang="ru-RU" sz="3200" dirty="0"/>
              <a:t> – автоматически влечёт перерисовку документа.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8867771" y="2923203"/>
            <a:ext cx="532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</a:t>
            </a:r>
            <a:r>
              <a:rPr lang="en-US" sz="1600" b="1" dirty="0">
                <a:hlinkClick r:id="rId2"/>
              </a:rPr>
              <a:t>learn.javascript.ru/styles-and-classes</a:t>
            </a:r>
            <a:endParaRPr lang="ru-RU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587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9443" y="116633"/>
            <a:ext cx="629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Полезные свойства элементов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7568" y="69269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7568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22768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99695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568" y="447021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classList.contains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проверяет наличие у тега заданного класса (возвращает </a:t>
            </a:r>
            <a:r>
              <a:rPr lang="en-US" sz="2400" i="1" dirty="0"/>
              <a:t>true/false</a:t>
            </a:r>
            <a:r>
              <a:rPr lang="ru-RU" sz="24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229200"/>
            <a:ext cx="799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chemeClr val="accent6"/>
                </a:solidFill>
              </a:rPr>
              <a:t>.style</a:t>
            </a:r>
            <a:r>
              <a:rPr lang="en-US" sz="2400" i="1" dirty="0">
                <a:solidFill>
                  <a:schemeClr val="accent6"/>
                </a:solidFill>
              </a:rPr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определяющее объект со всеми поддерживаемыми браузером стилевые свойства</a:t>
            </a:r>
            <a:r>
              <a:rPr lang="en-US" sz="2400" i="1" dirty="0"/>
              <a:t> (CSS)</a:t>
            </a:r>
            <a:r>
              <a:rPr lang="ru-RU" sz="2400" i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292" y="375013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classList.toggle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тегу, если он есть, или добавляет класс, если его нет.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576" y="6022449"/>
            <a:ext cx="799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.attributes</a:t>
            </a:r>
            <a:r>
              <a:rPr lang="en-US" sz="2400" i="1" dirty="0"/>
              <a:t> – </a:t>
            </a:r>
            <a:r>
              <a:rPr lang="ru-RU" sz="2400" i="1" dirty="0"/>
              <a:t>хранит коллекцию с атрибутами тега.</a:t>
            </a:r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Как удалить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200278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0989935" y="619507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55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Удаление элементов из дерева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57" y="3821395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Удалить элемент из дерева документа можно вызывав у него метод </a:t>
            </a:r>
            <a:r>
              <a:rPr lang="ru-RU" sz="2400" b="1" dirty="0"/>
              <a:t>.</a:t>
            </a:r>
            <a:r>
              <a:rPr lang="en-US" sz="2400" b="1" dirty="0"/>
              <a:t>remove()</a:t>
            </a:r>
            <a:r>
              <a:rPr lang="ru-RU" sz="2400" dirty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5836" r="20589" b="836"/>
          <a:stretch/>
        </p:blipFill>
        <p:spPr bwMode="auto">
          <a:xfrm>
            <a:off x="7176120" y="4397844"/>
            <a:ext cx="3921827" cy="1155426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7" y="1281683"/>
            <a:ext cx="74199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7. </a:t>
            </a:r>
            <a:r>
              <a:rPr lang="ru-RU" sz="6000" b="1" dirty="0"/>
              <a:t>Как создать и добавить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686537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0574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9807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780928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49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2708920"/>
            <a:ext cx="8182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Простейший вариант: просто добавить текстовую строку с нужными данным к свойству </a:t>
            </a:r>
            <a:r>
              <a:rPr lang="en-US" sz="3600" b="1" dirty="0"/>
              <a:t>.</a:t>
            </a:r>
            <a:r>
              <a:rPr lang="en-US" sz="3600" b="1" dirty="0" err="1"/>
              <a:t>innerHTML</a:t>
            </a:r>
            <a:r>
              <a:rPr lang="en-US" sz="3600" dirty="0"/>
              <a:t>. </a:t>
            </a:r>
            <a:r>
              <a:rPr lang="ru-RU" sz="3600" dirty="0"/>
              <a:t>Однако это не самый удобный вариант.</a:t>
            </a:r>
          </a:p>
        </p:txBody>
      </p:sp>
    </p:spTree>
    <p:extLst>
      <p:ext uri="{BB962C8B-B14F-4D97-AF65-F5344CB8AC3E}">
        <p14:creationId xmlns:p14="http://schemas.microsoft.com/office/powerpoint/2010/main" val="2089973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697" y="260648"/>
            <a:ext cx="1141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первое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64440" y="1167710"/>
            <a:ext cx="82449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document.createElement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создаёт новый элемент (по имени тега). Этот элемент, после создания, еще не включен в дерево. Но его свойства уже можно изменять.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appendChild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добавляет элемент к существующему, в качестве последнего потомка.  Может быть вызвана для любого существующего тега (даже если он не входит в дерево – другими словами можно формировать ветку еще до того как «присоединять» её к дереву).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insertBefore</a:t>
            </a:r>
            <a:r>
              <a:rPr lang="ru-RU" sz="2200" b="1" dirty="0"/>
              <a:t>()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4440" y="6021288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56257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9161" y="622544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97" y="305882"/>
            <a:ext cx="1137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второе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3392" y="4221088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insertAdjacentElement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/>
              <a:t> </a:t>
            </a:r>
            <a:r>
              <a:rPr lang="ru-RU" sz="2800" i="1" dirty="0"/>
              <a:t>добавляет </a:t>
            </a:r>
            <a:r>
              <a:rPr lang="ru-RU" sz="2800" b="1" i="1" dirty="0">
                <a:solidFill>
                  <a:schemeClr val="accent6"/>
                </a:solidFill>
              </a:rPr>
              <a:t>элемент</a:t>
            </a:r>
            <a:r>
              <a:rPr lang="ru-RU" sz="2800" i="1" dirty="0"/>
              <a:t> к </a:t>
            </a:r>
            <a:r>
              <a:rPr lang="ru-RU" sz="2800" b="1" i="1" dirty="0">
                <a:solidFill>
                  <a:srgbClr val="7030A0"/>
                </a:solidFill>
              </a:rPr>
              <a:t>существующему</a:t>
            </a:r>
            <a:r>
              <a:rPr lang="ru-RU" sz="2800" i="1" dirty="0"/>
              <a:t>, в указанную </a:t>
            </a:r>
            <a:r>
              <a:rPr lang="ru-RU" sz="2800" b="1" i="1" dirty="0">
                <a:solidFill>
                  <a:srgbClr val="FF0000"/>
                </a:solidFill>
              </a:rPr>
              <a:t>позицию</a:t>
            </a:r>
            <a:r>
              <a:rPr lang="ru-RU" sz="2800" i="1" dirty="0"/>
              <a:t>.</a:t>
            </a:r>
            <a:endParaRPr lang="ru-RU" sz="2400" i="1" dirty="0"/>
          </a:p>
        </p:txBody>
      </p:sp>
      <p:pic>
        <p:nvPicPr>
          <p:cNvPr id="1026" name="Picture 2" descr="https://cdn-images-1.medium.com/max/1600/1*bq3FX0Fkz1ztYU0snNTAk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/>
          <a:stretch/>
        </p:blipFill>
        <p:spPr bwMode="auto">
          <a:xfrm>
            <a:off x="1271464" y="1117575"/>
            <a:ext cx="4824536" cy="27692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1217" y="2086687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Варианты позиции для методов </a:t>
            </a:r>
            <a:r>
              <a:rPr lang="en-US" sz="2400" i="1" dirty="0"/>
              <a:t> </a:t>
            </a:r>
            <a:r>
              <a:rPr lang="ru-RU" sz="2400" i="1" dirty="0"/>
              <a:t>группы </a:t>
            </a:r>
            <a:r>
              <a:rPr lang="en-US" sz="2400" b="1" i="1" dirty="0"/>
              <a:t>.</a:t>
            </a:r>
            <a:r>
              <a:rPr lang="en-US" sz="2400" b="1" i="1" dirty="0" err="1"/>
              <a:t>insertAdjacent</a:t>
            </a:r>
            <a:r>
              <a:rPr lang="en-US" sz="2400" i="1" dirty="0"/>
              <a:t>…</a:t>
            </a:r>
            <a:r>
              <a:rPr lang="ru-RU" sz="2400" i="1" dirty="0"/>
              <a:t>()</a:t>
            </a:r>
            <a:endParaRPr lang="uk-UA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189" y="6061272"/>
            <a:ext cx="1085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Также существуют методы </a:t>
            </a:r>
            <a:r>
              <a:rPr lang="en-US" sz="2400" b="1" i="1" dirty="0" err="1"/>
              <a:t>tag.insertAdjacentHTML</a:t>
            </a:r>
            <a:r>
              <a:rPr lang="ru-RU" sz="2400" b="1" i="1" dirty="0"/>
              <a:t>() и </a:t>
            </a:r>
            <a:r>
              <a:rPr lang="en-US" sz="2400" b="1" i="1" dirty="0" err="1"/>
              <a:t>tag.insertAdjacentText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endParaRPr lang="uk-UA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164440" y="5415607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78027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8. </a:t>
            </a:r>
            <a:r>
              <a:rPr lang="ru-RU" sz="6600" b="1" dirty="0"/>
              <a:t>Немного практики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250265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60" y="5786100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75520" y="1268760"/>
            <a:ext cx="928903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412" r="3575"/>
          <a:stretch/>
        </p:blipFill>
        <p:spPr>
          <a:xfrm>
            <a:off x="1055440" y="1533609"/>
            <a:ext cx="5051422" cy="4077072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40219" y="1833207"/>
            <a:ext cx="47817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 </a:t>
            </a:r>
            <a:r>
              <a:rPr lang="ru-RU" sz="2000" b="1" dirty="0" err="1"/>
              <a:t>репозитории</a:t>
            </a:r>
            <a:r>
              <a:rPr lang="ru-RU" sz="2000" b="1" dirty="0"/>
              <a:t> занятия </a:t>
            </a:r>
            <a:r>
              <a:rPr lang="ru-RU" sz="2000" dirty="0"/>
              <a:t>воспользуйтесь</a:t>
            </a:r>
            <a:r>
              <a:rPr lang="ru-RU" sz="2000" b="1" dirty="0"/>
              <a:t> </a:t>
            </a:r>
            <a:r>
              <a:rPr lang="ru-RU" sz="2000" dirty="0"/>
              <a:t>шаблоном</a:t>
            </a:r>
            <a:r>
              <a:rPr lang="ru-RU" sz="2000" b="1" dirty="0"/>
              <a:t>: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./</a:t>
            </a:r>
            <a:r>
              <a:rPr lang="en-US" sz="2000" b="1" dirty="0" err="1">
                <a:solidFill>
                  <a:srgbClr val="0070C0"/>
                </a:solidFill>
              </a:rPr>
              <a:t>src</a:t>
            </a:r>
            <a:r>
              <a:rPr lang="en-US" sz="2000" b="1" dirty="0">
                <a:solidFill>
                  <a:srgbClr val="0070C0"/>
                </a:solidFill>
              </a:rPr>
              <a:t>/demo-example-2 </a:t>
            </a:r>
            <a:r>
              <a:rPr lang="ru-RU" sz="2000" b="1" dirty="0">
                <a:solidFill>
                  <a:srgbClr val="0070C0"/>
                </a:solidFill>
              </a:rPr>
              <a:t> </a:t>
            </a:r>
          </a:p>
          <a:p>
            <a:endParaRPr lang="ru-RU" sz="2000" b="1" dirty="0">
              <a:solidFill>
                <a:srgbClr val="0070C0"/>
              </a:solidFill>
            </a:endParaRPr>
          </a:p>
          <a:p>
            <a:r>
              <a:rPr lang="ru-RU" sz="2000" dirty="0"/>
              <a:t>Выведем в подготовленную разметку данные пользователей полученные от сервиса </a:t>
            </a:r>
            <a:r>
              <a:rPr lang="en-US" sz="2000" b="1" dirty="0">
                <a:hlinkClick r:id="rId3"/>
              </a:rPr>
              <a:t>https://randomuser.me/</a:t>
            </a:r>
            <a:r>
              <a:rPr lang="ru-RU" sz="2000" b="1" dirty="0"/>
              <a:t> </a:t>
            </a:r>
            <a:endParaRPr lang="en-US" sz="2000" b="1" dirty="0"/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ru-RU" sz="2000" b="1" dirty="0">
                <a:solidFill>
                  <a:srgbClr val="00B050"/>
                </a:solidFill>
              </a:rPr>
              <a:t>Пример </a:t>
            </a:r>
            <a:r>
              <a:rPr lang="en-US" sz="2000" b="1" dirty="0">
                <a:solidFill>
                  <a:srgbClr val="00B050"/>
                </a:solidFill>
              </a:rPr>
              <a:t>URL </a:t>
            </a:r>
            <a:r>
              <a:rPr lang="ru-RU" sz="2000" b="1" dirty="0">
                <a:solidFill>
                  <a:srgbClr val="00B050"/>
                </a:solidFill>
              </a:rPr>
              <a:t>для запроса к </a:t>
            </a:r>
            <a:r>
              <a:rPr lang="en-US" sz="2000" b="1">
                <a:solidFill>
                  <a:srgbClr val="00B050"/>
                </a:solidFill>
              </a:rPr>
              <a:t>API: </a:t>
            </a:r>
            <a:r>
              <a:rPr lang="en-US" sz="2000" b="1" dirty="0">
                <a:solidFill>
                  <a:srgbClr val="0070C0"/>
                </a:solidFill>
                <a:hlinkClick r:id="rId4"/>
              </a:rPr>
              <a:t>https://randomuser.me/api/?results</a:t>
            </a:r>
            <a:r>
              <a:rPr lang="en-US" sz="2000" b="1">
                <a:solidFill>
                  <a:srgbClr val="0070C0"/>
                </a:solidFill>
                <a:hlinkClick r:id="rId4"/>
              </a:rPr>
              <a:t>=50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DOM </a:t>
            </a:r>
            <a:r>
              <a:rPr lang="ru-RU" sz="3600" b="1" dirty="0"/>
              <a:t>на практике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9. Export/Import </a:t>
            </a:r>
          </a:p>
          <a:p>
            <a:pPr algn="ctr"/>
            <a:r>
              <a:rPr lang="en-US" sz="6600" b="1" dirty="0"/>
              <a:t>(ES Modules)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3839302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903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Процедура экспорта/импорта модулей (</a:t>
            </a:r>
            <a:r>
              <a:rPr lang="en-US" sz="3600" b="1" dirty="0"/>
              <a:t>ES Modules</a:t>
            </a:r>
            <a:r>
              <a:rPr lang="ru-RU" sz="3600" b="1" dirty="0"/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09503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https://developer.mozilla.org/ru/docs/Web/JavaScript/Reference/Statements/export</a:t>
            </a:r>
          </a:p>
          <a:p>
            <a:pPr algn="ctr"/>
            <a:r>
              <a:rPr lang="ru-RU" b="1" dirty="0">
                <a:hlinkClick r:id="rId2"/>
              </a:rPr>
              <a:t>https://developer.mozilla.org/ru/docs/Web/JavaScript/Reference/Statements/import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3" y="908720"/>
            <a:ext cx="6912768" cy="2542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908720"/>
            <a:ext cx="4120740" cy="424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23393" y="4581128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Директивы </a:t>
            </a:r>
            <a:r>
              <a:rPr lang="en-US" b="1" dirty="0"/>
              <a:t>export/import</a:t>
            </a:r>
            <a:r>
              <a:rPr lang="ru-RU" dirty="0"/>
              <a:t> по сути позволяют подключать сторонние (специальным образом подготовленные) </a:t>
            </a:r>
            <a:r>
              <a:rPr lang="en-US" i="1" dirty="0" err="1"/>
              <a:t>js</a:t>
            </a:r>
            <a:r>
              <a:rPr lang="en-US" i="1" dirty="0"/>
              <a:t>-</a:t>
            </a:r>
            <a:r>
              <a:rPr lang="ru-RU" i="1" dirty="0"/>
              <a:t>файлы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ES-</a:t>
            </a:r>
            <a:r>
              <a:rPr lang="ru-RU" b="1" dirty="0"/>
              <a:t>модули</a:t>
            </a:r>
            <a:r>
              <a:rPr lang="en-US" dirty="0"/>
              <a:t>)</a:t>
            </a:r>
            <a:r>
              <a:rPr lang="ru-RU" dirty="0"/>
              <a:t> с кодом непосредственно из </a:t>
            </a:r>
            <a:r>
              <a:rPr lang="en-US" i="1" dirty="0" err="1"/>
              <a:t>js</a:t>
            </a:r>
            <a:r>
              <a:rPr lang="en-US" i="1" dirty="0"/>
              <a:t>-</a:t>
            </a:r>
            <a:r>
              <a:rPr lang="ru-RU" i="1" dirty="0"/>
              <a:t>кода</a:t>
            </a:r>
            <a:r>
              <a:rPr lang="ru-RU" dirty="0"/>
              <a:t>.  Для работы этого механизма первый файл (в котором импортируются другие</a:t>
            </a:r>
            <a:r>
              <a:rPr lang="en-US" dirty="0"/>
              <a:t>)</a:t>
            </a:r>
            <a:r>
              <a:rPr lang="ru-RU" dirty="0"/>
              <a:t> должен быть подключен с атрибутом </a:t>
            </a:r>
            <a:r>
              <a:rPr lang="en-US" b="1" dirty="0"/>
              <a:t>type=‘module’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3" y="3594734"/>
            <a:ext cx="6912769" cy="7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36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01679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Обработка событий</a:t>
            </a:r>
            <a:r>
              <a:rPr lang="ru-RU" sz="5400" b="1" dirty="0">
                <a:solidFill>
                  <a:srgbClr val="00B050"/>
                </a:solidFill>
              </a:rPr>
              <a:t> (</a:t>
            </a:r>
            <a:r>
              <a:rPr lang="en-US" sz="5400" b="1" dirty="0">
                <a:solidFill>
                  <a:srgbClr val="00B050"/>
                </a:solidFill>
              </a:rPr>
              <a:t>DOM Events</a:t>
            </a:r>
            <a:r>
              <a:rPr lang="ru-RU" sz="5400" b="1" dirty="0">
                <a:solidFill>
                  <a:srgbClr val="00B050"/>
                </a:solidFill>
              </a:rPr>
              <a:t>)</a:t>
            </a:r>
            <a:r>
              <a:rPr lang="en-US" sz="5400" b="1" dirty="0"/>
              <a:t> </a:t>
            </a:r>
            <a:endParaRPr lang="ru-RU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4333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950205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28426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#G.1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0872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Воспользуйтесь </a:t>
            </a:r>
            <a:r>
              <a:rPr lang="en-US" dirty="0"/>
              <a:t>API </a:t>
            </a:r>
            <a:r>
              <a:rPr lang="ru-RU" dirty="0"/>
              <a:t>дающее информацию о странах мира: </a:t>
            </a:r>
            <a:br>
              <a:rPr lang="ru-RU" dirty="0"/>
            </a:br>
            <a:r>
              <a:rPr lang="en-US" b="1" dirty="0">
                <a:hlinkClick r:id="rId2"/>
              </a:rPr>
              <a:t>https://restcountries.eu/rest/v2/all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288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Так же воспользуйтесь </a:t>
            </a:r>
            <a:r>
              <a:rPr lang="en-US" dirty="0"/>
              <a:t>API </a:t>
            </a:r>
            <a:r>
              <a:rPr lang="ru-RU" dirty="0"/>
              <a:t>НБУ по курсам валют:</a:t>
            </a:r>
            <a:br>
              <a:rPr lang="ru-RU" dirty="0"/>
            </a:br>
            <a:r>
              <a:rPr lang="ru-RU" dirty="0"/>
              <a:t> </a:t>
            </a:r>
            <a:r>
              <a:rPr lang="en-US" b="1" dirty="0">
                <a:hlinkClick r:id="rId3"/>
              </a:rPr>
              <a:t>https://bank.gov.ua/NBUStatService/v1/statdirectory/exchange?json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52184" y="3212976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Выведите в разметку </a:t>
            </a:r>
            <a:r>
              <a:rPr lang="ru-RU" b="1" dirty="0"/>
              <a:t>перечень стран</a:t>
            </a:r>
            <a:r>
              <a:rPr lang="ru-RU" dirty="0"/>
              <a:t> с валютами которых работает НБУ (если несколько стран имеют общую валюту - </a:t>
            </a:r>
            <a:r>
              <a:rPr lang="ru-RU" b="1" dirty="0"/>
              <a:t>выводите все эти страны</a:t>
            </a:r>
            <a:r>
              <a:rPr lang="ru-RU" dirty="0"/>
              <a:t>, пример: зона Евро, или страны использующие</a:t>
            </a:r>
            <a:r>
              <a:rPr lang="en-US" dirty="0"/>
              <a:t> USD</a:t>
            </a:r>
            <a:r>
              <a:rPr lang="ru-RU" dirty="0"/>
              <a:t>). Пример разметки на </a:t>
            </a:r>
            <a:r>
              <a:rPr lang="en-US" dirty="0"/>
              <a:t>wireframe. </a:t>
            </a:r>
            <a:r>
              <a:rPr lang="ru-RU" b="1" dirty="0"/>
              <a:t>Разметку необходимо подготовить)))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2536913"/>
            <a:ext cx="7355184" cy="43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06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831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1"/>
            <a:ext cx="6912768" cy="4202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8168" y="2134553"/>
            <a:ext cx="435648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В контексте </a:t>
            </a:r>
            <a:r>
              <a:rPr lang="en-US" sz="2400" b="1" dirty="0"/>
              <a:t>JavaScript,</a:t>
            </a:r>
            <a:r>
              <a:rPr lang="en-US" sz="2400" dirty="0"/>
              <a:t> </a:t>
            </a:r>
            <a:r>
              <a:rPr lang="ru-RU" sz="2400" dirty="0"/>
              <a:t>каждый</a:t>
            </a:r>
            <a:r>
              <a:rPr lang="ru-RU" sz="2400" b="1" dirty="0"/>
              <a:t> тег </a:t>
            </a:r>
            <a:r>
              <a:rPr lang="ru-RU" sz="2400" dirty="0"/>
              <a:t>дерева</a:t>
            </a:r>
            <a:r>
              <a:rPr lang="en-US" sz="2400" dirty="0"/>
              <a:t> </a:t>
            </a:r>
            <a:r>
              <a:rPr lang="ru-RU" sz="2400" dirty="0"/>
              <a:t>представлен </a:t>
            </a:r>
            <a:r>
              <a:rPr lang="ru-RU" sz="2400" b="1" dirty="0"/>
              <a:t>объектом </a:t>
            </a:r>
            <a:r>
              <a:rPr lang="ru-RU" sz="2400" dirty="0"/>
              <a:t>(часто используется термин: </a:t>
            </a:r>
            <a:r>
              <a:rPr lang="ru-RU" sz="2400" b="1" dirty="0"/>
              <a:t>узел</a:t>
            </a:r>
            <a:r>
              <a:rPr lang="ru-RU" sz="2400" dirty="0"/>
              <a:t>, </a:t>
            </a:r>
            <a:r>
              <a:rPr lang="en-US" sz="2400" b="1" dirty="0"/>
              <a:t>node</a:t>
            </a:r>
            <a:r>
              <a:rPr lang="ru-RU" sz="2400" dirty="0"/>
              <a:t>). У каждого элемента есть один </a:t>
            </a:r>
            <a:r>
              <a:rPr lang="ru-RU" sz="2400" b="1" dirty="0"/>
              <a:t>родительский элемент</a:t>
            </a:r>
            <a:r>
              <a:rPr lang="ru-RU" sz="2400" dirty="0"/>
              <a:t>, и</a:t>
            </a:r>
            <a:r>
              <a:rPr lang="en-US" sz="2400" dirty="0"/>
              <a:t> </a:t>
            </a:r>
            <a:r>
              <a:rPr lang="ru-RU" sz="2400" dirty="0"/>
              <a:t>множество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(от </a:t>
            </a:r>
            <a:r>
              <a:rPr lang="en-US" sz="2400" dirty="0"/>
              <a:t>0</a:t>
            </a:r>
            <a:r>
              <a:rPr lang="ru-RU" sz="2400" dirty="0"/>
              <a:t> до ∞).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DOM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13402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Document Object Model</a:t>
            </a:r>
            <a:r>
              <a:rPr lang="ru-RU" sz="4800" b="1" dirty="0"/>
              <a:t> (</a:t>
            </a:r>
            <a:r>
              <a:rPr lang="en-US" sz="4800" b="1" dirty="0"/>
              <a:t>DOM</a:t>
            </a:r>
            <a:r>
              <a:rPr lang="ru-RU" sz="4800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916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Объектная Модель Документа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5560" y="299695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определяющий из каких объектов браузер собирает дерево документа, и какие свойства</a:t>
            </a:r>
            <a:r>
              <a:rPr lang="en-US" sz="3200" dirty="0"/>
              <a:t> </a:t>
            </a:r>
            <a:r>
              <a:rPr lang="ru-RU" sz="3200" dirty="0"/>
              <a:t>и методы есть у этих объектов.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904423" y="5292497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https://learn.javascript.ru/document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573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64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Задача </a:t>
            </a:r>
            <a:r>
              <a:rPr lang="en-US" sz="3600" b="1" dirty="0"/>
              <a:t>JavaScript</a:t>
            </a:r>
            <a:r>
              <a:rPr lang="ru-RU" sz="3600" b="1" dirty="0"/>
              <a:t> – манипуляция </a:t>
            </a:r>
            <a:r>
              <a:rPr lang="en-US" sz="3600" b="1" dirty="0"/>
              <a:t>HTML</a:t>
            </a:r>
            <a:r>
              <a:rPr lang="ru-RU" sz="3600" b="1" dirty="0"/>
              <a:t>-документом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426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645024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5343599"/>
            <a:ext cx="635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28819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70392" y="2348880"/>
            <a:ext cx="72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Каждый тег представлен объектом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5823" y="3789040"/>
            <a:ext cx="7085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Воздействие на свойства и методы которого позволяют управлять отображением тега на странице.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66562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Node/</a:t>
            </a:r>
            <a:r>
              <a:rPr lang="ru-RU" sz="4400" b="1" dirty="0"/>
              <a:t>Узел/Тег</a:t>
            </a:r>
            <a:r>
              <a:rPr lang="en-US" sz="4400" b="1" dirty="0"/>
              <a:t>/</a:t>
            </a:r>
            <a:r>
              <a:rPr lang="ru-RU" sz="4400" b="1" dirty="0"/>
              <a:t>Элемент</a:t>
            </a:r>
            <a:endParaRPr lang="uk-UA" sz="2000" b="1" i="1" dirty="0"/>
          </a:p>
        </p:txBody>
      </p:sp>
    </p:spTree>
    <p:extLst>
      <p:ext uri="{BB962C8B-B14F-4D97-AF65-F5344CB8AC3E}">
        <p14:creationId xmlns:p14="http://schemas.microsoft.com/office/powerpoint/2010/main" val="2728388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1900</Words>
  <Application>Microsoft Office PowerPoint</Application>
  <PresentationFormat>Широкий екран</PresentationFormat>
  <Paragraphs>213</Paragraphs>
  <Slides>46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46</vt:i4>
      </vt:variant>
    </vt:vector>
  </HeadingPairs>
  <TitlesOfParts>
    <vt:vector size="50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928</cp:revision>
  <dcterms:created xsi:type="dcterms:W3CDTF">2014-11-20T09:08:59Z</dcterms:created>
  <dcterms:modified xsi:type="dcterms:W3CDTF">2021-03-16T09:43:51Z</dcterms:modified>
</cp:coreProperties>
</file>