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538" r:id="rId2"/>
    <p:sldId id="525" r:id="rId3"/>
    <p:sldId id="553" r:id="rId4"/>
    <p:sldId id="510" r:id="rId5"/>
    <p:sldId id="551" r:id="rId6"/>
    <p:sldId id="556" r:id="rId7"/>
    <p:sldId id="557" r:id="rId8"/>
    <p:sldId id="562" r:id="rId9"/>
    <p:sldId id="561" r:id="rId10"/>
    <p:sldId id="543" r:id="rId11"/>
    <p:sldId id="564" r:id="rId12"/>
    <p:sldId id="565" r:id="rId13"/>
    <p:sldId id="566" r:id="rId14"/>
    <p:sldId id="569" r:id="rId15"/>
    <p:sldId id="570" r:id="rId16"/>
    <p:sldId id="563" r:id="rId17"/>
    <p:sldId id="567" r:id="rId18"/>
    <p:sldId id="544" r:id="rId19"/>
    <p:sldId id="558" r:id="rId20"/>
    <p:sldId id="559" r:id="rId21"/>
    <p:sldId id="545" r:id="rId22"/>
    <p:sldId id="568" r:id="rId23"/>
    <p:sldId id="560" r:id="rId2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5977" autoAdjust="0"/>
  </p:normalViewPr>
  <p:slideViewPr>
    <p:cSldViewPr>
      <p:cViewPr varScale="1">
        <p:scale>
          <a:sx n="111" d="100"/>
          <a:sy n="111" d="100"/>
        </p:scale>
        <p:origin x="62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09.12.2020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09.12.2020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09.12.2020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09.12.2020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09.12.2020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09.12.2020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09.12.2020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09.12.2020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09.12.2020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09.12.2020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09.12.2020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09.12.2020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09.12.2020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v3.vuejs.org/guide/component-basic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3.vuejs.org/guide/instance.html#lifecycle-hooks" TargetMode="External"/><Relationship Id="rId2" Type="http://schemas.openxmlformats.org/officeDocument/2006/relationships/hyperlink" Target="https://ru.vuejs.org/images/lifecycle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v3.vuejs.org/guide/transitions-overview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v3.vuejs.org/style-guid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decode.org.ua/in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4;&#1076;&#1085;&#1086;&#1089;&#1090;&#1088;&#1072;&#1085;&#1080;&#1095;&#1085;&#1086;&#1077;_&#1087;&#1088;&#1080;&#1083;&#1086;&#1078;&#1077;&#1085;&#1080;&#1077;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3.vuej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proger.ru/articles/localstorag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Vue.js </a:t>
            </a:r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и компоненты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Компоненты во </a:t>
            </a:r>
            <a:r>
              <a:rPr lang="en-US" sz="6000" b="1" dirty="0" smtClean="0"/>
              <a:t>Vue.js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519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Компоненты – разделение приложения на блоки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58772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hlinkClick r:id="rId2"/>
              </a:rPr>
              <a:t>https://</a:t>
            </a:r>
            <a:r>
              <a:rPr lang="ru-RU" sz="2800" b="1" dirty="0" smtClean="0">
                <a:hlinkClick r:id="rId2"/>
              </a:rPr>
              <a:t>v3.vuejs.org/guide/component-basics.html</a:t>
            </a:r>
            <a:endParaRPr lang="ru-RU" sz="2800" b="1" dirty="0"/>
          </a:p>
        </p:txBody>
      </p:sp>
      <p:pic>
        <p:nvPicPr>
          <p:cNvPr id="1026" name="Picture 2" descr="Component Tre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5" b="10917"/>
          <a:stretch/>
        </p:blipFill>
        <p:spPr bwMode="auto">
          <a:xfrm>
            <a:off x="1055440" y="1124744"/>
            <a:ext cx="1023684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51584" y="458112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Идея </a:t>
            </a:r>
            <a:r>
              <a:rPr lang="ru-RU" b="1" dirty="0" smtClean="0"/>
              <a:t>компонентов</a:t>
            </a:r>
            <a:r>
              <a:rPr lang="ru-RU" dirty="0" smtClean="0"/>
              <a:t> </a:t>
            </a:r>
            <a:r>
              <a:rPr lang="en-US" b="1" dirty="0" smtClean="0"/>
              <a:t>Vue.js</a:t>
            </a:r>
            <a:r>
              <a:rPr lang="en-US" dirty="0" smtClean="0"/>
              <a:t> </a:t>
            </a:r>
            <a:r>
              <a:rPr lang="ru-RU" dirty="0" smtClean="0"/>
              <a:t>аналогична идеи </a:t>
            </a:r>
            <a:r>
              <a:rPr lang="ru-RU" b="1" dirty="0" smtClean="0"/>
              <a:t>компонентов</a:t>
            </a:r>
            <a:r>
              <a:rPr lang="ru-RU" dirty="0" smtClean="0"/>
              <a:t> в библиотеке </a:t>
            </a:r>
            <a:r>
              <a:rPr lang="en-US" b="1" dirty="0" smtClean="0"/>
              <a:t>Bootstrap</a:t>
            </a:r>
            <a:r>
              <a:rPr lang="ru-RU" dirty="0" smtClean="0"/>
              <a:t> – отдельные, относительно независимые, части приложения которые можно пере использовать.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7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Жизненный цикл </a:t>
            </a:r>
            <a:r>
              <a:rPr lang="ru-RU" sz="6000" b="1" dirty="0" err="1" smtClean="0"/>
              <a:t>копомнента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1896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7105" y="719411"/>
            <a:ext cx="948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Жизненный цикл компонента (и приложения)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47728" y="5343043"/>
            <a:ext cx="74934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2"/>
              </a:rPr>
              <a:t>https://</a:t>
            </a:r>
            <a:r>
              <a:rPr lang="ru-RU" sz="2400" b="1" dirty="0" smtClean="0">
                <a:hlinkClick r:id="rId2"/>
              </a:rPr>
              <a:t>ru.vuejs.org/images/lifecycle.png</a:t>
            </a:r>
            <a:endParaRPr lang="ru-RU" sz="2400" b="1" dirty="0" smtClean="0"/>
          </a:p>
          <a:p>
            <a:r>
              <a:rPr lang="en-US" sz="2400" b="1" dirty="0">
                <a:hlinkClick r:id="rId3"/>
              </a:rPr>
              <a:t>https://</a:t>
            </a:r>
            <a:r>
              <a:rPr lang="en-US" sz="2400" b="1" dirty="0" smtClean="0">
                <a:hlinkClick r:id="rId3"/>
              </a:rPr>
              <a:t>v3.vuejs.org/guide/instance.html#lifecycle-hooks</a:t>
            </a:r>
            <a:endParaRPr lang="ru-RU" sz="2400" b="1" dirty="0"/>
          </a:p>
        </p:txBody>
      </p:sp>
      <p:pic>
        <p:nvPicPr>
          <p:cNvPr id="1026" name="Picture 2" descr="https://ru.vuejs.org/images/lifecyc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70710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47728" y="1772816"/>
            <a:ext cx="6912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Этапы создание и функционирования каждого компонента (и приложения), представляют интерес тем, что можно связать свой код с тем или иным хуком жизненного цикла.</a:t>
            </a:r>
            <a:r>
              <a:rPr lang="en-US" sz="2400" dirty="0" smtClean="0"/>
              <a:t> </a:t>
            </a:r>
            <a:r>
              <a:rPr lang="ru-RU" sz="2400" dirty="0" smtClean="0"/>
              <a:t>Одним из самых полезных является хук </a:t>
            </a:r>
            <a:r>
              <a:rPr lang="en-US" sz="2400" b="1" dirty="0" smtClean="0"/>
              <a:t>mounted() </a:t>
            </a:r>
            <a:r>
              <a:rPr lang="ru-RU" sz="2400" dirty="0" smtClean="0"/>
              <a:t>позволяющий запустить код когда компонент перемонтирован в документ и отображается пользователю (что полезно для запуска </a:t>
            </a:r>
            <a:r>
              <a:rPr lang="en-US" sz="2400" dirty="0" smtClean="0"/>
              <a:t>AJAX-</a:t>
            </a:r>
            <a:r>
              <a:rPr lang="ru-RU" sz="2400" dirty="0" smtClean="0"/>
              <a:t>запросов и прочих «долгих» действий).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8815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Немного практики </a:t>
            </a:r>
            <a:r>
              <a:rPr lang="en-US" sz="6000" b="1" dirty="0" smtClean="0"/>
              <a:t>#</a:t>
            </a:r>
            <a:r>
              <a:rPr lang="ru-RU" sz="6000" b="1" dirty="0" smtClean="0"/>
              <a:t>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470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NBU Buy App</a:t>
            </a:r>
            <a:endParaRPr lang="ru-RU" sz="5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931224" y="2564904"/>
            <a:ext cx="316835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Реализуем приложение позволяющее рассчитывать </a:t>
            </a:r>
            <a:r>
              <a:rPr lang="ru-RU" sz="2800" b="1" dirty="0" smtClean="0"/>
              <a:t>сумму</a:t>
            </a:r>
            <a:r>
              <a:rPr lang="ru-RU" sz="2800" dirty="0" smtClean="0"/>
              <a:t> для покупки выбранного объёма валют.</a:t>
            </a:r>
            <a:endParaRPr lang="uk-UA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39767"/>
            <a:ext cx="7680177" cy="531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Будет полезным!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313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417438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Vue.js 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v3 </a:t>
            </a:r>
            <a:r>
              <a:rPr lang="en-US" sz="5400" b="1" dirty="0"/>
              <a:t>+</a:t>
            </a:r>
            <a:r>
              <a:rPr lang="en-US" sz="5400" b="1" dirty="0" smtClean="0"/>
              <a:t> Transition &amp; Animation</a:t>
            </a:r>
            <a:endParaRPr lang="ru-RU" sz="5400" b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585810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</a:t>
            </a:r>
            <a:r>
              <a:rPr lang="en-US" sz="3600" b="1" dirty="0" smtClean="0">
                <a:hlinkClick r:id="rId2"/>
              </a:rPr>
              <a:t>v3.vuejs.org/guide/transitions-overview.html</a:t>
            </a:r>
            <a:endParaRPr lang="ru-RU" sz="3600" b="1" dirty="0"/>
          </a:p>
        </p:txBody>
      </p:sp>
      <p:pic>
        <p:nvPicPr>
          <p:cNvPr id="2050" name="Picture 2" descr="https://www.bypeople.com/wp-content/uploads/2019/01/css-animation-101-featur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1694438"/>
            <a:ext cx="7620000" cy="381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417438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Code Style Guide Vue.js 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v3</a:t>
            </a:r>
            <a:endParaRPr lang="ru-RU" sz="5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85810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hlinkClick r:id="rId2"/>
              </a:rPr>
              <a:t>https://v3.vuejs.org/style-guide/</a:t>
            </a:r>
            <a:endParaRPr lang="ru-RU" sz="3600" b="1" dirty="0"/>
          </a:p>
        </p:txBody>
      </p:sp>
      <p:pic>
        <p:nvPicPr>
          <p:cNvPr id="1026" name="Picture 2" descr="Обзор Vue.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748449"/>
            <a:ext cx="6687389" cy="37616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1106572">
            <a:off x="9450149" y="3306112"/>
            <a:ext cx="235417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Но относимся с долей скептицизма))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302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17889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</a:rPr>
              <a:t>S</a:t>
            </a:r>
            <a:r>
              <a:rPr lang="en-US" sz="6000" b="1" dirty="0" smtClean="0"/>
              <a:t>ingle </a:t>
            </a:r>
            <a:r>
              <a:rPr lang="en-US" sz="6000" b="1" dirty="0" smtClean="0">
                <a:solidFill>
                  <a:srgbClr val="FFFF00"/>
                </a:solidFill>
              </a:rPr>
              <a:t>P</a:t>
            </a:r>
            <a:r>
              <a:rPr lang="en-US" sz="6000" b="1" dirty="0" smtClean="0"/>
              <a:t>age </a:t>
            </a:r>
            <a:r>
              <a:rPr lang="en-US" sz="6000" b="1" dirty="0" smtClean="0">
                <a:solidFill>
                  <a:srgbClr val="FFFF00"/>
                </a:solidFill>
              </a:rPr>
              <a:t>A</a:t>
            </a:r>
            <a:r>
              <a:rPr lang="en-US" sz="6000" b="1" dirty="0" smtClean="0"/>
              <a:t>pplication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681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924944"/>
            <a:ext cx="121920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 smtClean="0">
                <a:solidFill>
                  <a:srgbClr val="0070C0"/>
                </a:solidFill>
              </a:rPr>
              <a:t>Система сборки </a:t>
            </a:r>
            <a:r>
              <a:rPr lang="en-US" sz="6600" b="1" dirty="0" smtClean="0">
                <a:solidFill>
                  <a:srgbClr val="00B050"/>
                </a:solidFill>
              </a:rPr>
              <a:t>Vue.js</a:t>
            </a:r>
            <a:r>
              <a:rPr lang="en-US" sz="6600" b="1" dirty="0" smtClean="0">
                <a:solidFill>
                  <a:srgbClr val="0070C0"/>
                </a:solidFill>
              </a:rPr>
              <a:t> </a:t>
            </a:r>
            <a:r>
              <a:rPr lang="ru-RU" sz="6600" b="1" dirty="0" smtClean="0">
                <a:solidFill>
                  <a:srgbClr val="0070C0"/>
                </a:solidFill>
              </a:rPr>
              <a:t>приложений </a:t>
            </a:r>
            <a:r>
              <a:rPr lang="en-US" sz="6600" b="1" dirty="0" err="1" smtClean="0">
                <a:solidFill>
                  <a:schemeClr val="accent6">
                    <a:lumMod val="75000"/>
                  </a:schemeClr>
                </a:solidFill>
              </a:rPr>
              <a:t>Vite</a:t>
            </a:r>
            <a:endParaRPr lang="ru-RU" sz="66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1291407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К следующему занятию…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242237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</a:t>
            </a:r>
            <a:r>
              <a:rPr lang="ru-RU" sz="6000" b="1" dirty="0" smtClean="0"/>
              <a:t>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881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Домашнее задание </a:t>
            </a:r>
            <a:r>
              <a:rPr lang="en-US" sz="3600" b="1" dirty="0" smtClean="0"/>
              <a:t>#N.1 </a:t>
            </a:r>
            <a:r>
              <a:rPr lang="ru-RU" sz="3600" b="1" dirty="0" smtClean="0">
                <a:solidFill>
                  <a:srgbClr val="0070C0"/>
                </a:solidFill>
              </a:rPr>
              <a:t>«ИНН </a:t>
            </a:r>
            <a:r>
              <a:rPr lang="en-US" sz="3600" b="1" dirty="0" smtClean="0">
                <a:solidFill>
                  <a:srgbClr val="0070C0"/>
                </a:solidFill>
              </a:rPr>
              <a:t>v.3</a:t>
            </a:r>
            <a:r>
              <a:rPr lang="ru-RU" sz="3600" b="1" dirty="0" smtClean="0">
                <a:solidFill>
                  <a:srgbClr val="0070C0"/>
                </a:solidFill>
              </a:rPr>
              <a:t>»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endParaRPr lang="uk-UA" sz="36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6991" y="4307197"/>
            <a:ext cx="4644516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По сути реализуйте аналог того, что предлагает сервис</a:t>
            </a:r>
            <a:r>
              <a:rPr lang="ru-RU" b="1" dirty="0" smtClean="0"/>
              <a:t>: </a:t>
            </a:r>
            <a:r>
              <a:rPr lang="en-US" b="1" dirty="0">
                <a:hlinkClick r:id="rId2"/>
              </a:rPr>
              <a:t>http://</a:t>
            </a:r>
            <a:r>
              <a:rPr lang="en-US" b="1" dirty="0" smtClean="0">
                <a:hlinkClick r:id="rId2"/>
              </a:rPr>
              <a:t>decode.org.ua/inn</a:t>
            </a:r>
            <a:r>
              <a:rPr lang="ru-RU" b="1" dirty="0" smtClean="0"/>
              <a:t> </a:t>
            </a:r>
            <a:r>
              <a:rPr lang="ru-RU" dirty="0" smtClean="0"/>
              <a:t>но в динамике, как только пользователь вводит нужное кол-во цифр приложение сразу же должно отображать результаты.</a:t>
            </a:r>
            <a:endParaRPr lang="ru-RU" b="1" u="sng" dirty="0"/>
          </a:p>
        </p:txBody>
      </p:sp>
      <p:pic>
        <p:nvPicPr>
          <p:cNvPr id="11" name="Picture 2" descr="Ð ÐµÐ·ÑÐ»ÑÑÐ°Ñ Ð¿Ð¾ÑÑÐºÑ Ð·Ð¾Ð±ÑÐ°Ð¶ÐµÐ½Ñ Ð·Ð° Ð·Ð°Ð¿Ð¸ÑÐ¾Ð¼ &quot;ÑÐ¿Ð½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044815"/>
            <a:ext cx="4526868" cy="267839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84032" y="1693921"/>
            <a:ext cx="5328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Реализуйте приложение которое</a:t>
            </a:r>
            <a:r>
              <a:rPr lang="en-US" dirty="0" smtClean="0"/>
              <a:t> </a:t>
            </a:r>
            <a:r>
              <a:rPr lang="ru-RU" dirty="0" smtClean="0"/>
              <a:t>на основании вводимого пользователем ИНН</a:t>
            </a:r>
            <a:r>
              <a:rPr lang="en-US" dirty="0" smtClean="0"/>
              <a:t>’</a:t>
            </a:r>
            <a:r>
              <a:rPr lang="ru-RU" dirty="0" smtClean="0"/>
              <a:t>а</a:t>
            </a:r>
            <a:r>
              <a:rPr lang="en-US" dirty="0" smtClean="0"/>
              <a:t> </a:t>
            </a:r>
            <a:r>
              <a:rPr lang="ru-RU" dirty="0" smtClean="0"/>
              <a:t>выводит данные о том, </a:t>
            </a:r>
            <a:r>
              <a:rPr lang="ru-RU" b="1" dirty="0" smtClean="0"/>
              <a:t>корректен</a:t>
            </a:r>
            <a:r>
              <a:rPr lang="ru-RU" dirty="0" smtClean="0"/>
              <a:t> ли он, </a:t>
            </a:r>
            <a:r>
              <a:rPr lang="ru-RU" b="1" dirty="0" smtClean="0"/>
              <a:t>дату рождения </a:t>
            </a:r>
            <a:r>
              <a:rPr lang="ru-RU" dirty="0" smtClean="0"/>
              <a:t>человека, его </a:t>
            </a:r>
            <a:r>
              <a:rPr lang="ru-RU" b="1" dirty="0" smtClean="0"/>
              <a:t>пол</a:t>
            </a:r>
            <a:r>
              <a:rPr lang="ru-RU" dirty="0" smtClean="0"/>
              <a:t>, </a:t>
            </a:r>
            <a:r>
              <a:rPr lang="ru-RU" b="1" dirty="0" smtClean="0"/>
              <a:t>знак зодиака </a:t>
            </a:r>
            <a:r>
              <a:rPr lang="ru-RU" dirty="0" smtClean="0"/>
              <a:t>и </a:t>
            </a:r>
            <a:r>
              <a:rPr lang="ru-RU" b="1" dirty="0" smtClean="0"/>
              <a:t>символ года </a:t>
            </a:r>
            <a:r>
              <a:rPr lang="ru-RU" dirty="0" smtClean="0"/>
              <a:t>рождения по восточному календарю </a:t>
            </a:r>
            <a:r>
              <a:rPr lang="ru-RU" dirty="0" smtClean="0">
                <a:sym typeface="Wingdings" panose="05000000000000000000" pitchFamily="2" charset="2"/>
              </a:rPr>
              <a:t> (тигр, лошадь и т.д.) </a:t>
            </a:r>
            <a:r>
              <a:rPr lang="en-US" b="1" dirty="0" smtClean="0">
                <a:sym typeface="Wingdings" panose="05000000000000000000" pitchFamily="2" charset="2"/>
              </a:rPr>
              <a:t>Vue.js </a:t>
            </a:r>
            <a:r>
              <a:rPr lang="ru-RU" dirty="0" smtClean="0">
                <a:sym typeface="Wingdings" panose="05000000000000000000" pitchFamily="2" charset="2"/>
              </a:rPr>
              <a:t>вам в помощь.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59" y="3933056"/>
            <a:ext cx="5820813" cy="29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4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5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Домашнее задание </a:t>
            </a:r>
            <a:r>
              <a:rPr lang="en-US" sz="3600" b="1" dirty="0" smtClean="0"/>
              <a:t>#N.</a:t>
            </a:r>
            <a:r>
              <a:rPr lang="ru-RU" sz="3600" b="1" dirty="0" smtClean="0"/>
              <a:t>2</a:t>
            </a:r>
            <a:r>
              <a:rPr lang="en-US" sz="3600" b="1" dirty="0" smtClean="0"/>
              <a:t> </a:t>
            </a:r>
            <a:endParaRPr lang="uk-UA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04113" y="3284984"/>
            <a:ext cx="45673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Реализуйте приложение показывающее все долги по облигациям Украины, разбитый по годам. С возможностью </a:t>
            </a:r>
            <a:r>
              <a:rPr lang="ru-RU" sz="2000" b="1" dirty="0" smtClean="0"/>
              <a:t>выбрать</a:t>
            </a:r>
            <a:r>
              <a:rPr lang="ru-RU" sz="2000" dirty="0" smtClean="0"/>
              <a:t> несколько годов, чтобы увидеть суммарный долг по этим годам. В динамике (</a:t>
            </a:r>
            <a:r>
              <a:rPr lang="en-US" sz="2000" b="1" dirty="0" smtClean="0"/>
              <a:t>Vue.js</a:t>
            </a:r>
            <a:r>
              <a:rPr lang="en-US" sz="2000" dirty="0" smtClean="0"/>
              <a:t> </a:t>
            </a:r>
            <a:r>
              <a:rPr lang="ru-RU" sz="2000" dirty="0" smtClean="0"/>
              <a:t>вам в помощь).</a:t>
            </a:r>
            <a:endParaRPr lang="ru-RU" sz="2000" b="1" u="sng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98711"/>
            <a:ext cx="7104112" cy="49707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50047" y="1065615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Воспользуйтесь </a:t>
            </a:r>
            <a:r>
              <a:rPr lang="en-US" b="1" dirty="0" smtClean="0"/>
              <a:t>API </a:t>
            </a:r>
            <a:r>
              <a:rPr lang="ru-RU" b="1" dirty="0" smtClean="0"/>
              <a:t>НБУ </a:t>
            </a:r>
            <a:r>
              <a:rPr lang="ru-RU" dirty="0" smtClean="0"/>
              <a:t>для получения данных о долгах по облигациям. Облигации в </a:t>
            </a:r>
            <a:r>
              <a:rPr lang="en-US" b="1" dirty="0" smtClean="0"/>
              <a:t>EUR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USD</a:t>
            </a:r>
            <a:r>
              <a:rPr lang="en-US" dirty="0" smtClean="0"/>
              <a:t> </a:t>
            </a:r>
            <a:r>
              <a:rPr lang="ru-RU" dirty="0" smtClean="0"/>
              <a:t>пересчитайте в </a:t>
            </a:r>
            <a:r>
              <a:rPr lang="ru-RU" b="1" dirty="0" smtClean="0"/>
              <a:t>ГРН</a:t>
            </a:r>
            <a:r>
              <a:rPr lang="ru-RU" dirty="0" smtClean="0"/>
              <a:t>. по текущему курсу гривны.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016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0488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Одностраничное приложение </a:t>
            </a:r>
            <a:r>
              <a:rPr lang="ru-RU" sz="3600" b="1" dirty="0" smtClean="0"/>
              <a:t>(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3600" b="1" dirty="0" smtClean="0"/>
              <a:t>ingle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3600" b="1" dirty="0" smtClean="0"/>
              <a:t>age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3600" b="1" dirty="0" smtClean="0"/>
              <a:t>pplication</a:t>
            </a:r>
            <a:r>
              <a:rPr lang="ru-RU" sz="3600" b="1" dirty="0" smtClean="0"/>
              <a:t>)</a:t>
            </a:r>
            <a:endParaRPr lang="ru-RU" sz="3600" b="1" dirty="0"/>
          </a:p>
        </p:txBody>
      </p:sp>
      <p:pic>
        <p:nvPicPr>
          <p:cNvPr id="2052" name="Picture 4" descr="http://cdni.wired.co.uk/1920x1280/g_j/Gmail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384" y="1340768"/>
            <a:ext cx="6552728" cy="4368485"/>
          </a:xfrm>
          <a:prstGeom prst="rect">
            <a:avLst/>
          </a:prstGeom>
          <a:ln w="19050"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0" y="597405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3"/>
              </a:rPr>
              <a:t>https://ru.wikipedia.org/wiki/</a:t>
            </a:r>
            <a:r>
              <a:rPr lang="ru-RU" sz="2400" b="1" dirty="0" err="1">
                <a:hlinkClick r:id="rId3"/>
              </a:rPr>
              <a:t>Одностраничное_приложение</a:t>
            </a:r>
            <a:endParaRPr lang="ru-RU" sz="2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536160" y="2204864"/>
            <a:ext cx="4320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SPA</a:t>
            </a:r>
            <a:r>
              <a:rPr lang="ru-RU" sz="2400" dirty="0"/>
              <a:t> – это </a:t>
            </a:r>
            <a:r>
              <a:rPr lang="ru-RU" sz="2400" b="1" dirty="0"/>
              <a:t>веб-приложение</a:t>
            </a:r>
            <a:r>
              <a:rPr lang="ru-RU" sz="2400" dirty="0"/>
              <a:t>, размещенное на одной странице, которая для обеспечения работы загружает все данные вместе с загрузкой самой страницы (</a:t>
            </a:r>
            <a:r>
              <a:rPr lang="ru-RU" sz="2400" i="1" dirty="0"/>
              <a:t>или по ходу </a:t>
            </a:r>
            <a:r>
              <a:rPr lang="ru-RU" sz="2400" i="1" dirty="0" smtClean="0"/>
              <a:t>работы</a:t>
            </a:r>
            <a:r>
              <a:rPr lang="en-US" sz="2400" i="1" dirty="0" smtClean="0"/>
              <a:t> -</a:t>
            </a:r>
            <a:r>
              <a:rPr lang="ru-RU" sz="2400" i="1" dirty="0" smtClean="0"/>
              <a:t> </a:t>
            </a:r>
            <a:r>
              <a:rPr lang="en-US" sz="2400" i="1" dirty="0"/>
              <a:t>AJAX-</a:t>
            </a:r>
            <a:r>
              <a:rPr lang="ru-RU" sz="2400" i="1" dirty="0" err="1"/>
              <a:t>ом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090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dirty="0" smtClean="0"/>
              <a:t>Vue.js</a:t>
            </a:r>
            <a:endParaRPr lang="uk-UA" sz="13800" b="1" dirty="0"/>
          </a:p>
        </p:txBody>
      </p:sp>
    </p:spTree>
    <p:extLst>
      <p:ext uri="{BB962C8B-B14F-4D97-AF65-F5344CB8AC3E}">
        <p14:creationId xmlns:p14="http://schemas.microsoft.com/office/powerpoint/2010/main" val="64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Vue.js</a:t>
            </a:r>
            <a:r>
              <a:rPr lang="ru-RU" sz="4000" b="1" dirty="0" smtClean="0"/>
              <a:t> – </a:t>
            </a:r>
            <a:r>
              <a:rPr lang="ru-RU" sz="4000" b="1" dirty="0" err="1" smtClean="0"/>
              <a:t>фреймворк</a:t>
            </a:r>
            <a:r>
              <a:rPr lang="ru-RU" sz="4000" b="1" dirty="0" smtClean="0"/>
              <a:t> для разработки </a:t>
            </a:r>
            <a:r>
              <a:rPr lang="en-US" sz="4000" b="1" dirty="0" smtClean="0"/>
              <a:t>SPA</a:t>
            </a:r>
            <a:endParaRPr lang="ru-RU" sz="4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4725" b="5476"/>
          <a:stretch/>
        </p:blipFill>
        <p:spPr>
          <a:xfrm>
            <a:off x="2927648" y="1412776"/>
            <a:ext cx="6047284" cy="41044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57332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hlinkClick r:id="rId3"/>
              </a:rPr>
              <a:t>https://v3.vuejs.org</a:t>
            </a:r>
            <a:r>
              <a:rPr lang="ru-RU" sz="3600" b="1" dirty="0" smtClean="0">
                <a:hlinkClick r:id="rId3"/>
              </a:rPr>
              <a:t>/</a:t>
            </a:r>
            <a:endParaRPr lang="ru-RU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408368" y="3068960"/>
            <a:ext cx="169218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</a:rPr>
              <a:t>Обратите внимание версия </a:t>
            </a:r>
            <a:r>
              <a:rPr lang="en-US" sz="2400" b="1" dirty="0" smtClean="0">
                <a:solidFill>
                  <a:srgbClr val="FF0000"/>
                </a:solidFill>
              </a:rPr>
              <a:t>v3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9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Немного практики </a:t>
            </a:r>
            <a:r>
              <a:rPr lang="en-US" sz="6000" b="1" dirty="0" smtClean="0"/>
              <a:t>#</a:t>
            </a:r>
            <a:r>
              <a:rPr lang="ru-RU" sz="6000" b="1" dirty="0" smtClean="0"/>
              <a:t>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9544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8886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TODO </a:t>
            </a:r>
            <a:r>
              <a:rPr lang="ru-RU" sz="4000" b="1" dirty="0" smtClean="0"/>
              <a:t>приложение + </a:t>
            </a:r>
            <a:r>
              <a:rPr lang="en-US" sz="4000" b="1" dirty="0" smtClean="0"/>
              <a:t>Vue.js</a:t>
            </a:r>
            <a:endParaRPr lang="ru-RU" sz="4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537321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Воспользуйтесь </a:t>
            </a:r>
            <a:r>
              <a:rPr lang="ru-RU" sz="2800" b="1" dirty="0" smtClean="0"/>
              <a:t>шаблоном</a:t>
            </a:r>
            <a:r>
              <a:rPr lang="en-US" sz="2800" b="1" dirty="0" smtClean="0"/>
              <a:t> </a:t>
            </a:r>
            <a:r>
              <a:rPr lang="ru-RU" sz="2800" b="1" dirty="0" smtClean="0"/>
              <a:t>в </a:t>
            </a:r>
            <a:r>
              <a:rPr lang="ru-RU" sz="2800" b="1" dirty="0" err="1" smtClean="0"/>
              <a:t>репозитории</a:t>
            </a:r>
            <a:r>
              <a:rPr lang="ru-RU" sz="2800" b="1" dirty="0" smtClean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 smtClean="0">
                <a:solidFill>
                  <a:srgbClr val="0070C0"/>
                </a:solidFill>
              </a:rPr>
              <a:t>src</a:t>
            </a:r>
            <a:r>
              <a:rPr lang="en-US" sz="2800" b="1" dirty="0" smtClean="0">
                <a:solidFill>
                  <a:srgbClr val="0070C0"/>
                </a:solidFill>
              </a:rPr>
              <a:t>/</a:t>
            </a:r>
            <a:r>
              <a:rPr lang="en-US" sz="2800" b="1" dirty="0" err="1" smtClean="0">
                <a:solidFill>
                  <a:srgbClr val="0070C0"/>
                </a:solidFill>
              </a:rPr>
              <a:t>todo</a:t>
            </a:r>
            <a:r>
              <a:rPr lang="en-US" sz="2800" b="1" dirty="0" smtClean="0">
                <a:solidFill>
                  <a:srgbClr val="0070C0"/>
                </a:solidFill>
              </a:rPr>
              <a:t>-app-</a:t>
            </a:r>
            <a:r>
              <a:rPr lang="en-US" sz="2800" b="1" dirty="0" err="1" smtClean="0">
                <a:solidFill>
                  <a:srgbClr val="0070C0"/>
                </a:solidFill>
              </a:rPr>
              <a:t>vue</a:t>
            </a:r>
            <a:r>
              <a:rPr lang="ru-RU" sz="2800" b="1" dirty="0" smtClean="0"/>
              <a:t> </a:t>
            </a:r>
            <a:endParaRPr lang="uk-UA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4317"/>
            <a:ext cx="12194790" cy="32168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61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 smtClean="0">
                <a:solidFill>
                  <a:srgbClr val="FFFF00"/>
                </a:solidFill>
              </a:rPr>
              <a:t>localStorage</a:t>
            </a:r>
            <a:r>
              <a:rPr lang="en-US" sz="6000" b="1" dirty="0" smtClean="0">
                <a:solidFill>
                  <a:srgbClr val="FFFF00"/>
                </a:solidFill>
              </a:rPr>
              <a:t> </a:t>
            </a:r>
            <a:endParaRPr lang="ru-RU" sz="6000" b="1" dirty="0" smtClean="0">
              <a:solidFill>
                <a:srgbClr val="FFFF00"/>
              </a:solidFill>
            </a:endParaRPr>
          </a:p>
          <a:p>
            <a:pPr algn="ctr"/>
            <a:r>
              <a:rPr lang="ru-RU" sz="6000" b="1" dirty="0" smtClean="0"/>
              <a:t>хранилище данных нашего приложения в браузере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51188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1584" y="164285"/>
            <a:ext cx="8235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LocalStorage</a:t>
            </a:r>
            <a:r>
              <a:rPr lang="en-US" sz="3200" b="1" dirty="0"/>
              <a:t> – </a:t>
            </a:r>
            <a:r>
              <a:rPr lang="ru-RU" sz="3200" b="1" dirty="0"/>
              <a:t>локальное хранилище данных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022970"/>
            <a:ext cx="6624736" cy="3232871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550840" y="4524084"/>
            <a:ext cx="7217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Локальное хранилище (Объект </a:t>
            </a:r>
            <a:r>
              <a:rPr lang="en-US" sz="2000" b="1" dirty="0" err="1"/>
              <a:t>l</a:t>
            </a:r>
            <a:r>
              <a:rPr lang="en-US" sz="2000" b="1" dirty="0" err="1" smtClean="0"/>
              <a:t>ocalStorage</a:t>
            </a:r>
            <a:r>
              <a:rPr lang="ru-RU" sz="2000" dirty="0"/>
              <a:t>) позволяет сохранять данные в браузере (не путать с технологией </a:t>
            </a:r>
            <a:r>
              <a:rPr lang="en-US" sz="2000" b="1" dirty="0"/>
              <a:t>cookie</a:t>
            </a:r>
            <a:r>
              <a:rPr lang="ru-RU" sz="2000" dirty="0"/>
              <a:t>) и после (при последующих посещениях страницы) считывать ранее сохраненные данные.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67608" y="5949280"/>
            <a:ext cx="6987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Подробнее: </a:t>
            </a:r>
            <a:r>
              <a:rPr lang="en-US" sz="2400" b="1" dirty="0">
                <a:hlinkClick r:id="rId3"/>
              </a:rPr>
              <a:t>https://tproger.ru/articles/localstorage</a:t>
            </a:r>
            <a:r>
              <a:rPr lang="en-US" sz="2400" b="1" dirty="0" smtClean="0">
                <a:hlinkClick r:id="rId3"/>
              </a:rPr>
              <a:t>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1092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9611</TotalTime>
  <Words>466</Words>
  <Application>Microsoft Office PowerPoint</Application>
  <PresentationFormat>Широкоэкранный</PresentationFormat>
  <Paragraphs>57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Segoe UI Semibold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1322</cp:revision>
  <dcterms:created xsi:type="dcterms:W3CDTF">2014-11-20T09:08:59Z</dcterms:created>
  <dcterms:modified xsi:type="dcterms:W3CDTF">2020-12-09T18:37:01Z</dcterms:modified>
</cp:coreProperties>
</file>