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538" r:id="rId2"/>
    <p:sldId id="525" r:id="rId3"/>
    <p:sldId id="553" r:id="rId4"/>
    <p:sldId id="510" r:id="rId5"/>
    <p:sldId id="551" r:id="rId6"/>
    <p:sldId id="571" r:id="rId7"/>
    <p:sldId id="572" r:id="rId8"/>
    <p:sldId id="574" r:id="rId9"/>
    <p:sldId id="575" r:id="rId10"/>
    <p:sldId id="573" r:id="rId11"/>
    <p:sldId id="576" r:id="rId12"/>
    <p:sldId id="579" r:id="rId13"/>
    <p:sldId id="580" r:id="rId14"/>
    <p:sldId id="577" r:id="rId15"/>
    <p:sldId id="584" r:id="rId16"/>
    <p:sldId id="583" r:id="rId17"/>
    <p:sldId id="582" r:id="rId18"/>
    <p:sldId id="501" r:id="rId19"/>
    <p:sldId id="304" r:id="rId20"/>
    <p:sldId id="303" r:id="rId21"/>
    <p:sldId id="557" r:id="rId22"/>
    <p:sldId id="558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70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0C66D629-4FE0-44D4-B206-29F87EBE659E}"/>
    <pc:docChg chg="undo custSel addSld delSld modSld sldOrd">
      <pc:chgData name="Anatoliy Kigel" userId="7432c6c4687b0a9c" providerId="LiveId" clId="{0C66D629-4FE0-44D4-B206-29F87EBE659E}" dt="2021-05-06T04:00:26.205" v="376" actId="114"/>
      <pc:docMkLst>
        <pc:docMk/>
      </pc:docMkLst>
      <pc:sldChg chg="add">
        <pc:chgData name="Anatoliy Kigel" userId="7432c6c4687b0a9c" providerId="LiveId" clId="{0C66D629-4FE0-44D4-B206-29F87EBE659E}" dt="2021-05-04T07:06:38.410" v="42"/>
        <pc:sldMkLst>
          <pc:docMk/>
          <pc:sldMk cId="3183192055" sldId="303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1978458" sldId="304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1005116495" sldId="501"/>
        </pc:sldMkLst>
      </pc:sldChg>
      <pc:sldChg chg="del">
        <pc:chgData name="Anatoliy Kigel" userId="7432c6c4687b0a9c" providerId="LiveId" clId="{0C66D629-4FE0-44D4-B206-29F87EBE659E}" dt="2021-05-06T03:56:31.457" v="67" actId="47"/>
        <pc:sldMkLst>
          <pc:docMk/>
          <pc:sldMk cId="1988186553" sldId="545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60066876" sldId="557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635159579" sldId="558"/>
        </pc:sldMkLst>
      </pc:sldChg>
      <pc:sldChg chg="addSp delSp modSp mod">
        <pc:chgData name="Anatoliy Kigel" userId="7432c6c4687b0a9c" providerId="LiveId" clId="{0C66D629-4FE0-44D4-B206-29F87EBE659E}" dt="2021-05-03T07:47:44.949" v="41" actId="1035"/>
        <pc:sldMkLst>
          <pc:docMk/>
          <pc:sldMk cId="3479261611" sldId="572"/>
        </pc:sldMkLst>
        <pc:spChg chg="add del mod">
          <ac:chgData name="Anatoliy Kigel" userId="7432c6c4687b0a9c" providerId="LiveId" clId="{0C66D629-4FE0-44D4-B206-29F87EBE659E}" dt="2021-05-03T07:46:09.280" v="3"/>
          <ac:spMkLst>
            <pc:docMk/>
            <pc:sldMk cId="3479261611" sldId="572"/>
            <ac:spMk id="2" creationId="{1FFF9FC1-FF8E-46AE-A95B-829175BD12FA}"/>
          </ac:spMkLst>
        </pc:spChg>
        <pc:spChg chg="mod">
          <ac:chgData name="Anatoliy Kigel" userId="7432c6c4687b0a9c" providerId="LiveId" clId="{0C66D629-4FE0-44D4-B206-29F87EBE659E}" dt="2021-05-03T07:47:44.949" v="41" actId="1035"/>
          <ac:spMkLst>
            <pc:docMk/>
            <pc:sldMk cId="3479261611" sldId="572"/>
            <ac:spMk id="6" creationId="{00000000-0000-0000-0000-000000000000}"/>
          </ac:spMkLst>
        </pc:spChg>
        <pc:spChg chg="mod">
          <ac:chgData name="Anatoliy Kigel" userId="7432c6c4687b0a9c" providerId="LiveId" clId="{0C66D629-4FE0-44D4-B206-29F87EBE659E}" dt="2021-05-03T07:47:40.790" v="37" actId="1076"/>
          <ac:spMkLst>
            <pc:docMk/>
            <pc:sldMk cId="3479261611" sldId="572"/>
            <ac:spMk id="9" creationId="{00000000-0000-0000-0000-000000000000}"/>
          </ac:spMkLst>
        </pc:spChg>
        <pc:spChg chg="mod">
          <ac:chgData name="Anatoliy Kigel" userId="7432c6c4687b0a9c" providerId="LiveId" clId="{0C66D629-4FE0-44D4-B206-29F87EBE659E}" dt="2021-05-03T07:47:42.784" v="38" actId="1076"/>
          <ac:spMkLst>
            <pc:docMk/>
            <pc:sldMk cId="3479261611" sldId="57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0C66D629-4FE0-44D4-B206-29F87EBE659E}" dt="2021-05-06T03:56:53.869" v="105" actId="20577"/>
        <pc:sldMkLst>
          <pc:docMk/>
          <pc:sldMk cId="3302170768" sldId="577"/>
        </pc:sldMkLst>
        <pc:spChg chg="mod">
          <ac:chgData name="Anatoliy Kigel" userId="7432c6c4687b0a9c" providerId="LiveId" clId="{0C66D629-4FE0-44D4-B206-29F87EBE659E}" dt="2021-05-06T03:56:53.869" v="105" actId="20577"/>
          <ac:spMkLst>
            <pc:docMk/>
            <pc:sldMk cId="3302170768" sldId="577"/>
            <ac:spMk id="5" creationId="{00000000-0000-0000-0000-000000000000}"/>
          </ac:spMkLst>
        </pc:spChg>
      </pc:sldChg>
      <pc:sldChg chg="del">
        <pc:chgData name="Anatoliy Kigel" userId="7432c6c4687b0a9c" providerId="LiveId" clId="{0C66D629-4FE0-44D4-B206-29F87EBE659E}" dt="2021-05-06T03:56:28.935" v="66" actId="47"/>
        <pc:sldMkLst>
          <pc:docMk/>
          <pc:sldMk cId="3079359575" sldId="578"/>
        </pc:sldMkLst>
      </pc:sldChg>
      <pc:sldChg chg="delSp modSp mod ord">
        <pc:chgData name="Anatoliy Kigel" userId="7432c6c4687b0a9c" providerId="LiveId" clId="{0C66D629-4FE0-44D4-B206-29F87EBE659E}" dt="2021-05-06T03:56:24.872" v="65" actId="1076"/>
        <pc:sldMkLst>
          <pc:docMk/>
          <pc:sldMk cId="1594165977" sldId="582"/>
        </pc:sldMkLst>
        <pc:spChg chg="del mod">
          <ac:chgData name="Anatoliy Kigel" userId="7432c6c4687b0a9c" providerId="LiveId" clId="{0C66D629-4FE0-44D4-B206-29F87EBE659E}" dt="2021-05-06T03:56:23.284" v="64"/>
          <ac:spMkLst>
            <pc:docMk/>
            <pc:sldMk cId="1594165977" sldId="582"/>
            <ac:spMk id="3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3:56:24.872" v="65" actId="1076"/>
          <ac:spMkLst>
            <pc:docMk/>
            <pc:sldMk cId="1594165977" sldId="582"/>
            <ac:spMk id="10" creationId="{00000000-0000-0000-0000-000000000000}"/>
          </ac:spMkLst>
        </pc:spChg>
      </pc:sldChg>
      <pc:sldChg chg="add del">
        <pc:chgData name="Anatoliy Kigel" userId="7432c6c4687b0a9c" providerId="LiveId" clId="{0C66D629-4FE0-44D4-B206-29F87EBE659E}" dt="2021-05-06T03:56:28.935" v="66" actId="47"/>
        <pc:sldMkLst>
          <pc:docMk/>
          <pc:sldMk cId="1714757920" sldId="583"/>
        </pc:sldMkLst>
      </pc:sldChg>
      <pc:sldChg chg="add">
        <pc:chgData name="Anatoliy Kigel" userId="7432c6c4687b0a9c" providerId="LiveId" clId="{0C66D629-4FE0-44D4-B206-29F87EBE659E}" dt="2021-05-06T03:56:38.314" v="68" actId="2890"/>
        <pc:sldMkLst>
          <pc:docMk/>
          <pc:sldMk cId="2393998292" sldId="583"/>
        </pc:sldMkLst>
      </pc:sldChg>
      <pc:sldChg chg="modSp add mod">
        <pc:chgData name="Anatoliy Kigel" userId="7432c6c4687b0a9c" providerId="LiveId" clId="{0C66D629-4FE0-44D4-B206-29F87EBE659E}" dt="2021-05-06T04:00:26.205" v="376" actId="114"/>
        <pc:sldMkLst>
          <pc:docMk/>
          <pc:sldMk cId="1571604367" sldId="584"/>
        </pc:sldMkLst>
        <pc:spChg chg="mod">
          <ac:chgData name="Anatoliy Kigel" userId="7432c6c4687b0a9c" providerId="LiveId" clId="{0C66D629-4FE0-44D4-B206-29F87EBE659E}" dt="2021-05-06T03:57:27.083" v="109" actId="6549"/>
          <ac:spMkLst>
            <pc:docMk/>
            <pc:sldMk cId="1571604367" sldId="584"/>
            <ac:spMk id="6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3:58:45.484" v="162" actId="20577"/>
          <ac:spMkLst>
            <pc:docMk/>
            <pc:sldMk cId="1571604367" sldId="584"/>
            <ac:spMk id="9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4:00:26.205" v="376" actId="114"/>
          <ac:spMkLst>
            <pc:docMk/>
            <pc:sldMk cId="1571604367" sldId="584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FAD7C6D2-875D-4866-9021-8661D2551D77}"/>
    <pc:docChg chg="custSel modSld">
      <pc:chgData name="Anatoliy Kigel" userId="7432c6c4687b0a9c" providerId="LiveId" clId="{FAD7C6D2-875D-4866-9021-8661D2551D77}" dt="2021-05-07T08:01:26.250" v="82" actId="1035"/>
      <pc:docMkLst>
        <pc:docMk/>
      </pc:docMkLst>
      <pc:sldChg chg="modSp mod">
        <pc:chgData name="Anatoliy Kigel" userId="7432c6c4687b0a9c" providerId="LiveId" clId="{FAD7C6D2-875D-4866-9021-8661D2551D77}" dt="2021-05-06T04:02:19.109" v="2" actId="20577"/>
        <pc:sldMkLst>
          <pc:docMk/>
          <pc:sldMk cId="1594165977" sldId="582"/>
        </pc:sldMkLst>
        <pc:spChg chg="mod">
          <ac:chgData name="Anatoliy Kigel" userId="7432c6c4687b0a9c" providerId="LiveId" clId="{FAD7C6D2-875D-4866-9021-8661D2551D77}" dt="2021-05-06T04:02:19.109" v="2" actId="20577"/>
          <ac:spMkLst>
            <pc:docMk/>
            <pc:sldMk cId="1594165977" sldId="58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FAD7C6D2-875D-4866-9021-8661D2551D77}" dt="2021-05-07T08:01:26.250" v="82" actId="1035"/>
        <pc:sldMkLst>
          <pc:docMk/>
          <pc:sldMk cId="1571604367" sldId="584"/>
        </pc:sldMkLst>
        <pc:spChg chg="mod">
          <ac:chgData name="Anatoliy Kigel" userId="7432c6c4687b0a9c" providerId="LiveId" clId="{FAD7C6D2-875D-4866-9021-8661D2551D77}" dt="2021-05-07T08:00:33.209" v="78" actId="1036"/>
          <ac:spMkLst>
            <pc:docMk/>
            <pc:sldMk cId="1571604367" sldId="584"/>
            <ac:spMk id="3" creationId="{00000000-0000-0000-0000-000000000000}"/>
          </ac:spMkLst>
        </pc:spChg>
        <pc:spChg chg="mod">
          <ac:chgData name="Anatoliy Kigel" userId="7432c6c4687b0a9c" providerId="LiveId" clId="{FAD7C6D2-875D-4866-9021-8661D2551D77}" dt="2021-05-07T08:00:34.945" v="79" actId="1035"/>
          <ac:spMkLst>
            <pc:docMk/>
            <pc:sldMk cId="1571604367" sldId="584"/>
            <ac:spMk id="9" creationId="{00000000-0000-0000-0000-000000000000}"/>
          </ac:spMkLst>
        </pc:spChg>
        <pc:spChg chg="mod">
          <ac:chgData name="Anatoliy Kigel" userId="7432c6c4687b0a9c" providerId="LiveId" clId="{FAD7C6D2-875D-4866-9021-8661D2551D77}" dt="2021-05-07T08:01:26.250" v="82" actId="1035"/>
          <ac:spMkLst>
            <pc:docMk/>
            <pc:sldMk cId="1571604367" sldId="584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07.05.2021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7636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5591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946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617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07.05.2021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07.05.2021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07.05.2021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07.05.2021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07.05.2021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07.05.2021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07.05.2021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07.05.2021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07.05.2021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07.05.2021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07.05.2021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07.05.2021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3.vuejs.org/guide/instance.html#lifecycle-hooks" TargetMode="External"/><Relationship Id="rId2" Type="http://schemas.openxmlformats.org/officeDocument/2006/relationships/hyperlink" Target="https://ru.vuejs.org/images/lifecycle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serv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user.me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YHTyiHemkbSJJ8aQ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4;&#1076;&#1085;&#1086;&#1089;&#1090;&#1088;&#1072;&#1085;&#1080;&#1095;&#1085;&#1086;&#1077;_&#1087;&#1088;&#1080;&#1083;&#1086;&#1078;&#1077;&#1085;&#1080;&#1077;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3.vuej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3.vuejs.org/guide/installation.html#vit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v3.vuejs.org/guide/component-basic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V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ue.js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и система сборки </a:t>
            </a:r>
            <a:r>
              <a:rPr lang="en-US" sz="4400" b="1" dirty="0" err="1">
                <a:solidFill>
                  <a:srgbClr val="FFFF00"/>
                </a:solidFill>
                <a:latin typeface="+mj-lt"/>
              </a:rPr>
              <a:t>Vite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 err="1"/>
              <a:t>Однофайловые</a:t>
            </a:r>
            <a:r>
              <a:rPr lang="ru-RU" sz="6600" b="1" dirty="0"/>
              <a:t> </a:t>
            </a:r>
            <a:br>
              <a:rPr lang="ru-RU" sz="6600" b="1" dirty="0"/>
            </a:br>
            <a:r>
              <a:rPr lang="ru-RU" sz="6600" b="1" dirty="0"/>
              <a:t>компоненты во </a:t>
            </a:r>
            <a:r>
              <a:rPr lang="en-US" sz="6600" b="1" dirty="0"/>
              <a:t>Vue.js</a:t>
            </a:r>
            <a:endParaRPr lang="uk-UA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9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91944" y="764704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/>
              <a:t>Однофайловый</a:t>
            </a:r>
            <a:r>
              <a:rPr lang="ru-RU" sz="3200" b="1" dirty="0"/>
              <a:t> компонент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36593"/>
          <a:stretch/>
        </p:blipFill>
        <p:spPr>
          <a:xfrm>
            <a:off x="1" y="1"/>
            <a:ext cx="4727847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591944" y="1628800"/>
            <a:ext cx="5040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Такой компонент размещается в одном файле с расширением </a:t>
            </a:r>
            <a:r>
              <a:rPr lang="en-US" b="1" dirty="0"/>
              <a:t>.</a:t>
            </a:r>
            <a:r>
              <a:rPr lang="en-US" b="1" dirty="0" err="1"/>
              <a:t>vue</a:t>
            </a:r>
            <a:r>
              <a:rPr lang="en-US" dirty="0"/>
              <a:t>. </a:t>
            </a:r>
            <a:r>
              <a:rPr lang="uk-UA" dirty="0"/>
              <a:t>В </a:t>
            </a:r>
            <a:r>
              <a:rPr lang="ru-RU" dirty="0"/>
              <a:t>этом файле размещены и разметка компонента и его стили и, разумеется, логика его работы (конфигурационный объект). Конфигурационный объект экспортируется из файла (синтаксис </a:t>
            </a:r>
            <a:r>
              <a:rPr lang="en-US" dirty="0"/>
              <a:t>ECMAScript</a:t>
            </a:r>
            <a:r>
              <a:rPr lang="uk-UA" dirty="0"/>
              <a:t>-</a:t>
            </a:r>
            <a:r>
              <a:rPr lang="ru-RU" dirty="0"/>
              <a:t>модулей). В целевом файле (например файле компонента-приложения) такой </a:t>
            </a:r>
            <a:r>
              <a:rPr lang="ru-RU" dirty="0" err="1"/>
              <a:t>однофайловый</a:t>
            </a:r>
            <a:r>
              <a:rPr lang="ru-RU" dirty="0"/>
              <a:t> компонент необходимо импортировать.</a:t>
            </a:r>
          </a:p>
        </p:txBody>
      </p:sp>
    </p:spTree>
    <p:extLst>
      <p:ext uri="{BB962C8B-B14F-4D97-AF65-F5344CB8AC3E}">
        <p14:creationId xmlns:p14="http://schemas.microsoft.com/office/powerpoint/2010/main" val="1504086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Жизненный цикл </a:t>
            </a:r>
            <a:r>
              <a:rPr lang="ru-RU" sz="6000" b="1" dirty="0" err="1"/>
              <a:t>копомнента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444205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7105" y="719411"/>
            <a:ext cx="948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Жизненный цикл компонента (и приложения)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647728" y="5343043"/>
            <a:ext cx="74934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2"/>
              </a:rPr>
              <a:t>https://ru.vuejs.org/images/lifecycle.png</a:t>
            </a:r>
            <a:endParaRPr lang="ru-RU" sz="2400" b="1" dirty="0"/>
          </a:p>
          <a:p>
            <a:r>
              <a:rPr lang="en-US" sz="2400" b="1" dirty="0">
                <a:hlinkClick r:id="rId3"/>
              </a:rPr>
              <a:t>https://v3.vuejs.org/guide/instance.html#lifecycle-hooks</a:t>
            </a:r>
            <a:endParaRPr lang="ru-RU" sz="2400" b="1" dirty="0"/>
          </a:p>
        </p:txBody>
      </p:sp>
      <p:pic>
        <p:nvPicPr>
          <p:cNvPr id="1026" name="Picture 2" descr="https://ru.vuejs.org/images/lifecyc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70710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47728" y="1772816"/>
            <a:ext cx="6912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Этапы создание и функционирования каждого компонента (и приложения), представляют интерес тем, что можно связать свой код с тем или иным хуком жизненного цикла.</a:t>
            </a:r>
            <a:r>
              <a:rPr lang="en-US" sz="2400" dirty="0"/>
              <a:t> </a:t>
            </a:r>
            <a:r>
              <a:rPr lang="ru-RU" sz="2400" dirty="0"/>
              <a:t>Одним из самых полезных является хук </a:t>
            </a:r>
            <a:r>
              <a:rPr lang="en-US" sz="2400" b="1" dirty="0"/>
              <a:t>mounted() </a:t>
            </a:r>
            <a:r>
              <a:rPr lang="ru-RU" sz="2400" dirty="0"/>
              <a:t>позволяющий запустить код когда компонент перемонтирован в документ и отображается пользователю (что полезно для запуска </a:t>
            </a:r>
            <a:r>
              <a:rPr lang="en-US" sz="2400" dirty="0"/>
              <a:t>AJAX-</a:t>
            </a:r>
            <a:r>
              <a:rPr lang="ru-RU" sz="2400" dirty="0"/>
              <a:t>запросов и прочих «долгих» действий).</a:t>
            </a:r>
          </a:p>
        </p:txBody>
      </p:sp>
    </p:spTree>
    <p:extLst>
      <p:ext uri="{BB962C8B-B14F-4D97-AF65-F5344CB8AC3E}">
        <p14:creationId xmlns:p14="http://schemas.microsoft.com/office/powerpoint/2010/main" val="639993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Локальный сервер </a:t>
            </a:r>
            <a:br>
              <a:rPr lang="ru-RU" sz="6000" b="1" dirty="0"/>
            </a:br>
            <a:r>
              <a:rPr lang="ru-RU" sz="6000" b="1" dirty="0"/>
              <a:t>на базе </a:t>
            </a:r>
            <a:r>
              <a:rPr lang="en-US" sz="6000" b="1" dirty="0"/>
              <a:t>Node.js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302170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6087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Serve</a:t>
            </a:r>
            <a:r>
              <a:rPr lang="en-US" sz="4000" b="1" dirty="0"/>
              <a:t> – </a:t>
            </a:r>
            <a:r>
              <a:rPr lang="ru-RU" sz="4000" b="1" dirty="0"/>
              <a:t>локальный веб-сервер на базе </a:t>
            </a:r>
            <a:r>
              <a:rPr lang="en-US" sz="4000" b="1" dirty="0"/>
              <a:t>Node.js</a:t>
            </a:r>
            <a:endParaRPr lang="ru-RU" sz="40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58772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https://www.npmjs.com/package/serve</a:t>
            </a:r>
            <a:endParaRPr lang="ru-RU" sz="28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955540" y="1988840"/>
            <a:ext cx="8280920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–g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</a:p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ru-RU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</a:t>
            </a:r>
          </a:p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 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55540" y="4077072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serve</a:t>
            </a:r>
            <a:r>
              <a:rPr lang="ru-RU" sz="2400" dirty="0"/>
              <a:t> – </a:t>
            </a:r>
            <a:r>
              <a:rPr lang="en-US" sz="2400" dirty="0"/>
              <a:t>node.js </a:t>
            </a:r>
            <a:r>
              <a:rPr lang="ru-RU" sz="2400" dirty="0"/>
              <a:t>утилита представляющая собой локальный сервер. По своему функционалу аналогична плагину </a:t>
            </a:r>
            <a:r>
              <a:rPr lang="en-US" sz="2400" i="1" dirty="0" err="1"/>
              <a:t>LiveServer</a:t>
            </a:r>
            <a:r>
              <a:rPr lang="ru-RU" sz="2400" dirty="0"/>
              <a:t> из </a:t>
            </a:r>
            <a:r>
              <a:rPr lang="en-US" sz="2400" i="1" dirty="0"/>
              <a:t>Visual Studio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7160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93998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986" y="0"/>
            <a:ext cx="6667147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44532" y="1720840"/>
            <a:ext cx="45749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 </a:t>
            </a:r>
            <a:r>
              <a:rPr lang="ru-RU" sz="2400" b="1" dirty="0" err="1"/>
              <a:t>репозитории</a:t>
            </a:r>
            <a:r>
              <a:rPr lang="ru-RU" sz="2400" b="1" dirty="0"/>
              <a:t> занятия </a:t>
            </a:r>
            <a:r>
              <a:rPr lang="ru-RU" sz="2400" dirty="0"/>
              <a:t>воспользуйтесь</a:t>
            </a:r>
            <a:r>
              <a:rPr lang="ru-RU" sz="2400" b="1" dirty="0"/>
              <a:t> </a:t>
            </a:r>
            <a:r>
              <a:rPr lang="ru-RU" sz="2400" dirty="0"/>
              <a:t>шаблоном</a:t>
            </a:r>
            <a:r>
              <a:rPr lang="en-US" sz="2400" dirty="0"/>
              <a:t> </a:t>
            </a:r>
            <a:r>
              <a:rPr lang="ru-RU" sz="2400" dirty="0"/>
              <a:t>разметки</a:t>
            </a:r>
            <a:r>
              <a:rPr lang="ru-RU" sz="2400" b="1" dirty="0"/>
              <a:t>: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>
                <a:solidFill>
                  <a:srgbClr val="0070C0"/>
                </a:solidFill>
              </a:rPr>
              <a:t>/app-template </a:t>
            </a:r>
            <a:r>
              <a:rPr lang="ru-RU" sz="2400" b="1" dirty="0">
                <a:solidFill>
                  <a:srgbClr val="0070C0"/>
                </a:solidFill>
              </a:rPr>
              <a:t> </a:t>
            </a:r>
          </a:p>
          <a:p>
            <a:endParaRPr lang="ru-RU" sz="2400" b="1" dirty="0">
              <a:solidFill>
                <a:srgbClr val="0070C0"/>
              </a:solidFill>
            </a:endParaRPr>
          </a:p>
          <a:p>
            <a:r>
              <a:rPr lang="ru-RU" sz="2400" dirty="0"/>
              <a:t>Выведем в подготовленную разметку данные пользователей полученные от сервиса </a:t>
            </a:r>
            <a:r>
              <a:rPr lang="en-US" sz="2400" b="1" dirty="0">
                <a:hlinkClick r:id="rId3"/>
              </a:rPr>
              <a:t>https://randomuser.me/</a:t>
            </a:r>
            <a:r>
              <a:rPr lang="ru-RU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4165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Время подводить </a:t>
            </a:r>
            <a:r>
              <a:rPr lang="ru-RU" sz="6600" b="1" dirty="0">
                <a:solidFill>
                  <a:srgbClr val="FFC000"/>
                </a:solidFill>
              </a:rPr>
              <a:t>итоги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00511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3017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4" descr="Ð ÐµÐ·ÑÐ»ÑÑÐ°Ñ Ð¿Ð¾ÑÑÐºÑ Ð·Ð¾Ð±ÑÐ°Ð¶ÐµÐ½Ñ Ð·Ð° Ð·Ð°Ð¿Ð¸ÑÐ¾Ð¼ &quot;JavaScript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" r="21874"/>
          <a:stretch/>
        </p:blipFill>
        <p:spPr bwMode="auto">
          <a:xfrm>
            <a:off x="0" y="0"/>
            <a:ext cx="6696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48128" y="2420888"/>
            <a:ext cx="4818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Инструментов, у </a:t>
            </a:r>
            <a:r>
              <a:rPr lang="en-US" sz="3600" b="1" dirty="0"/>
              <a:t>JavaScript </a:t>
            </a:r>
            <a:r>
              <a:rPr lang="ru-RU" sz="3600" b="1" dirty="0"/>
              <a:t>разработчика, много…</a:t>
            </a:r>
            <a:endParaRPr lang="uk-UA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FF00"/>
                </a:solidFill>
              </a:rPr>
              <a:t>S</a:t>
            </a:r>
            <a:r>
              <a:rPr lang="en-US" sz="6000" b="1" dirty="0"/>
              <a:t>ingle </a:t>
            </a:r>
            <a:r>
              <a:rPr lang="en-US" sz="6000" b="1" dirty="0">
                <a:solidFill>
                  <a:srgbClr val="FFFF00"/>
                </a:solidFill>
              </a:rPr>
              <a:t>P</a:t>
            </a:r>
            <a:r>
              <a:rPr lang="en-US" sz="6000" b="1" dirty="0"/>
              <a:t>age </a:t>
            </a:r>
            <a:r>
              <a:rPr lang="en-US" sz="6000" b="1" dirty="0">
                <a:solidFill>
                  <a:srgbClr val="FFFF00"/>
                </a:solidFill>
              </a:rPr>
              <a:t>A</a:t>
            </a:r>
            <a:r>
              <a:rPr lang="en-US" sz="6000" b="1" dirty="0"/>
              <a:t>pplication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68196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3017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32671" y="332657"/>
            <a:ext cx="77108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ru-RU" sz="3600" b="1" dirty="0"/>
              <a:t>Но инструменты не решают задачи… </a:t>
            </a:r>
            <a:endParaRPr lang="en-US" sz="3600" b="1" dirty="0"/>
          </a:p>
        </p:txBody>
      </p:sp>
      <p:pic>
        <p:nvPicPr>
          <p:cNvPr id="1026" name="Picture 2" descr="http://tentouchapps.com/wp-content/uploads/2015/11/algoryt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245" y="1247635"/>
            <a:ext cx="2671745" cy="426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323267" y="5807005"/>
            <a:ext cx="5929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ru-RU" sz="3600" b="1" dirty="0"/>
              <a:t>…задачи решают алгоритмы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83192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26238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ru-RU" sz="3600" b="1" dirty="0"/>
              <a:t>Куда двигаться дальше?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59496" y="1026016"/>
            <a:ext cx="9505056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Фреймворки </a:t>
            </a:r>
            <a:r>
              <a:rPr lang="en-US" sz="19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&amp; </a:t>
            </a:r>
            <a:r>
              <a:rPr lang="ru-RU" sz="19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инструменты</a:t>
            </a:r>
          </a:p>
          <a:p>
            <a:r>
              <a:rPr lang="en-US" sz="19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Angular</a:t>
            </a:r>
            <a:r>
              <a:rPr lang="ru-RU" sz="1900" b="1" dirty="0">
                <a:latin typeface="Bookman Old Style" panose="02050604050505020204" pitchFamily="18" charset="0"/>
              </a:rPr>
              <a:t> / </a:t>
            </a:r>
            <a:r>
              <a:rPr lang="en-US" sz="1900" b="1" dirty="0">
                <a:solidFill>
                  <a:srgbClr val="00B0F0"/>
                </a:solidFill>
                <a:latin typeface="Bookman Old Style" panose="02050604050505020204" pitchFamily="18" charset="0"/>
              </a:rPr>
              <a:t>React</a:t>
            </a:r>
            <a:r>
              <a:rPr lang="ru-RU" sz="1900" b="1" dirty="0">
                <a:latin typeface="Bookman Old Style" panose="02050604050505020204" pitchFamily="18" charset="0"/>
              </a:rPr>
              <a:t> / </a:t>
            </a:r>
            <a:r>
              <a:rPr lang="en-US" sz="19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Vue.js</a:t>
            </a:r>
            <a:r>
              <a:rPr lang="en-US" sz="1900" dirty="0">
                <a:latin typeface="Bookman Old Style" panose="02050604050505020204" pitchFamily="18" charset="0"/>
              </a:rPr>
              <a:t> – </a:t>
            </a:r>
            <a:r>
              <a:rPr lang="ru-RU" sz="1900" dirty="0">
                <a:latin typeface="Bookman Old Style" panose="02050604050505020204" pitchFamily="18" charset="0"/>
              </a:rPr>
              <a:t>популярные </a:t>
            </a:r>
            <a:r>
              <a:rPr lang="ru-RU" sz="1900" dirty="0" err="1">
                <a:latin typeface="Bookman Old Style" panose="02050604050505020204" pitchFamily="18" charset="0"/>
              </a:rPr>
              <a:t>фреймворки</a:t>
            </a:r>
            <a:r>
              <a:rPr lang="ru-RU" sz="1900" dirty="0">
                <a:latin typeface="Bookman Old Style" panose="02050604050505020204" pitchFamily="18" charset="0"/>
              </a:rPr>
              <a:t> для построения пользовательского интерфейса.</a:t>
            </a:r>
          </a:p>
          <a:p>
            <a:endParaRPr lang="ru-RU" sz="19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r>
              <a:rPr lang="ru-RU" sz="19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Развитие </a:t>
            </a:r>
            <a:r>
              <a:rPr lang="en-US" sz="19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JavaScript</a:t>
            </a:r>
            <a:endParaRPr lang="ru-RU" sz="1900" b="1" u="sng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r>
              <a:rPr lang="en-US" sz="1900" b="1" dirty="0" err="1">
                <a:solidFill>
                  <a:srgbClr val="7030A0"/>
                </a:solidFill>
                <a:latin typeface="Bookman Old Style" panose="02050604050505020204" pitchFamily="18" charset="0"/>
              </a:rPr>
              <a:t>TypeScript</a:t>
            </a:r>
            <a:r>
              <a:rPr lang="en-US" sz="1900" dirty="0">
                <a:latin typeface="Bookman Old Style" panose="02050604050505020204" pitchFamily="18" charset="0"/>
              </a:rPr>
              <a:t> – </a:t>
            </a:r>
            <a:r>
              <a:rPr lang="ru-RU" sz="1900" dirty="0">
                <a:latin typeface="Bookman Old Style" panose="02050604050505020204" pitchFamily="18" charset="0"/>
              </a:rPr>
              <a:t>язык программирования построенный на базе </a:t>
            </a:r>
            <a:r>
              <a:rPr lang="en-US" sz="1900" b="1" dirty="0">
                <a:latin typeface="Bookman Old Style" panose="02050604050505020204" pitchFamily="18" charset="0"/>
              </a:rPr>
              <a:t>ECMAScript</a:t>
            </a:r>
            <a:r>
              <a:rPr lang="ru-RU" sz="1900" dirty="0">
                <a:latin typeface="Bookman Old Style" panose="02050604050505020204" pitchFamily="18" charset="0"/>
              </a:rPr>
              <a:t>;</a:t>
            </a:r>
          </a:p>
          <a:p>
            <a:endParaRPr lang="en-US" sz="19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r>
              <a:rPr lang="en-US" sz="19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Back-end</a:t>
            </a:r>
          </a:p>
          <a:p>
            <a:r>
              <a:rPr lang="en-US" sz="19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Express</a:t>
            </a:r>
            <a:r>
              <a:rPr lang="en-US" sz="1900" dirty="0">
                <a:latin typeface="Bookman Old Style" panose="02050604050505020204" pitchFamily="18" charset="0"/>
              </a:rPr>
              <a:t> – </a:t>
            </a:r>
            <a:r>
              <a:rPr lang="en-US" sz="1900" b="1" dirty="0">
                <a:latin typeface="Bookman Old Style" panose="02050604050505020204" pitchFamily="18" charset="0"/>
              </a:rPr>
              <a:t>Node.JS </a:t>
            </a:r>
            <a:r>
              <a:rPr lang="ru-RU" sz="1900" dirty="0" err="1">
                <a:latin typeface="Bookman Old Style" panose="02050604050505020204" pitchFamily="18" charset="0"/>
              </a:rPr>
              <a:t>фреймворк</a:t>
            </a:r>
            <a:r>
              <a:rPr lang="ru-RU" sz="1900" dirty="0">
                <a:latin typeface="Bookman Old Style" panose="02050604050505020204" pitchFamily="18" charset="0"/>
              </a:rPr>
              <a:t> для построения серверной части веб-приложений;</a:t>
            </a:r>
          </a:p>
          <a:p>
            <a:endParaRPr lang="ru-RU" sz="19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r>
              <a:rPr lang="en-US" sz="19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Storage</a:t>
            </a:r>
          </a:p>
          <a:p>
            <a:r>
              <a:rPr lang="en-US" sz="19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MongoDB</a:t>
            </a:r>
            <a:r>
              <a:rPr lang="en-US" sz="1900" dirty="0">
                <a:latin typeface="Bookman Old Style" panose="02050604050505020204" pitchFamily="18" charset="0"/>
              </a:rPr>
              <a:t> – </a:t>
            </a:r>
            <a:r>
              <a:rPr lang="ru-RU" sz="1900" dirty="0">
                <a:latin typeface="Bookman Old Style" panose="02050604050505020204" pitchFamily="18" charset="0"/>
              </a:rPr>
              <a:t>Не реляционная (</a:t>
            </a:r>
            <a:r>
              <a:rPr lang="en-US" sz="1900" b="1" dirty="0">
                <a:latin typeface="Bookman Old Style" panose="02050604050505020204" pitchFamily="18" charset="0"/>
              </a:rPr>
              <a:t>NoSQL</a:t>
            </a:r>
            <a:r>
              <a:rPr lang="ru-RU" sz="1900" dirty="0">
                <a:latin typeface="Bookman Old Style" panose="02050604050505020204" pitchFamily="18" charset="0"/>
              </a:rPr>
              <a:t>) система управления базами данных, управляемая при помощи </a:t>
            </a:r>
            <a:r>
              <a:rPr lang="en-US" sz="1900" b="1" dirty="0">
                <a:latin typeface="Bookman Old Style" panose="02050604050505020204" pitchFamily="18" charset="0"/>
              </a:rPr>
              <a:t>ECMAScript</a:t>
            </a:r>
            <a:r>
              <a:rPr lang="en-US" sz="1900" dirty="0">
                <a:latin typeface="Bookman Old Style" panose="02050604050505020204" pitchFamily="18" charset="0"/>
              </a:rPr>
              <a:t> </a:t>
            </a:r>
            <a:r>
              <a:rPr lang="ru-RU" sz="1900" dirty="0">
                <a:latin typeface="Bookman Old Style" panose="02050604050505020204" pitchFamily="18" charset="0"/>
              </a:rPr>
              <a:t>диалекта;</a:t>
            </a:r>
            <a:endParaRPr lang="en-US" sz="1900" dirty="0">
              <a:latin typeface="Bookman Old Style" panose="02050604050505020204" pitchFamily="18" charset="0"/>
            </a:endParaRPr>
          </a:p>
          <a:p>
            <a:endParaRPr lang="en-US" sz="19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r>
              <a:rPr lang="ru-RU" sz="19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Вёрстка</a:t>
            </a:r>
            <a:endParaRPr lang="en-US" sz="1900" b="1" u="sng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CSS</a:t>
            </a:r>
            <a:r>
              <a:rPr lang="en-US" sz="1900" b="1" dirty="0">
                <a:latin typeface="Bookman Old Style" panose="02050604050505020204" pitchFamily="18" charset="0"/>
              </a:rPr>
              <a:t> </a:t>
            </a:r>
            <a:r>
              <a:rPr lang="en-US" sz="1900" dirty="0">
                <a:latin typeface="Bookman Old Style" panose="02050604050505020204" pitchFamily="18" charset="0"/>
              </a:rPr>
              <a:t>– </a:t>
            </a:r>
            <a:r>
              <a:rPr lang="ru-RU" sz="1900" dirty="0">
                <a:latin typeface="Bookman Old Style" panose="02050604050505020204" pitchFamily="18" charset="0"/>
              </a:rPr>
              <a:t>друг и помощник </a:t>
            </a:r>
            <a:r>
              <a:rPr lang="en-US" sz="1900" dirty="0">
                <a:latin typeface="Bookman Old Style" panose="02050604050505020204" pitchFamily="18" charset="0"/>
              </a:rPr>
              <a:t>JavaScript</a:t>
            </a:r>
            <a:r>
              <a:rPr lang="ru-RU" sz="1900" dirty="0">
                <a:latin typeface="Bookman Old Style" panose="02050604050505020204" pitchFamily="18" charset="0"/>
              </a:rPr>
              <a:t>-разработчика.</a:t>
            </a:r>
            <a:endParaRPr lang="en-US" sz="19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66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0200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536160" y="1848887"/>
            <a:ext cx="44398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ru-RU" sz="3600" b="1" dirty="0"/>
              <a:t>Просьбы оставить своё мнение о курсе (всё анонимно </a:t>
            </a:r>
            <a:r>
              <a:rPr lang="ru-RU" sz="3600" b="1" dirty="0">
                <a:sym typeface="Wingdings" panose="05000000000000000000" pitchFamily="2" charset="2"/>
              </a:rPr>
              <a:t></a:t>
            </a:r>
            <a:r>
              <a:rPr lang="ru-RU" sz="3600" b="1" dirty="0"/>
              <a:t>)</a:t>
            </a:r>
            <a:endParaRPr lang="en-US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815957" y="4077072"/>
            <a:ext cx="39357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1A1AA6"/>
                </a:solidFill>
                <a:effectLst/>
                <a:hlinkClick r:id="rId3"/>
              </a:rPr>
              <a:t>https://forms.gle/YHTyiHemkbSJJ8aQ6</a:t>
            </a:r>
            <a:endParaRPr lang="ru-RU" sz="32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5FC922-12A0-409C-9AA3-923327E82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36058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515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0488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Одностраничное приложение (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3600" b="1" dirty="0"/>
              <a:t>ingle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3600" b="1" dirty="0"/>
              <a:t>age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3600" b="1" dirty="0"/>
              <a:t>pplication</a:t>
            </a:r>
            <a:r>
              <a:rPr lang="ru-RU" sz="3600" b="1" dirty="0"/>
              <a:t>)</a:t>
            </a:r>
          </a:p>
        </p:txBody>
      </p:sp>
      <p:pic>
        <p:nvPicPr>
          <p:cNvPr id="2052" name="Picture 4" descr="http://cdni.wired.co.uk/1920x1280/g_j/Gmail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384" y="1340768"/>
            <a:ext cx="6552728" cy="4368485"/>
          </a:xfrm>
          <a:prstGeom prst="rect">
            <a:avLst/>
          </a:prstGeom>
          <a:ln w="19050"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0" y="597405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3"/>
              </a:rPr>
              <a:t>https://ru.wikipedia.org/wiki/</a:t>
            </a:r>
            <a:r>
              <a:rPr lang="ru-RU" sz="2400" b="1" dirty="0" err="1">
                <a:hlinkClick r:id="rId3"/>
              </a:rPr>
              <a:t>Одностраничное_приложение</a:t>
            </a:r>
            <a:endParaRPr lang="ru-RU" sz="2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536160" y="2204864"/>
            <a:ext cx="4320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SPA</a:t>
            </a:r>
            <a:r>
              <a:rPr lang="ru-RU" sz="2400" dirty="0"/>
              <a:t> – это </a:t>
            </a:r>
            <a:r>
              <a:rPr lang="ru-RU" sz="2400" b="1" dirty="0"/>
              <a:t>веб-приложение</a:t>
            </a:r>
            <a:r>
              <a:rPr lang="ru-RU" sz="2400" dirty="0"/>
              <a:t>, размещенное на одной странице, которая для обеспечения работы загружает все данные вместе с загрузкой самой страницы (</a:t>
            </a:r>
            <a:r>
              <a:rPr lang="ru-RU" sz="2400" i="1" dirty="0"/>
              <a:t>или по ходу работы</a:t>
            </a:r>
            <a:r>
              <a:rPr lang="en-US" sz="2400" i="1" dirty="0"/>
              <a:t> -</a:t>
            </a:r>
            <a:r>
              <a:rPr lang="ru-RU" sz="2400" i="1" dirty="0"/>
              <a:t> </a:t>
            </a:r>
            <a:r>
              <a:rPr lang="en-US" sz="2400" i="1" dirty="0"/>
              <a:t>AJAX-</a:t>
            </a:r>
            <a:r>
              <a:rPr lang="ru-RU" sz="2400" i="1" dirty="0" err="1"/>
              <a:t>ом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090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dirty="0"/>
              <a:t>Vue.js</a:t>
            </a:r>
            <a:endParaRPr lang="uk-UA" sz="13800" b="1" dirty="0"/>
          </a:p>
        </p:txBody>
      </p:sp>
    </p:spTree>
    <p:extLst>
      <p:ext uri="{BB962C8B-B14F-4D97-AF65-F5344CB8AC3E}">
        <p14:creationId xmlns:p14="http://schemas.microsoft.com/office/powerpoint/2010/main" val="642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Vue.js</a:t>
            </a:r>
            <a:r>
              <a:rPr lang="ru-RU" sz="4000" b="1" dirty="0"/>
              <a:t> – </a:t>
            </a:r>
            <a:r>
              <a:rPr lang="ru-RU" sz="4000" b="1" dirty="0" err="1"/>
              <a:t>фреймворк</a:t>
            </a:r>
            <a:r>
              <a:rPr lang="ru-RU" sz="4000" b="1" dirty="0"/>
              <a:t> для разработки </a:t>
            </a:r>
            <a:r>
              <a:rPr lang="en-US" sz="4000" b="1" dirty="0"/>
              <a:t>SPA</a:t>
            </a:r>
            <a:endParaRPr lang="ru-RU" sz="4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4725" b="5476"/>
          <a:stretch/>
        </p:blipFill>
        <p:spPr>
          <a:xfrm>
            <a:off x="2927648" y="1412776"/>
            <a:ext cx="6047284" cy="41044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57332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hlinkClick r:id="rId3"/>
              </a:rPr>
              <a:t>https://v3.vuejs.org/</a:t>
            </a:r>
            <a:endParaRPr lang="ru-RU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408368" y="3068960"/>
            <a:ext cx="169218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Обратите внимание версия </a:t>
            </a:r>
            <a:r>
              <a:rPr lang="en-US" sz="2400" b="1" dirty="0">
                <a:solidFill>
                  <a:srgbClr val="FF0000"/>
                </a:solidFill>
              </a:rPr>
              <a:t>v3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93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Система сборки </a:t>
            </a:r>
            <a:r>
              <a:rPr lang="en-US" sz="6600" b="1" dirty="0" err="1">
                <a:solidFill>
                  <a:srgbClr val="FFFF00"/>
                </a:solidFill>
              </a:rPr>
              <a:t>Vite</a:t>
            </a:r>
            <a:endParaRPr lang="uk-UA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04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00B050"/>
                </a:solidFill>
              </a:rPr>
              <a:t>Vite</a:t>
            </a:r>
            <a:r>
              <a:rPr lang="en-US" sz="4000" b="1" dirty="0"/>
              <a:t> – </a:t>
            </a:r>
            <a:r>
              <a:rPr lang="ru-RU" sz="4000" b="1" dirty="0"/>
              <a:t>«компилятор» </a:t>
            </a:r>
            <a:r>
              <a:rPr lang="en-US" sz="4000" b="1" dirty="0" err="1">
                <a:solidFill>
                  <a:srgbClr val="00B050"/>
                </a:solidFill>
              </a:rPr>
              <a:t>Vue</a:t>
            </a:r>
            <a:r>
              <a:rPr lang="en-US" sz="4000" b="1" dirty="0"/>
              <a:t>-</a:t>
            </a:r>
            <a:r>
              <a:rPr lang="ru-RU" sz="4000" b="1" dirty="0"/>
              <a:t>проекта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58772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https://v3.vuejs.org/guide/installation.html#vite</a:t>
            </a:r>
            <a:endParaRPr lang="ru-RU" sz="28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955540" y="1483014"/>
            <a:ext cx="8280920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@vitejs/app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</a:p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</a:p>
          <a:p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</a:p>
          <a:p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dev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99456" y="4255323"/>
            <a:ext cx="10333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Vite</a:t>
            </a:r>
            <a:r>
              <a:rPr lang="en-US" sz="2400" dirty="0"/>
              <a:t> – </a:t>
            </a:r>
            <a:r>
              <a:rPr lang="en-US" sz="2400" b="1" dirty="0" err="1"/>
              <a:t>npm</a:t>
            </a:r>
            <a:r>
              <a:rPr lang="en-US" sz="2400" dirty="0"/>
              <a:t> </a:t>
            </a:r>
            <a:r>
              <a:rPr lang="ru-RU" sz="2400" dirty="0"/>
              <a:t>утилита позволяющая выполнять </a:t>
            </a:r>
            <a:r>
              <a:rPr lang="ru-RU" sz="2400" b="1" dirty="0"/>
              <a:t>сборку</a:t>
            </a:r>
            <a:r>
              <a:rPr lang="ru-RU" sz="2400" dirty="0"/>
              <a:t> </a:t>
            </a:r>
            <a:r>
              <a:rPr lang="en-US" sz="2400" b="1" dirty="0" err="1"/>
              <a:t>Vue</a:t>
            </a:r>
            <a:r>
              <a:rPr lang="en-US" sz="2400" b="1" dirty="0"/>
              <a:t>-</a:t>
            </a:r>
            <a:r>
              <a:rPr lang="ru-RU" sz="2400" b="1" dirty="0"/>
              <a:t>проекта</a:t>
            </a:r>
            <a:r>
              <a:rPr lang="ru-RU" sz="2400" dirty="0"/>
              <a:t>, содержащая локальный сервер и поддерживающая использования </a:t>
            </a:r>
            <a:r>
              <a:rPr lang="ru-RU" sz="2400" dirty="0" err="1"/>
              <a:t>однофайловых</a:t>
            </a:r>
            <a:r>
              <a:rPr lang="ru-RU" sz="2400" dirty="0"/>
              <a:t> компонентов. </a:t>
            </a:r>
            <a:r>
              <a:rPr lang="en-US" sz="2400" b="1" dirty="0" err="1"/>
              <a:t>Vite</a:t>
            </a:r>
            <a:r>
              <a:rPr lang="en-US" sz="2400" dirty="0"/>
              <a:t> – </a:t>
            </a:r>
            <a:r>
              <a:rPr lang="ru-RU" sz="2400" dirty="0"/>
              <a:t>более «свежая» версия утилиты </a:t>
            </a:r>
            <a:r>
              <a:rPr lang="en-US" sz="2400" b="1" dirty="0" err="1"/>
              <a:t>Vue</a:t>
            </a:r>
            <a:r>
              <a:rPr lang="en-US" sz="2400" b="1" dirty="0"/>
              <a:t> CLI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7926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Компоненты во </a:t>
            </a:r>
            <a:r>
              <a:rPr lang="en-US" sz="6000" b="1" dirty="0"/>
              <a:t>Vue.js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61260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519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Компоненты – разделение приложения на блоки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58772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hlinkClick r:id="rId2"/>
              </a:rPr>
              <a:t>https://v3.vuejs.org/guide/component-basics.html</a:t>
            </a:r>
            <a:endParaRPr lang="ru-RU" sz="2800" b="1" dirty="0"/>
          </a:p>
        </p:txBody>
      </p:sp>
      <p:pic>
        <p:nvPicPr>
          <p:cNvPr id="1026" name="Picture 2" descr="Component Tre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5" b="10917"/>
          <a:stretch/>
        </p:blipFill>
        <p:spPr bwMode="auto">
          <a:xfrm>
            <a:off x="1055440" y="1124744"/>
            <a:ext cx="1023684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51584" y="458112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Идея </a:t>
            </a:r>
            <a:r>
              <a:rPr lang="ru-RU" b="1" dirty="0"/>
              <a:t>компонентов</a:t>
            </a:r>
            <a:r>
              <a:rPr lang="ru-RU" dirty="0"/>
              <a:t> </a:t>
            </a:r>
            <a:r>
              <a:rPr lang="en-US" b="1" dirty="0"/>
              <a:t>Vue.js</a:t>
            </a:r>
            <a:r>
              <a:rPr lang="en-US" dirty="0"/>
              <a:t> </a:t>
            </a:r>
            <a:r>
              <a:rPr lang="ru-RU" dirty="0"/>
              <a:t>аналогична идеи </a:t>
            </a:r>
            <a:r>
              <a:rPr lang="ru-RU" b="1" dirty="0"/>
              <a:t>компонентов</a:t>
            </a:r>
            <a:r>
              <a:rPr lang="ru-RU" dirty="0"/>
              <a:t> в библиотеке </a:t>
            </a:r>
            <a:r>
              <a:rPr lang="en-US" b="1" dirty="0"/>
              <a:t>Bootstrap</a:t>
            </a:r>
            <a:r>
              <a:rPr lang="ru-RU" dirty="0"/>
              <a:t> – отдельные, относительно независимые, части приложения которые можно пере использовать.</a:t>
            </a:r>
          </a:p>
        </p:txBody>
      </p:sp>
    </p:spTree>
    <p:extLst>
      <p:ext uri="{BB962C8B-B14F-4D97-AF65-F5344CB8AC3E}">
        <p14:creationId xmlns:p14="http://schemas.microsoft.com/office/powerpoint/2010/main" val="8428398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9753</TotalTime>
  <Words>587</Words>
  <Application>Microsoft Office PowerPoint</Application>
  <PresentationFormat>Широкий екран</PresentationFormat>
  <Paragraphs>80</Paragraphs>
  <Slides>22</Slides>
  <Notes>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22</vt:i4>
      </vt:variant>
    </vt:vector>
  </HeadingPairs>
  <TitlesOfParts>
    <vt:vector size="27" baseType="lpstr">
      <vt:lpstr>Arial</vt:lpstr>
      <vt:lpstr>Bookman Old Style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1343</cp:revision>
  <dcterms:created xsi:type="dcterms:W3CDTF">2014-11-20T09:08:59Z</dcterms:created>
  <dcterms:modified xsi:type="dcterms:W3CDTF">2021-05-07T08:01:55Z</dcterms:modified>
</cp:coreProperties>
</file>