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41" r:id="rId2"/>
    <p:sldId id="439" r:id="rId3"/>
    <p:sldId id="438" r:id="rId4"/>
    <p:sldId id="337" r:id="rId5"/>
    <p:sldId id="434" r:id="rId6"/>
    <p:sldId id="424" r:id="rId7"/>
    <p:sldId id="430" r:id="rId8"/>
    <p:sldId id="431" r:id="rId9"/>
    <p:sldId id="427" r:id="rId10"/>
    <p:sldId id="433" r:id="rId11"/>
    <p:sldId id="426" r:id="rId12"/>
    <p:sldId id="428" r:id="rId13"/>
    <p:sldId id="400" r:id="rId14"/>
    <p:sldId id="429" r:id="rId15"/>
    <p:sldId id="442" r:id="rId16"/>
    <p:sldId id="379" r:id="rId17"/>
    <p:sldId id="380" r:id="rId18"/>
    <p:sldId id="435" r:id="rId19"/>
    <p:sldId id="437" r:id="rId20"/>
    <p:sldId id="461" r:id="rId21"/>
    <p:sldId id="459" r:id="rId22"/>
    <p:sldId id="454" r:id="rId23"/>
    <p:sldId id="455" r:id="rId24"/>
    <p:sldId id="456" r:id="rId25"/>
    <p:sldId id="457" r:id="rId26"/>
    <p:sldId id="458" r:id="rId27"/>
    <p:sldId id="446" r:id="rId28"/>
    <p:sldId id="411" r:id="rId29"/>
    <p:sldId id="449" r:id="rId30"/>
    <p:sldId id="447" r:id="rId31"/>
    <p:sldId id="448" r:id="rId32"/>
    <p:sldId id="440" r:id="rId33"/>
    <p:sldId id="444" r:id="rId34"/>
    <p:sldId id="445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03.06.2021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Самовызывающаяся</a:t>
            </a:r>
            <a:r>
              <a:rPr lang="ru-RU" sz="3200" b="1" dirty="0"/>
              <a:t> функция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Самовызывающаяся</a:t>
            </a:r>
            <a:r>
              <a:rPr lang="ru-RU" sz="2000" b="1" dirty="0"/>
              <a:t> функция</a:t>
            </a:r>
            <a:r>
              <a:rPr lang="ru-RU" sz="2000" dirty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7829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Перебирающий методы</a:t>
            </a:r>
            <a:r>
              <a:rPr lang="en-US" sz="3600" b="1" dirty="0"/>
              <a:t> </a:t>
            </a:r>
            <a:r>
              <a:rPr lang="ru-RU" sz="3600" b="1" dirty="0"/>
              <a:t>массива </a:t>
            </a:r>
            <a:r>
              <a:rPr lang="en-US" sz="3600" b="1" dirty="0"/>
              <a:t>.</a:t>
            </a:r>
            <a:r>
              <a:rPr lang="en-US" sz="3600" b="1" dirty="0" err="1"/>
              <a:t>forEach</a:t>
            </a:r>
            <a:r>
              <a:rPr lang="ru-RU" sz="3600" b="1" dirty="0"/>
              <a:t>()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504" y="3637499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переданная методу </a:t>
            </a:r>
            <a:r>
              <a:rPr lang="en-US" sz="2400" b="1" dirty="0"/>
              <a:t>.</a:t>
            </a:r>
            <a:r>
              <a:rPr lang="en-US" sz="2400" b="1" dirty="0" err="1"/>
              <a:t>forEach</a:t>
            </a:r>
            <a:r>
              <a:rPr lang="en-US" sz="2400" b="1" dirty="0"/>
              <a:t>() </a:t>
            </a:r>
            <a:r>
              <a:rPr lang="ru-RU" sz="2400" dirty="0"/>
              <a:t>массива будет применена к каждому элемента.</a:t>
            </a:r>
            <a:r>
              <a:rPr lang="en-US" sz="2400" dirty="0"/>
              <a:t> </a:t>
            </a:r>
            <a:r>
              <a:rPr lang="ru-RU" sz="2400" dirty="0"/>
              <a:t>Функция принимает три параметра, которые получают сам элемент (для которого вызывается функция), его индекс в массиве, и ссылка на сам массив.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С появлением цикла </a:t>
            </a:r>
            <a:r>
              <a:rPr lang="it-IT" sz="2400" b="1" dirty="0">
                <a:solidFill>
                  <a:srgbClr val="00B050"/>
                </a:solidFill>
              </a:rPr>
              <a:t>for-of</a:t>
            </a:r>
            <a:r>
              <a:rPr lang="it-IT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востребованность этого метода упала.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6792"/>
            <a:ext cx="12192000" cy="175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949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https://learn.javascript.ru/array-methods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61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CB4F-1821-4F59-BE2C-EEFC582A452F}"/>
              </a:ext>
            </a:extLst>
          </p:cNvPr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4136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04664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По мотивам: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39428"/>
            <a:ext cx="5472608" cy="3658104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Составьте список дат (</a:t>
            </a:r>
            <a:r>
              <a:rPr lang="ru-RU" sz="2400" i="1" dirty="0"/>
              <a:t>отсортированных от прошлого к будущему</a:t>
            </a:r>
            <a:r>
              <a:rPr lang="ru-RU" sz="2400" dirty="0"/>
              <a:t>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</a:t>
            </a:r>
            <a:r>
              <a:rPr lang="ru-RU" sz="2400" dirty="0" err="1"/>
              <a:t>гривню</a:t>
            </a:r>
            <a:r>
              <a:rPr lang="ru-RU" sz="2400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64324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97084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/>
              <a:t>Немного</a:t>
            </a:r>
            <a:r>
              <a:rPr lang="uk-UA" sz="6000" b="1" dirty="0"/>
              <a:t> практики </a:t>
            </a:r>
            <a:r>
              <a:rPr lang="en-US" sz="6000" b="1" dirty="0"/>
              <a:t>#</a:t>
            </a:r>
            <a:r>
              <a:rPr lang="ru-RU" sz="6000" b="1" dirty="0"/>
              <a:t>2</a:t>
            </a:r>
            <a:endParaRPr lang="en-US" sz="6000" b="1" dirty="0"/>
          </a:p>
          <a:p>
            <a:pPr algn="ctr"/>
            <a:r>
              <a:rPr lang="ru-RU" sz="6000" b="1" dirty="0"/>
              <a:t>или </a:t>
            </a:r>
            <a:br>
              <a:rPr lang="ru-RU" sz="6000" b="1" dirty="0"/>
            </a:br>
            <a:r>
              <a:rPr lang="ru-RU" sz="6000" b="1" dirty="0"/>
              <a:t>«О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ах»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7833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3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0275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509120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1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21119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0848528" y="62586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6384032" y="3051557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440" y="508518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функций заключается в следующем: </a:t>
            </a:r>
            <a:r>
              <a:rPr lang="ru-RU" sz="2400" b="1" dirty="0"/>
              <a:t>зачем писать многократно одно и тоже, лучше сказать программе: я уже такое писал, возьми и повтори это здесь, там, и еще вот там</a:t>
            </a:r>
            <a:r>
              <a:rPr lang="ru-RU" sz="2400" dirty="0"/>
              <a:t>.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2056683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83432" y="42847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51202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1863080"/>
            <a:ext cx="1395400" cy="3078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66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170599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Объекты</a:t>
            </a:r>
            <a:r>
              <a:rPr lang="ru-RU" sz="3200" b="1" dirty="0"/>
              <a:t> и ключевое слово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200" b="1" dirty="0"/>
              <a:t>;</a:t>
            </a:r>
            <a:br>
              <a:rPr lang="en-US" sz="3200" b="1" dirty="0"/>
            </a:br>
            <a:endParaRPr lang="ru-RU" sz="3200" b="1" dirty="0"/>
          </a:p>
          <a:p>
            <a:pPr marL="514350" indent="-514350">
              <a:buAutoNum type="arabicPeriod"/>
            </a:pPr>
            <a:r>
              <a:rPr lang="ru-RU" sz="3200" b="1" dirty="0"/>
              <a:t>Функция</a:t>
            </a:r>
            <a:r>
              <a:rPr lang="en-US" sz="3200" b="1" dirty="0"/>
              <a:t>-</a:t>
            </a:r>
            <a:r>
              <a:rPr lang="ru-RU" sz="3200" b="1" dirty="0">
                <a:solidFill>
                  <a:srgbClr val="00B050"/>
                </a:solidFill>
              </a:rPr>
              <a:t>конструктор</a:t>
            </a:r>
            <a:r>
              <a:rPr lang="ru-RU" sz="3200" dirty="0"/>
              <a:t> объектов</a:t>
            </a:r>
            <a:r>
              <a:rPr lang="en-US" sz="3200" dirty="0"/>
              <a:t>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b="1" dirty="0">
                <a:solidFill>
                  <a:srgbClr val="7030A0"/>
                </a:solidFill>
              </a:rPr>
              <a:t>Классы</a:t>
            </a:r>
            <a:r>
              <a:rPr lang="ru-RU" sz="3200" b="1" dirty="0"/>
              <a:t> в </a:t>
            </a:r>
            <a:r>
              <a:rPr lang="en-US" sz="3200" b="1" dirty="0"/>
              <a:t>JavaScript</a:t>
            </a:r>
            <a:r>
              <a:rPr lang="ru-RU" sz="32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148478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/>
              <a:t>Пользователь вводит ИНН (физ. лица Украины), Необходимо определить: </a:t>
            </a:r>
            <a:r>
              <a:rPr lang="ru-RU" sz="3600" b="1" i="1" dirty="0"/>
              <a:t>корректен ли код (нет ли в нём ошибки), и пол (М/Ж) владельца номера.</a:t>
            </a:r>
            <a:endParaRPr lang="ru-RU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 </a:t>
            </a:r>
            <a:r>
              <a:rPr lang="en-US" sz="3600" b="1" dirty="0"/>
              <a:t>|  </a:t>
            </a:r>
            <a:r>
              <a:rPr lang="ru-RU" sz="3600" b="1" dirty="0"/>
              <a:t>«Проверка ИНН»</a:t>
            </a:r>
            <a:endParaRPr lang="uk-U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7628" y="5426060"/>
            <a:ext cx="66967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i="1" dirty="0"/>
              <a:t>Для проверки:</a:t>
            </a:r>
            <a:r>
              <a:rPr lang="en-US" sz="2800" i="1" dirty="0"/>
              <a:t> </a:t>
            </a:r>
            <a:r>
              <a:rPr lang="ru-RU" sz="2800" b="1" i="1" dirty="0"/>
              <a:t>3463463460</a:t>
            </a:r>
            <a:r>
              <a:rPr lang="ru-RU" sz="2800" i="1" dirty="0"/>
              <a:t>; </a:t>
            </a:r>
            <a:r>
              <a:rPr lang="ru-RU" sz="2800" b="1" i="1" dirty="0"/>
              <a:t>2063463479</a:t>
            </a:r>
            <a:r>
              <a:rPr lang="ru-RU" sz="2800" i="1" dirty="0"/>
              <a:t>.</a:t>
            </a:r>
            <a:endParaRPr lang="uk-UA" sz="28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14648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3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196751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5760" y="1161906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Наш сайт принимает платёжные карты систем: </a:t>
            </a:r>
            <a:r>
              <a:rPr lang="en-US" sz="2000" b="1" i="1" dirty="0"/>
              <a:t>Visa, </a:t>
            </a:r>
            <a:r>
              <a:rPr lang="en-US" sz="2000" b="1" i="1" dirty="0" err="1"/>
              <a:t>Mastercard</a:t>
            </a:r>
            <a:r>
              <a:rPr lang="en-US" sz="2000" b="1" i="1" dirty="0"/>
              <a:t>, Maestro</a:t>
            </a:r>
            <a:r>
              <a:rPr lang="en-US" sz="2000" i="1" dirty="0"/>
              <a:t>.</a:t>
            </a:r>
            <a:r>
              <a:rPr lang="ru-RU" sz="2000" i="1" dirty="0"/>
              <a:t> Пользователь вводит номер</a:t>
            </a:r>
            <a:r>
              <a:rPr lang="en-US" sz="2000" i="1" dirty="0"/>
              <a:t> </a:t>
            </a:r>
            <a:r>
              <a:rPr lang="ru-RU" sz="2000" i="1" dirty="0"/>
              <a:t>платёжной карты (</a:t>
            </a:r>
            <a:r>
              <a:rPr lang="en-US" sz="2000" i="1" dirty="0"/>
              <a:t>payment card number</a:t>
            </a:r>
            <a:r>
              <a:rPr lang="ru-RU" sz="2000" i="1" dirty="0"/>
              <a:t>)</a:t>
            </a:r>
            <a:r>
              <a:rPr lang="en-US" sz="2000" i="1" dirty="0"/>
              <a:t> – 16 </a:t>
            </a:r>
            <a:r>
              <a:rPr lang="ru-RU" sz="2000" i="1" dirty="0"/>
              <a:t>цифр (цифры могут быть разделены пробелами, или дефисами или записаны слитно, возможны пробелы в начале и в конце строки).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000" b="1" dirty="0"/>
              <a:t>Задача: </a:t>
            </a:r>
            <a:r>
              <a:rPr lang="ru-RU" sz="2000" dirty="0"/>
              <a:t>Проверить номер на корректность и определить платёжную систему.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Скрипт должен содержать функцию </a:t>
            </a:r>
            <a:r>
              <a:rPr lang="ru-RU" sz="2000" dirty="0"/>
              <a:t>которая принимает номер карты в виде строки, а результат работы выдаёт в виде указания платёжной системы (</a:t>
            </a:r>
            <a:r>
              <a:rPr lang="en-US" sz="2000" b="1" i="1" dirty="0"/>
              <a:t>Visa, Mastercard, Maestro</a:t>
            </a:r>
            <a:r>
              <a:rPr lang="ru-RU" sz="2000" dirty="0"/>
              <a:t>) или </a:t>
            </a:r>
            <a:r>
              <a:rPr lang="ru-RU" sz="2000" b="1" dirty="0"/>
              <a:t>«Другая»</a:t>
            </a:r>
            <a:r>
              <a:rPr lang="ru-RU" sz="2000" dirty="0"/>
              <a:t>. Также скрипт должен указать </a:t>
            </a:r>
            <a:r>
              <a:rPr lang="ru-RU" sz="2000" b="1" dirty="0"/>
              <a:t>корректен ли номер</a:t>
            </a:r>
            <a:r>
              <a:rPr lang="ru-RU" sz="2000" dirty="0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800708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К домашнему заданию </a:t>
            </a:r>
            <a:r>
              <a:rPr lang="en-US" sz="3600" b="1" dirty="0"/>
              <a:t>#D.2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7408" y="5157192"/>
            <a:ext cx="108485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 помощь</a:t>
            </a:r>
            <a:r>
              <a:rPr lang="en-US" sz="2400" b="1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генератор номеров банковских карт (</a:t>
            </a:r>
            <a:r>
              <a:rPr lang="ru-RU" sz="2400" b="1" dirty="0">
                <a:solidFill>
                  <a:srgbClr val="FF0000"/>
                </a:solidFill>
              </a:rPr>
              <a:t>используйте для проверки</a:t>
            </a:r>
            <a:r>
              <a:rPr lang="ru-RU" sz="2400" dirty="0"/>
              <a:t>): </a:t>
            </a:r>
            <a:endParaRPr lang="en-US" sz="2400" dirty="0"/>
          </a:p>
          <a:p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en-US" sz="2400" b="1" dirty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809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1544" y="3503330"/>
            <a:ext cx="896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Функция</a:t>
            </a:r>
            <a:r>
              <a:rPr lang="ru-RU" sz="2800" dirty="0"/>
              <a:t> также называют «подпрограммами» (программа в программе). Как и у программы в целом задача функции получить данные на входе и дать результат их обработки на выходе (хотя получение данных и/или выдача результатов не является обязательным).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69096" y="1700808"/>
            <a:ext cx="230425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Функция</a:t>
            </a:r>
            <a:endParaRPr lang="uk-UA" sz="4000" b="1" dirty="0"/>
          </a:p>
        </p:txBody>
      </p:sp>
      <p:pic>
        <p:nvPicPr>
          <p:cNvPr id="9" name="Picture 2" descr="http://rocksoft.com.my/images/doc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64804"/>
            <a:ext cx="1368152" cy="1368152"/>
          </a:xfrm>
          <a:prstGeom prst="rect">
            <a:avLst/>
          </a:prstGeom>
          <a:noFill/>
        </p:spPr>
      </p:pic>
      <p:pic>
        <p:nvPicPr>
          <p:cNvPr id="10" name="Picture 4" descr="http://www.iconshock.com/img_jpg/REALVISTA/business/jpg/256/group_data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0706" y="1556792"/>
            <a:ext cx="1584176" cy="158417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4056384" y="2204864"/>
            <a:ext cx="57606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7610000" y="2204864"/>
            <a:ext cx="50405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114872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Какая польза от функций?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672" y="2204864"/>
            <a:ext cx="9649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70C0"/>
                </a:solidFill>
              </a:rPr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B050"/>
                </a:solidFill>
              </a:rPr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FF0000"/>
                </a:solidFill>
              </a:rPr>
              <a:t>Абстрагирование от деталей;</a:t>
            </a:r>
          </a:p>
        </p:txBody>
      </p:sp>
    </p:spTree>
    <p:extLst>
      <p:ext uri="{BB962C8B-B14F-4D97-AF65-F5344CB8AC3E}">
        <p14:creationId xmlns:p14="http://schemas.microsoft.com/office/powerpoint/2010/main" val="36987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en-US" sz="4000" b="1" dirty="0"/>
              <a:t>rest-</a:t>
            </a:r>
            <a:r>
              <a:rPr lang="ru-RU" sz="4000" b="1" dirty="0"/>
              <a:t>оператор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1570</Words>
  <Application>Microsoft Office PowerPoint</Application>
  <PresentationFormat>Широкий екран</PresentationFormat>
  <Paragraphs>128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Функции в JavaScript</vt:lpstr>
      <vt:lpstr>Какая польза от функций?</vt:lpstr>
      <vt:lpstr>Функции в JavaScript</vt:lpstr>
      <vt:lpstr>rest-оператор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Таймеры в JavaScript</vt:lpstr>
      <vt:lpstr>Презентація PowerPoint</vt:lpstr>
      <vt:lpstr> Event Loop</vt:lpstr>
      <vt:lpstr>Презентація PowerPoint</vt:lpstr>
      <vt:lpstr>Метод .sort() и функция-компаратор</vt:lpstr>
      <vt:lpstr>Перебирающий методы массива .forEach()</vt:lpstr>
      <vt:lpstr>Полезнейщие методы преобразования массивов</vt:lpstr>
      <vt:lpstr>Презентація PowerPoint</vt:lpstr>
      <vt:lpstr>Презентація PowerPoint</vt:lpstr>
      <vt:lpstr>Презентація PowerPoint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гривню).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 домашнему заданию #D.2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2021-06-03T19:11:53Z</dcterms:modified>
</cp:coreProperties>
</file>