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98" r:id="rId15"/>
    <p:sldId id="499" r:id="rId16"/>
    <p:sldId id="500" r:id="rId17"/>
    <p:sldId id="501" r:id="rId18"/>
    <p:sldId id="530" r:id="rId19"/>
    <p:sldId id="503" r:id="rId20"/>
    <p:sldId id="504" r:id="rId21"/>
    <p:sldId id="505" r:id="rId22"/>
    <p:sldId id="506" r:id="rId23"/>
    <p:sldId id="507" r:id="rId24"/>
    <p:sldId id="431" r:id="rId25"/>
    <p:sldId id="432" r:id="rId26"/>
    <p:sldId id="433" r:id="rId27"/>
    <p:sldId id="440" r:id="rId28"/>
    <p:sldId id="441" r:id="rId29"/>
    <p:sldId id="442" r:id="rId30"/>
    <p:sldId id="443" r:id="rId31"/>
    <p:sldId id="445" r:id="rId32"/>
    <p:sldId id="513" r:id="rId33"/>
    <p:sldId id="514" r:id="rId34"/>
    <p:sldId id="515" r:id="rId35"/>
    <p:sldId id="516" r:id="rId36"/>
    <p:sldId id="517" r:id="rId37"/>
    <p:sldId id="518" r:id="rId38"/>
    <p:sldId id="519" r:id="rId39"/>
    <p:sldId id="474" r:id="rId40"/>
    <p:sldId id="475" r:id="rId41"/>
    <p:sldId id="476" r:id="rId42"/>
    <p:sldId id="521" r:id="rId43"/>
    <p:sldId id="526" r:id="rId44"/>
    <p:sldId id="529" r:id="rId45"/>
    <p:sldId id="531" r:id="rId46"/>
    <p:sldId id="523" r:id="rId47"/>
    <p:sldId id="524" r:id="rId48"/>
    <p:sldId id="525" r:id="rId49"/>
    <p:sldId id="528" r:id="rId50"/>
    <p:sldId id="527" r:id="rId5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BB01A-A476-47BC-91DF-1E44C740529E}" v="1" dt="2021-06-07T06:48:5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6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847BB01A-A476-47BC-91DF-1E44C740529E}"/>
    <pc:docChg chg="custSel addSld delSld modSld">
      <pc:chgData name="Anatoliy Kigel" userId="7432c6c4687b0a9c" providerId="LiveId" clId="{847BB01A-A476-47BC-91DF-1E44C740529E}" dt="2021-06-07T06:52:04.271" v="224" actId="4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07.06.2021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atetim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datet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clas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cla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ivate-protected-properties-metho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javascript.ru/extend-nativ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static-properties-metho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xmlhttprequest.r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xmlhttprequest.ru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xmlhttprequest.r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global-obje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abr.com/ru/post/169381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ru/docs/Web/API/Console/asser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habr.com/ru/company/mailru/blog/438286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Объекты и классы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3.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 </a:t>
            </a:r>
            <a:r>
              <a:rPr lang="en-US" sz="3600" b="1" dirty="0">
                <a:solidFill>
                  <a:schemeClr val="bg1"/>
                </a:solidFill>
              </a:rPr>
              <a:t>/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1" i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Symbol.toPrimitive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]()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Методы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b="1" dirty="0"/>
              <a:t> /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b="1" dirty="0"/>
              <a:t>/ 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2400" b="1" i="0" dirty="0" err="1">
                <a:effectLst/>
                <a:latin typeface="Consolas" panose="020B0609020204030204" pitchFamily="49" charset="0"/>
              </a:rPr>
              <a:t>Symbol.toPrimitive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](</a:t>
            </a:r>
            <a:r>
              <a:rPr lang="ru-RU" sz="2400" b="1" i="0" dirty="0">
                <a:effectLst/>
                <a:latin typeface="Consolas" panose="020B0609020204030204" pitchFamily="49" charset="0"/>
              </a:rPr>
              <a:t>)</a:t>
            </a:r>
            <a:r>
              <a:rPr lang="en-US" sz="2400" b="1" i="0" dirty="0">
                <a:effectLst/>
                <a:latin typeface="Consolas" panose="020B0609020204030204" pitchFamily="49" charset="0"/>
              </a:rPr>
              <a:t> </a:t>
            </a:r>
            <a:r>
              <a:rPr lang="ru-RU" sz="24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/>
              <a:t>.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ru-RU" dirty="0"/>
              <a:t>, если он определен у объекта – позволяет браузеру корректно преобразовать объект </a:t>
            </a:r>
            <a:r>
              <a:rPr lang="ru-RU" b="1" dirty="0"/>
              <a:t>к строке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Также есть метод </a:t>
            </a:r>
            <a:r>
              <a:rPr lang="en-US" b="1" dirty="0"/>
              <a:t>.</a:t>
            </a:r>
            <a:r>
              <a:rPr lang="en-US" b="1" dirty="0" err="1"/>
              <a:t>valueOf</a:t>
            </a:r>
            <a:r>
              <a:rPr lang="en-US" b="1" dirty="0"/>
              <a:t>() </a:t>
            </a:r>
            <a:r>
              <a:rPr lang="ru-RU" dirty="0"/>
              <a:t>для преобразования </a:t>
            </a:r>
            <a:r>
              <a:rPr lang="ru-RU" b="1" dirty="0"/>
              <a:t>к числу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b="1" dirty="0"/>
              <a:t>ES2015</a:t>
            </a:r>
            <a:r>
              <a:rPr lang="en-US" dirty="0"/>
              <a:t> </a:t>
            </a:r>
            <a:r>
              <a:rPr lang="ru-RU" dirty="0"/>
              <a:t>появился универсальный метод: </a:t>
            </a:r>
            <a:r>
              <a:rPr lang="en-US" b="1" dirty="0"/>
              <a:t>object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[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Symbol.toPrimitive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](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typeName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) </a:t>
            </a:r>
            <a:r>
              <a:rPr lang="ru-RU" b="0" i="0" dirty="0">
                <a:effectLst/>
                <a:latin typeface="Consolas" panose="020B0609020204030204" pitchFamily="49" charset="0"/>
              </a:rPr>
              <a:t>позволяющий реализовать преобразование к нужному типу (но опять же: числу или строке).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https://learn.javascript.ru/object-toprimitive</a:t>
            </a:r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4. Объект </a:t>
            </a:r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it-IT" sz="8000" b="1" dirty="0"/>
              <a:t> 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24954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473" y="4509120"/>
            <a:ext cx="8447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JavaScript </a:t>
            </a:r>
            <a:r>
              <a:rPr lang="ru-RU" sz="2000" dirty="0"/>
              <a:t>есть</a:t>
            </a:r>
            <a:r>
              <a:rPr lang="en-US" sz="2000" dirty="0"/>
              <a:t> (</a:t>
            </a:r>
            <a:r>
              <a:rPr lang="ru-RU" sz="2000" i="1" dirty="0"/>
              <a:t>относительно</a:t>
            </a:r>
            <a:r>
              <a:rPr lang="en-US" sz="2000" dirty="0"/>
              <a:t>)</a:t>
            </a:r>
            <a:r>
              <a:rPr lang="ru-RU" sz="2000" dirty="0"/>
              <a:t> удобные возможность работы с датой и временем</a:t>
            </a:r>
            <a:r>
              <a:rPr lang="en-US" sz="2000" dirty="0"/>
              <a:t> – </a:t>
            </a:r>
            <a:r>
              <a:rPr lang="ru-RU" sz="2000" dirty="0"/>
              <a:t>объект </a:t>
            </a:r>
            <a:r>
              <a:rPr lang="en-US" sz="2000" b="1" dirty="0"/>
              <a:t>Date</a:t>
            </a:r>
            <a:r>
              <a:rPr lang="en-US" sz="2000" dirty="0"/>
              <a:t>.</a:t>
            </a:r>
            <a:r>
              <a:rPr lang="ru-RU" sz="2000" dirty="0"/>
              <a:t> Дату можно преобразовать к </a:t>
            </a:r>
            <a:r>
              <a:rPr lang="en-US" sz="2000" b="1" dirty="0"/>
              <a:t>UTC-</a:t>
            </a:r>
            <a:r>
              <a:rPr lang="ru-RU" sz="2000" dirty="0"/>
              <a:t>виду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/>
              <a:t>timestamp’</a:t>
            </a:r>
            <a:r>
              <a:rPr lang="ru-RU" sz="2000" dirty="0"/>
              <a:t>у, и получить отдельные её компоненты (</a:t>
            </a:r>
            <a:r>
              <a:rPr lang="ru-RU" sz="2000" i="1" dirty="0"/>
              <a:t>год, месяц, … минуты, секунды</a:t>
            </a:r>
            <a:r>
              <a:rPr lang="ru-RU" sz="2000" dirty="0"/>
              <a:t>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73" y="877975"/>
            <a:ext cx="8447053" cy="319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https://learn.javascript.ru/datetime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284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7648" y="5016078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Две даты можно вычитать одну из другой, в результате мы можем получить разницу в миллисекундах между этими датами. Это возможно за счёт преобразования даты к числу (</a:t>
            </a:r>
            <a:r>
              <a:rPr lang="en-US" sz="1600" b="1" dirty="0"/>
              <a:t>Timestamp’</a:t>
            </a:r>
            <a:r>
              <a:rPr lang="ru-RU" sz="1600" b="1" dirty="0"/>
              <a:t>у</a:t>
            </a:r>
            <a:r>
              <a:rPr lang="ru-RU" sz="1600" dirty="0"/>
              <a:t>) которое показывает кол-во миллисекунд прошедшее от начала </a:t>
            </a:r>
            <a:r>
              <a:rPr lang="en-US" sz="1600" dirty="0"/>
              <a:t>Unix-</a:t>
            </a:r>
            <a:r>
              <a:rPr lang="ru-RU" sz="1600" dirty="0"/>
              <a:t>эпохи.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622802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ru-RU" b="1" dirty="0">
                <a:hlinkClick r:id="rId2"/>
              </a:rPr>
              <a:t>https://learn.javascript.ru/datetime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71102"/>
            <a:ext cx="9382125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0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Дата/Время в </a:t>
            </a:r>
            <a:r>
              <a:rPr lang="en-US" sz="4000" b="1" dirty="0"/>
              <a:t>JavaScript</a:t>
            </a:r>
            <a:endParaRPr lang="uk-UA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580526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https://habr.com/ru/company/mailru/blog/438286/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3392" y="1302540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Важные моменты при работу с </a:t>
            </a:r>
            <a:r>
              <a:rPr lang="ru-RU" sz="2400" b="1" dirty="0"/>
              <a:t>датой</a:t>
            </a:r>
            <a:r>
              <a:rPr lang="en-US" sz="2400" b="1" dirty="0"/>
              <a:t>/</a:t>
            </a:r>
            <a:r>
              <a:rPr lang="ru-RU" sz="2400" b="1" dirty="0"/>
              <a:t>временем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забывать про разницу между местным и </a:t>
            </a:r>
            <a:r>
              <a:rPr lang="en-US" sz="2400" dirty="0"/>
              <a:t>UTC-</a:t>
            </a:r>
            <a:r>
              <a:rPr lang="ru-RU" sz="2400" dirty="0"/>
              <a:t>временем;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Не забывать про смещение (</a:t>
            </a:r>
            <a:r>
              <a:rPr lang="en-US" sz="2400" dirty="0"/>
              <a:t> </a:t>
            </a:r>
            <a:r>
              <a:rPr lang="ru-RU" sz="2400" dirty="0"/>
              <a:t>метод: </a:t>
            </a:r>
            <a:r>
              <a:rPr lang="en-US" sz="2400" dirty="0"/>
              <a:t>.</a:t>
            </a:r>
            <a:r>
              <a:rPr lang="en-US" sz="2400" b="1" dirty="0" err="1"/>
              <a:t>getTimezoneOffset</a:t>
            </a:r>
            <a:r>
              <a:rPr lang="en-US" sz="2400" b="1" dirty="0"/>
              <a:t>()</a:t>
            </a:r>
            <a:r>
              <a:rPr lang="ru-RU" sz="2400" dirty="0"/>
              <a:t>);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преобразования даты времени в </a:t>
            </a:r>
            <a:r>
              <a:rPr lang="en-US" sz="2400" b="1" dirty="0"/>
              <a:t>timestamp</a:t>
            </a:r>
            <a:r>
              <a:rPr lang="en-US" sz="2400" dirty="0"/>
              <a:t> </a:t>
            </a:r>
            <a:r>
              <a:rPr lang="ru-RU" sz="2400" dirty="0"/>
              <a:t>и обратно;</a:t>
            </a:r>
          </a:p>
          <a:p>
            <a:pPr marL="342900" indent="-342900">
              <a:buFontTx/>
              <a:buAutoNum type="arabicParenR"/>
            </a:pPr>
            <a:r>
              <a:rPr lang="ru-RU" sz="2400" dirty="0"/>
              <a:t>Помнить о возможности выполнять </a:t>
            </a:r>
            <a:r>
              <a:rPr lang="ru-RU" sz="2400" b="1" dirty="0"/>
              <a:t>вычитание</a:t>
            </a:r>
            <a:r>
              <a:rPr lang="ru-RU" sz="2400" dirty="0"/>
              <a:t> дат (и тем самым находить продолжительность какого-либо процесса)</a:t>
            </a:r>
            <a:r>
              <a:rPr lang="en-US" sz="2400" dirty="0"/>
              <a:t>;</a:t>
            </a:r>
          </a:p>
          <a:p>
            <a:pPr marL="342900" indent="-342900">
              <a:buFontTx/>
              <a:buAutoNum type="arabicParenR"/>
            </a:pPr>
            <a:r>
              <a:rPr lang="en-US" sz="2400" dirty="0"/>
              <a:t>JavaScript </a:t>
            </a:r>
            <a:r>
              <a:rPr lang="ru-RU" sz="2400" dirty="0"/>
              <a:t>даёт определённые возможности по форматирование вывода даты/времени, при помощи методов </a:t>
            </a:r>
            <a:r>
              <a:rPr lang="ru-RU" sz="2400" b="1" dirty="0"/>
              <a:t>.</a:t>
            </a:r>
            <a:r>
              <a:rPr lang="en-US" sz="2400" b="1" dirty="0" err="1"/>
              <a:t>toLocaleString</a:t>
            </a:r>
            <a:r>
              <a:rPr lang="ru-RU" sz="2400" b="1" dirty="0"/>
              <a:t>()</a:t>
            </a:r>
            <a:r>
              <a:rPr lang="ru-RU" sz="2400" dirty="0"/>
              <a:t>,</a:t>
            </a:r>
            <a:r>
              <a:rPr lang="ru-RU" sz="2400" b="1" dirty="0"/>
              <a:t> .</a:t>
            </a:r>
            <a:r>
              <a:rPr lang="en-US" sz="2400" b="1" dirty="0"/>
              <a:t> </a:t>
            </a:r>
            <a:r>
              <a:rPr lang="en-US" sz="2400" b="1" dirty="0" err="1"/>
              <a:t>toLocaleDateString</a:t>
            </a:r>
            <a:r>
              <a:rPr lang="en-US" sz="2400" b="1" dirty="0"/>
              <a:t>()</a:t>
            </a:r>
            <a:r>
              <a:rPr lang="en-US" sz="2400" dirty="0"/>
              <a:t>,</a:t>
            </a:r>
            <a:r>
              <a:rPr lang="en-US" sz="2400" b="1" dirty="0"/>
              <a:t> .</a:t>
            </a:r>
            <a:r>
              <a:rPr lang="en-US" sz="2400" b="1" dirty="0" err="1"/>
              <a:t>toLocalTimeString</a:t>
            </a:r>
            <a:r>
              <a:rPr lang="en-US" sz="2400" b="1" dirty="0"/>
              <a:t>()</a:t>
            </a:r>
            <a:r>
              <a:rPr lang="en-US" sz="2400" dirty="0"/>
              <a:t>. </a:t>
            </a:r>
            <a:r>
              <a:rPr lang="ru-RU" sz="2400" dirty="0"/>
              <a:t>Но эти возможности крайне ограничены.</a:t>
            </a:r>
          </a:p>
        </p:txBody>
      </p:sp>
    </p:spTree>
    <p:extLst>
      <p:ext uri="{BB962C8B-B14F-4D97-AF65-F5344CB8AC3E}">
        <p14:creationId xmlns:p14="http://schemas.microsoft.com/office/powerpoint/2010/main" val="165780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5. Классы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66553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736437" y="332656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br>
              <a:rPr lang="en-US" sz="3200" b="1" dirty="0">
                <a:latin typeface="+mj-lt"/>
                <a:ea typeface="+mj-ea"/>
                <a:cs typeface="+mj-cs"/>
              </a:rPr>
            </a:b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6438" y="1628800"/>
            <a:ext cx="4455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Классы</a:t>
            </a:r>
            <a:r>
              <a:rPr lang="ru-RU" sz="2400" dirty="0"/>
              <a:t> пришли в </a:t>
            </a:r>
            <a:r>
              <a:rPr lang="en-US" sz="2400" dirty="0"/>
              <a:t>JavaScript </a:t>
            </a:r>
            <a:r>
              <a:rPr lang="ru-RU" sz="2400" dirty="0"/>
              <a:t>из других (типизированных) языков программирования. В которых классы применяли для описание структуры объектов которые на основе класса создаются. </a:t>
            </a:r>
            <a:r>
              <a:rPr lang="ru-RU" sz="2400" b="1" dirty="0"/>
              <a:t>Класс</a:t>
            </a:r>
            <a:r>
              <a:rPr lang="ru-RU" sz="2400" dirty="0"/>
              <a:t> выступают своего рода «чертежом» по которому будут создаваться объекты.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64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6743" y="5661248"/>
            <a:ext cx="446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https://learn.javascript.ru/class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30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2348880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Классы</a:t>
            </a:r>
            <a:r>
              <a:rPr lang="ru-RU" sz="3600" dirty="0"/>
              <a:t> в </a:t>
            </a:r>
            <a:r>
              <a:rPr lang="en-US" sz="3600" dirty="0"/>
              <a:t>JavaScript’</a:t>
            </a:r>
            <a:r>
              <a:rPr lang="ru-RU" sz="3600" dirty="0"/>
              <a:t>е являются лишь надстройкой («</a:t>
            </a:r>
            <a:r>
              <a:rPr lang="ru-RU" sz="3600" i="1" dirty="0"/>
              <a:t>маскировкой</a:t>
            </a:r>
            <a:r>
              <a:rPr lang="ru-RU" sz="3600" dirty="0"/>
              <a:t>»,  «</a:t>
            </a:r>
            <a:r>
              <a:rPr lang="ru-RU" sz="3600" i="1" dirty="0"/>
              <a:t>синтаксическим сахаром</a:t>
            </a:r>
            <a:r>
              <a:rPr lang="ru-RU" sz="3600" dirty="0"/>
              <a:t>») над </a:t>
            </a:r>
            <a:r>
              <a:rPr lang="ru-RU" sz="3600" b="1" dirty="0" err="1"/>
              <a:t>прототипной</a:t>
            </a:r>
            <a:r>
              <a:rPr lang="ru-RU" sz="3600" dirty="0"/>
              <a:t> моделью построения объектов. </a:t>
            </a:r>
            <a:br>
              <a:rPr lang="en-US" sz="3600" dirty="0"/>
            </a:br>
            <a:r>
              <a:rPr lang="ru-RU" sz="3600" dirty="0"/>
              <a:t>И не являются её заменой.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96" y="5937696"/>
            <a:ext cx="4949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https://learn.javascript.ru/class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22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0" y="332656"/>
            <a:ext cx="1208841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Классы в </a:t>
            </a:r>
            <a:r>
              <a:rPr lang="en-US" sz="3200" b="1" dirty="0">
                <a:latin typeface="+mj-lt"/>
                <a:ea typeface="+mj-ea"/>
                <a:cs typeface="+mj-cs"/>
              </a:rPr>
              <a:t>ECMAScript 2015-2019</a:t>
            </a:r>
            <a:endParaRPr lang="ru-RU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1412776"/>
            <a:ext cx="10128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 сути описывая </a:t>
            </a:r>
            <a:r>
              <a:rPr lang="ru-RU" sz="3600" b="1" dirty="0"/>
              <a:t>класс</a:t>
            </a:r>
            <a:r>
              <a:rPr lang="ru-RU" sz="3600" dirty="0"/>
              <a:t> мы создаём функцию </a:t>
            </a:r>
            <a:r>
              <a:rPr lang="ru-RU" sz="3600" b="1" dirty="0"/>
              <a:t>конструктор</a:t>
            </a:r>
            <a:r>
              <a:rPr lang="ru-RU" sz="3600" dirty="0"/>
              <a:t> в которой идёт перечисление свойств и методом будущего объекта. А далее эта функция вызывается через оператор </a:t>
            </a:r>
            <a:r>
              <a:rPr lang="en-US" sz="3600" b="1" dirty="0"/>
              <a:t>new</a:t>
            </a:r>
            <a:r>
              <a:rPr lang="en-US" sz="3600" dirty="0"/>
              <a:t>.</a:t>
            </a:r>
            <a:r>
              <a:rPr lang="ru-RU" sz="36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2125" y="5765194"/>
            <a:ext cx="8467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https://learn.javascript.ru/private-protected-properties-methods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1464" y="3933056"/>
            <a:ext cx="10128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b="1" dirty="0"/>
              <a:t>ES2019</a:t>
            </a:r>
            <a:r>
              <a:rPr lang="en-US" sz="2400" dirty="0"/>
              <a:t> </a:t>
            </a:r>
            <a:r>
              <a:rPr lang="ru-RU" sz="2400" dirty="0"/>
              <a:t>была добавлена возможность создавать </a:t>
            </a:r>
            <a:r>
              <a:rPr lang="ru-RU" sz="2400" b="1" dirty="0"/>
              <a:t>приватные</a:t>
            </a:r>
            <a:r>
              <a:rPr lang="ru-RU" sz="2400" dirty="0"/>
              <a:t> (закрытые) свойства и методы. К этим методам есть возможность обратится только из методов объекта. Из вне они недоступны. </a:t>
            </a:r>
            <a:br>
              <a:rPr lang="ru-RU" sz="2400" dirty="0"/>
            </a:br>
            <a:r>
              <a:rPr lang="ru-RU" sz="2400" dirty="0"/>
              <a:t>Их легко отличить по символу </a:t>
            </a:r>
            <a:r>
              <a:rPr lang="en-US" sz="2400" b="1" dirty="0"/>
              <a:t>#</a:t>
            </a:r>
            <a:r>
              <a:rPr lang="en-US" sz="2400" dirty="0"/>
              <a:t> </a:t>
            </a:r>
            <a:r>
              <a:rPr lang="ru-RU" sz="2400" dirty="0"/>
              <a:t>в начале имени.</a:t>
            </a:r>
          </a:p>
        </p:txBody>
      </p:sp>
    </p:spTree>
    <p:extLst>
      <p:ext uri="{BB962C8B-B14F-4D97-AF65-F5344CB8AC3E}">
        <p14:creationId xmlns:p14="http://schemas.microsoft.com/office/powerpoint/2010/main" val="1381425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1606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7993398" y="183169"/>
            <a:ext cx="435197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Наследование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1439" y="5589240"/>
            <a:ext cx="278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https://learn.javascript.ru/extend-natives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9662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51440" y="1052736"/>
            <a:ext cx="36358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Класс может</a:t>
            </a:r>
            <a:r>
              <a:rPr lang="en-US" sz="2000" dirty="0"/>
              <a:t> </a:t>
            </a:r>
            <a:r>
              <a:rPr lang="ru-RU" sz="2000" dirty="0"/>
              <a:t> расширять функционал</a:t>
            </a:r>
            <a:r>
              <a:rPr lang="en-US" sz="2000" dirty="0"/>
              <a:t> (</a:t>
            </a:r>
            <a:r>
              <a:rPr lang="ru-RU" sz="2000" dirty="0"/>
              <a:t>наследовать</a:t>
            </a:r>
            <a:r>
              <a:rPr lang="en-US" sz="2000" dirty="0"/>
              <a:t>)</a:t>
            </a:r>
            <a:r>
              <a:rPr lang="ru-RU" sz="2000" dirty="0"/>
              <a:t> другого (родительского) класса, а по сути добавлять в него дополнительные методы и свойства. Для указание этого применяется ключевое слово </a:t>
            </a:r>
            <a:r>
              <a:rPr lang="en-US" sz="2000" b="1" dirty="0"/>
              <a:t>extends</a:t>
            </a:r>
            <a:r>
              <a:rPr lang="en-US" sz="2000" dirty="0"/>
              <a:t>. </a:t>
            </a:r>
            <a:r>
              <a:rPr lang="ru-RU" sz="2000" dirty="0"/>
              <a:t>В конструкторе дочернего класса (и в его методах) можно обращаться к конструктору (и методам) класса родителя, для этого применяется ключевое слово </a:t>
            </a:r>
            <a:r>
              <a:rPr lang="en-US" sz="2000" b="1" dirty="0"/>
              <a:t>super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01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3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 txBox="1">
            <a:spLocks/>
          </p:cNvSpPr>
          <p:nvPr/>
        </p:nvSpPr>
        <p:spPr>
          <a:xfrm>
            <a:off x="1986372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Статические свойства и методы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8169" y="1340768"/>
            <a:ext cx="42484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Статические свойства и методы помечаются ключевым словом </a:t>
            </a:r>
            <a:r>
              <a:rPr lang="en-US" sz="2600" b="1" dirty="0"/>
              <a:t>static </a:t>
            </a:r>
            <a:r>
              <a:rPr lang="ru-RU" sz="2600" dirty="0"/>
              <a:t>к ним можно обращаться без создания экземпляра класса (объекта). Статические свойства и методы хороши для данных которые являются общими для всех объектов класса.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423592" y="5993705"/>
            <a:ext cx="7219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https://learn.javascript.ru/static-properties-methods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15866"/>
            <a:ext cx="5654940" cy="353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63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448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6. </a:t>
            </a:r>
            <a:r>
              <a:rPr lang="en-US" sz="8000" b="1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48633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2" cstate="print"/>
          <a:srcRect l="9570" t="1021" r="10684" b="-1021"/>
          <a:stretch/>
        </p:blipFill>
        <p:spPr bwMode="auto">
          <a:xfrm>
            <a:off x="413941" y="2060848"/>
            <a:ext cx="4267328" cy="2664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5990" y="290699"/>
            <a:ext cx="8189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4599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За изменение страницы в браузере пользователя отвечает </a:t>
            </a:r>
            <a:r>
              <a:rPr lang="en-US" sz="2000" dirty="0"/>
              <a:t>JavaScript</a:t>
            </a:r>
            <a:r>
              <a:rPr lang="ru-RU" sz="2000" dirty="0"/>
              <a:t>, но до этого момента </a:t>
            </a:r>
            <a:r>
              <a:rPr lang="en-US" sz="2000" dirty="0"/>
              <a:t>JavaScript </a:t>
            </a:r>
            <a:r>
              <a:rPr lang="ru-RU" sz="2000" dirty="0"/>
              <a:t>изменял страницу только на основе данных полученные еще при загрузке страницы в браузер и/или в зависимости от действий пользователя. Получить какие-то новые (дополнительные) данные </a:t>
            </a:r>
            <a:r>
              <a:rPr lang="en-US" sz="2000" dirty="0"/>
              <a:t>JavaScript </a:t>
            </a:r>
            <a:r>
              <a:rPr lang="ru-RU" sz="2000" dirty="0"/>
              <a:t>не мог.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524" y="3794264"/>
            <a:ext cx="683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 появлением в браузерах специального объекта </a:t>
            </a:r>
            <a:r>
              <a:rPr lang="en-US" sz="2000" b="1" dirty="0" err="1"/>
              <a:t>XMLHttpRequest</a:t>
            </a:r>
            <a:r>
              <a:rPr lang="en-US" sz="2000" dirty="0"/>
              <a:t> </a:t>
            </a:r>
            <a:r>
              <a:rPr lang="ru-RU" sz="2000" dirty="0"/>
              <a:t>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появилась возможность делать </a:t>
            </a:r>
            <a:r>
              <a:rPr lang="en-US" sz="2000" dirty="0"/>
              <a:t>HTTP-</a:t>
            </a:r>
            <a:r>
              <a:rPr lang="ru-RU" sz="2000" dirty="0"/>
              <a:t>запросы к сайтам, и изменять страницу уже на основе данных которых не было при загрузке странице.  Т.е. </a:t>
            </a:r>
            <a:r>
              <a:rPr lang="ru-RU" sz="2000" dirty="0" err="1"/>
              <a:t>дозагружать</a:t>
            </a:r>
            <a:r>
              <a:rPr lang="ru-RU" sz="2000" dirty="0"/>
              <a:t> </a:t>
            </a:r>
            <a:r>
              <a:rPr lang="en-US" sz="2000" dirty="0"/>
              <a:t>HTML </a:t>
            </a:r>
            <a:r>
              <a:rPr lang="ru-RU" sz="2000" dirty="0"/>
              <a:t>и/или другие данные и вставлять их на страницу.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871864" y="1412776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9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6120" y="3290208"/>
            <a:ext cx="4104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Идея заложенная в </a:t>
            </a:r>
            <a:r>
              <a:rPr lang="en-US" sz="2400" b="1" i="1" dirty="0"/>
              <a:t>AJAX</a:t>
            </a:r>
            <a:r>
              <a:rPr lang="en-US" sz="2400" i="1" dirty="0"/>
              <a:t> </a:t>
            </a:r>
            <a:r>
              <a:rPr lang="ru-RU" sz="2400" i="1" dirty="0"/>
              <a:t> - не перезагружая страницу полностью, запросить у сервера данные и вставить их в дерево документа. </a:t>
            </a:r>
            <a:endParaRPr lang="uk-UA" sz="2400" i="1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695400" y="908720"/>
            <a:ext cx="6264696" cy="543079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713779" y="1412776"/>
            <a:ext cx="3062741" cy="1584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4462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46723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Объект </a:t>
            </a:r>
            <a:br>
              <a:rPr lang="ru-RU" sz="8000" b="1" dirty="0"/>
            </a:br>
            <a:r>
              <a:rPr lang="en-US" sz="8000" b="1" dirty="0" err="1">
                <a:solidFill>
                  <a:srgbClr val="92D050"/>
                </a:solidFill>
              </a:rPr>
              <a:t>XMLHttpRequest</a:t>
            </a:r>
            <a:endParaRPr lang="en-U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2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2595" y="3844205"/>
            <a:ext cx="7920880" cy="138499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Несмотря на наличие </a:t>
            </a:r>
            <a:r>
              <a:rPr lang="en-US" sz="2800" b="1" i="1" dirty="0"/>
              <a:t>XML</a:t>
            </a:r>
            <a:r>
              <a:rPr lang="en-US" sz="2800" i="1" dirty="0"/>
              <a:t> </a:t>
            </a:r>
            <a:r>
              <a:rPr lang="ru-RU" sz="2800" i="1" dirty="0"/>
              <a:t>в названии объекта, с его помощью можно передавать и другие форматы данных</a:t>
            </a:r>
            <a:r>
              <a:rPr lang="en-US" sz="2800" i="1" dirty="0"/>
              <a:t>.</a:t>
            </a:r>
            <a:endParaRPr lang="ru-RU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51979" y="1438905"/>
            <a:ext cx="78044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Объект </a:t>
            </a:r>
            <a:r>
              <a:rPr lang="ru-RU" sz="3200" b="1" dirty="0" err="1"/>
              <a:t>XMLHttpRequest</a:t>
            </a:r>
            <a:r>
              <a:rPr lang="ru-RU" sz="3200" dirty="0"/>
              <a:t> позволяет использовать функциональность HTTP-клиента, а по простому – делать </a:t>
            </a:r>
            <a:r>
              <a:rPr lang="en-US" sz="3200" dirty="0"/>
              <a:t>HTTP-</a:t>
            </a:r>
            <a:r>
              <a:rPr lang="ru-RU" sz="3200" dirty="0"/>
              <a:t>запросы</a:t>
            </a:r>
            <a:r>
              <a:rPr lang="en-US" sz="3200" dirty="0"/>
              <a:t> </a:t>
            </a:r>
            <a:r>
              <a:rPr lang="ru-RU" sz="3200" dirty="0"/>
              <a:t>когда страница уже в браузере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847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http://xmlhttprequest.ru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94146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55042" y="5169386"/>
            <a:ext cx="9234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Объект </a:t>
            </a:r>
            <a:r>
              <a:rPr lang="ru-RU" sz="2000" b="1" dirty="0" err="1"/>
              <a:t>XMLHttpRequest</a:t>
            </a:r>
            <a:r>
              <a:rPr lang="ru-RU" sz="2000" b="1" dirty="0"/>
              <a:t> </a:t>
            </a:r>
            <a:r>
              <a:rPr lang="ru-RU" sz="2000" dirty="0"/>
              <a:t>позволяет использовать функциональность HTTP-клиента, а по простому – делать </a:t>
            </a:r>
            <a:r>
              <a:rPr lang="en-US" sz="2000" dirty="0"/>
              <a:t>HTTP-</a:t>
            </a:r>
            <a:r>
              <a:rPr lang="ru-RU" sz="2000" dirty="0"/>
              <a:t>запросы</a:t>
            </a:r>
            <a:r>
              <a:rPr lang="en-US" sz="2000" dirty="0"/>
              <a:t> </a:t>
            </a:r>
            <a:r>
              <a:rPr lang="ru-RU" sz="2000" dirty="0"/>
              <a:t>когда страница уже в браузере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42" y="1446256"/>
            <a:ext cx="9234264" cy="349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http://xmlhttprequest.ru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01DDD-6D23-482F-BE40-207AF1DE5706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13507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4869160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</a:p>
          <a:p>
            <a:pPr algn="just"/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20317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https://learn.javascript.ru/object</a:t>
            </a:r>
            <a:endParaRPr lang="ru-RU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1652607"/>
            <a:ext cx="7641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XMLHttpRequest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поддерживает событийную модель, и в зависимости от развития ситуации генерирует те или иные события.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58480" y="3290208"/>
            <a:ext cx="7625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Синхронный запрос </a:t>
            </a:r>
            <a:r>
              <a:rPr lang="ru-RU" sz="2400" dirty="0"/>
              <a:t>– при котором браузер ждём ответа, скрипт при этом «замирает» до прихода ответа. </a:t>
            </a:r>
            <a:r>
              <a:rPr lang="ru-RU" sz="2400" b="1" dirty="0"/>
              <a:t>Асинхронный</a:t>
            </a:r>
            <a:r>
              <a:rPr lang="ru-RU" sz="2400" dirty="0"/>
              <a:t> – скрипт продолжает выполнятся, при поступлении ответа будет вызвана функция зарегистрированная как обработчик события </a:t>
            </a:r>
            <a:r>
              <a:rPr lang="en-US" sz="2400" b="1" dirty="0" err="1">
                <a:solidFill>
                  <a:srgbClr val="00B050"/>
                </a:solidFill>
              </a:rPr>
              <a:t>onload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476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http://xmlhttprequest.ru</a:t>
            </a:r>
            <a:endParaRPr lang="ru-RU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9E417-A8F2-4BCE-B6AC-EE4805AC1BD6}"/>
              </a:ext>
            </a:extLst>
          </p:cNvPr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044230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9576" y="4604935"/>
            <a:ext cx="806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консоли разработчика хорошо заметны запросы которые делались через </a:t>
            </a:r>
            <a:r>
              <a:rPr lang="en-US" sz="2400" b="1" dirty="0" err="1"/>
              <a:t>XMLHttpRequest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 характерной метке </a:t>
            </a:r>
            <a:r>
              <a:rPr lang="en-US" sz="2400" b="1" dirty="0"/>
              <a:t>type </a:t>
            </a:r>
            <a:r>
              <a:rPr lang="ru-RU" sz="2400" dirty="0"/>
              <a:t>равной</a:t>
            </a:r>
            <a:r>
              <a:rPr lang="ru-RU" sz="2400" b="1" dirty="0"/>
              <a:t> </a:t>
            </a:r>
            <a:r>
              <a:rPr lang="en-US" sz="2400" b="1" dirty="0" err="1"/>
              <a:t>xhr</a:t>
            </a:r>
            <a:r>
              <a:rPr lang="en-US" sz="2400" dirty="0"/>
              <a:t>.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28800"/>
            <a:ext cx="8067488" cy="26642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FAB0E-8148-42A5-93A4-F44DA5AC654C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Объект </a:t>
            </a:r>
            <a:r>
              <a:rPr lang="en-US" sz="4000" b="1" dirty="0" err="1"/>
              <a:t>XMLHttpRequest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47289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8. Глобальный объект</a:t>
            </a:r>
            <a:br>
              <a:rPr lang="en-US" sz="7200" b="1" dirty="0"/>
            </a:br>
            <a:r>
              <a:rPr lang="en-US" sz="7200" b="1" dirty="0" err="1">
                <a:solidFill>
                  <a:schemeClr val="accent6">
                    <a:lumMod val="75000"/>
                  </a:schemeClr>
                </a:solidFill>
              </a:rPr>
              <a:t>globalThis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</a:rPr>
              <a:t>(</a:t>
            </a:r>
            <a:r>
              <a:rPr lang="en-US" sz="7200" b="1" dirty="0">
                <a:solidFill>
                  <a:srgbClr val="FFFF00"/>
                </a:solidFill>
              </a:rPr>
              <a:t>window</a:t>
            </a:r>
            <a:r>
              <a:rPr lang="en-US" sz="7200" b="1" dirty="0">
                <a:solidFill>
                  <a:schemeClr val="bg1"/>
                </a:solidFill>
              </a:rPr>
              <a:t>)</a:t>
            </a:r>
            <a:endParaRPr lang="uk-UA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7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7526" y="2276872"/>
            <a:ext cx="8748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Браузер добавляет в </a:t>
            </a:r>
            <a:r>
              <a:rPr lang="en-US" sz="3200" dirty="0"/>
              <a:t>JavaScript </a:t>
            </a:r>
            <a:r>
              <a:rPr lang="ru-RU" sz="3200" dirty="0"/>
              <a:t>всего один </a:t>
            </a:r>
            <a:br>
              <a:rPr lang="en-US" sz="3200" dirty="0"/>
            </a:br>
            <a:r>
              <a:rPr lang="ru-RU" sz="3200" dirty="0"/>
              <a:t>объект – </a:t>
            </a:r>
            <a:r>
              <a:rPr lang="en-US" sz="3200" b="1" dirty="0"/>
              <a:t>window</a:t>
            </a:r>
            <a:r>
              <a:rPr lang="en-US" sz="3200" dirty="0"/>
              <a:t>. </a:t>
            </a:r>
            <a:r>
              <a:rPr lang="ru-RU" sz="3200" dirty="0"/>
              <a:t>Но этот объект содержит все необходимые инструменты для манипуляции </a:t>
            </a:r>
            <a:r>
              <a:rPr lang="en-US" sz="3200" dirty="0"/>
              <a:t>HTML-</a:t>
            </a:r>
            <a:r>
              <a:rPr lang="ru-RU" sz="3200" dirty="0"/>
              <a:t>документом.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0093" y="5517232"/>
            <a:ext cx="584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Подробнее: </a:t>
            </a:r>
            <a:r>
              <a:rPr lang="uk-UA" sz="2000" b="1" dirty="0">
                <a:hlinkClick r:id="rId2"/>
              </a:rPr>
              <a:t>https://learn.javascript.ru/global-object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1473843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415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576" y="1556792"/>
            <a:ext cx="8748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Объект </a:t>
            </a:r>
            <a:r>
              <a:rPr lang="en-US" sz="3200" b="1" dirty="0"/>
              <a:t>window</a:t>
            </a:r>
            <a:r>
              <a:rPr lang="ru-RU" sz="3200" dirty="0"/>
              <a:t> можно использовать неявно, т.е. опускать его имя при написании кода.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95801" y="3622372"/>
            <a:ext cx="38876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i="1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i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.alert();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.prompt();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.confirm();</a:t>
            </a:r>
          </a:p>
          <a:p>
            <a:r>
              <a:rPr lang="en-US" sz="3200" i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32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4634" y="3068960"/>
            <a:ext cx="445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Свойства и методы </a:t>
            </a:r>
            <a:r>
              <a:rPr lang="en-US" sz="2800" b="1" dirty="0"/>
              <a:t>window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868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8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4722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0104" y="2591033"/>
            <a:ext cx="46911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window.location</a:t>
            </a:r>
            <a:r>
              <a:rPr lang="ru-RU" sz="3200" dirty="0"/>
              <a:t> – свойство определяющее какую страницу содержит окно браузера.</a:t>
            </a:r>
            <a:r>
              <a:rPr lang="en-US" sz="3200" dirty="0"/>
              <a:t>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6792"/>
            <a:ext cx="4705350" cy="4162425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47667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0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49806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window.screen</a:t>
            </a:r>
            <a:r>
              <a:rPr lang="ru-RU" sz="2800" dirty="0"/>
              <a:t> – информация об экране, размерах, ориентации и т.д.</a:t>
            </a:r>
            <a:r>
              <a:rPr lang="en-US" sz="2800" dirty="0"/>
              <a:t> 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18" y="1196752"/>
            <a:ext cx="4279764" cy="410190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1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1768" y="6012577"/>
            <a:ext cx="8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window.navigator</a:t>
            </a:r>
            <a:r>
              <a:rPr lang="ru-RU" sz="3200" dirty="0"/>
              <a:t> – информация о браузере.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16015"/>
          <a:stretch>
            <a:fillRect/>
          </a:stretch>
        </p:blipFill>
        <p:spPr bwMode="auto">
          <a:xfrm>
            <a:off x="2279576" y="1011390"/>
            <a:ext cx="7814197" cy="477482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Глобальный объект </a:t>
            </a:r>
            <a:r>
              <a:rPr lang="en-US" sz="4000" b="1" dirty="0">
                <a:solidFill>
                  <a:srgbClr val="00B050"/>
                </a:solidFill>
              </a:rPr>
              <a:t>window</a:t>
            </a:r>
            <a:endParaRPr lang="ru-RU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4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8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700808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</a:rPr>
              <a:t>window.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ru-RU" sz="4800" dirty="0"/>
              <a:t> </a:t>
            </a:r>
          </a:p>
          <a:p>
            <a:pPr algn="ctr"/>
            <a:r>
              <a:rPr lang="ru-RU" sz="4000" i="1" dirty="0"/>
              <a:t>(корень </a:t>
            </a:r>
            <a:r>
              <a:rPr lang="en-US" sz="4000" i="1" dirty="0"/>
              <a:t>DOM-</a:t>
            </a:r>
            <a:r>
              <a:rPr lang="ru-RU" sz="4000" i="1" dirty="0"/>
              <a:t>дерева)</a:t>
            </a:r>
          </a:p>
          <a:p>
            <a:pPr algn="ctr"/>
            <a:r>
              <a:rPr lang="ru-RU" sz="4800" dirty="0"/>
              <a:t>хранилище </a:t>
            </a:r>
            <a:r>
              <a:rPr lang="en-US" sz="4800" dirty="0"/>
              <a:t>HTML-</a:t>
            </a:r>
            <a:r>
              <a:rPr lang="ru-RU" sz="4800" dirty="0"/>
              <a:t>документа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03713" y="3140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8602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https://learn.javascript.ru/dom-nodes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01317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Но это уже другая история….</a:t>
            </a:r>
          </a:p>
        </p:txBody>
      </p:sp>
    </p:spTree>
    <p:extLst>
      <p:ext uri="{BB962C8B-B14F-4D97-AF65-F5344CB8AC3E}">
        <p14:creationId xmlns:p14="http://schemas.microsoft.com/office/powerpoint/2010/main" val="2592369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r>
              <a:rPr lang="ru-RU" sz="6600" b="1" dirty="0"/>
              <a:t>. Принципы</a:t>
            </a:r>
          </a:p>
          <a:p>
            <a:pPr algn="ctr"/>
            <a:r>
              <a:rPr lang="ru-RU" sz="6600" b="1" dirty="0"/>
              <a:t>модульного тестирование </a:t>
            </a:r>
            <a:br>
              <a:rPr lang="ru-RU" sz="6600" b="1" dirty="0"/>
            </a:br>
            <a:r>
              <a:rPr lang="ru-RU" sz="6600" b="1" dirty="0"/>
              <a:t>(</a:t>
            </a:r>
            <a:r>
              <a:rPr lang="en-US" sz="6600" b="1" dirty="0">
                <a:solidFill>
                  <a:srgbClr val="92D050"/>
                </a:solidFill>
              </a:rPr>
              <a:t>Unit Testing</a:t>
            </a:r>
            <a:r>
              <a:rPr lang="ru-RU" sz="6600" b="1" dirty="0"/>
              <a:t>)</a:t>
            </a:r>
            <a:r>
              <a:rPr lang="en-US" sz="6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8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085184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" y="1002086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8946" y="1644186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ru-RU" sz="2000" b="1" dirty="0"/>
              <a:t>модульного тестирования </a:t>
            </a:r>
            <a:r>
              <a:rPr lang="ru-RU" sz="2000" dirty="0"/>
              <a:t>(</a:t>
            </a:r>
            <a:r>
              <a:rPr lang="en-US" sz="2000" b="1" dirty="0"/>
              <a:t>Unit testing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том, чтобы писать код который будет проверять работу основного кода. Функция, как пример модуля, может быть протестирована другой, написанной нами функцией. Основная польза модульного тестирования в том, что при изменении кода функции мы может оперативно определить не поломался ли её функционал.</a:t>
            </a:r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https://habr.com/ru/post/169381/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43325"/>
            <a:ext cx="6389910" cy="4625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944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88640"/>
            <a:ext cx="12192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latin typeface="+mj-lt"/>
                <a:ea typeface="+mj-ea"/>
                <a:cs typeface="+mj-cs"/>
              </a:rPr>
              <a:t>Unit testing</a:t>
            </a:r>
            <a:r>
              <a:rPr lang="ru-RU" sz="3600" b="1" dirty="0">
                <a:latin typeface="+mj-lt"/>
                <a:ea typeface="+mj-ea"/>
                <a:cs typeface="+mj-cs"/>
              </a:rPr>
              <a:t> – модульное тестирование</a:t>
            </a:r>
            <a:endParaRPr lang="ru-RU" sz="3600" b="1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405" y="5013176"/>
            <a:ext cx="7805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</a:t>
            </a:r>
            <a:r>
              <a:rPr lang="it-IT" sz="2400" dirty="0"/>
              <a:t> </a:t>
            </a:r>
            <a:r>
              <a:rPr lang="en-US" sz="2400" b="1" dirty="0" err="1"/>
              <a:t>console.assert</a:t>
            </a:r>
            <a:r>
              <a:rPr lang="en-US" sz="2400" b="1" dirty="0"/>
              <a:t>() </a:t>
            </a:r>
            <a:r>
              <a:rPr lang="ru-RU" sz="2400" dirty="0"/>
              <a:t>– удобный способ добавить вывод информации об ошибках в консоль разработчика.</a:t>
            </a:r>
            <a:endParaRPr lang="uk-UA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6530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https://developer.mozilla.org/ru/docs/Web/API/Console/assert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05" y="990600"/>
            <a:ext cx="7805191" cy="3590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371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58722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hlinkClick r:id="rId2"/>
              </a:rPr>
              <a:t>https://habr.com/ru/company/mailru/blog/438286/</a:t>
            </a:r>
            <a:endParaRPr lang="ru-RU" dirty="0"/>
          </a:p>
        </p:txBody>
      </p:sp>
      <p:pic>
        <p:nvPicPr>
          <p:cNvPr id="1026" name="Picture 2" descr="https://habrastorage.org/getpro/habr/post_images/540/5d5/588/5405d55887909032bc8016afe3f657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4" y="1124744"/>
            <a:ext cx="7757592" cy="474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33265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Работа с часовыми поясами в </a:t>
            </a:r>
            <a:r>
              <a:rPr lang="ru-RU" sz="3200" b="1" dirty="0" err="1"/>
              <a:t>JavaScript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47592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836712"/>
            <a:ext cx="12192000" cy="710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4000" b="1" dirty="0"/>
              <a:t>/</a:t>
            </a:r>
            <a:r>
              <a:rPr lang="en-US" sz="4000" b="1" dirty="0">
                <a:solidFill>
                  <a:srgbClr val="00B050"/>
                </a:solidFill>
              </a:rPr>
              <a:t>SET</a:t>
            </a:r>
            <a:r>
              <a:rPr lang="en-US" sz="4000" b="1" dirty="0"/>
              <a:t> </a:t>
            </a:r>
            <a:r>
              <a:rPr lang="ru-RU" sz="4000" b="1" dirty="0"/>
              <a:t>методы</a:t>
            </a:r>
            <a:r>
              <a:rPr lang="en-US" sz="4000" b="1" dirty="0"/>
              <a:t> </a:t>
            </a:r>
            <a:r>
              <a:rPr lang="ru-RU" sz="4000" b="1" dirty="0"/>
              <a:t>у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5600" y="26369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составе объектов в </a:t>
            </a:r>
            <a:r>
              <a:rPr lang="en-US" sz="3600" dirty="0"/>
              <a:t>JavaScript </a:t>
            </a:r>
            <a:r>
              <a:rPr lang="ru-RU" sz="3600" dirty="0"/>
              <a:t>могут</a:t>
            </a:r>
            <a:r>
              <a:rPr lang="en-US" sz="3600" dirty="0"/>
              <a:t> </a:t>
            </a:r>
            <a:r>
              <a:rPr lang="ru-RU" sz="3600" dirty="0"/>
              <a:t>использоваться т.н. </a:t>
            </a:r>
            <a:r>
              <a:rPr lang="ru-RU" sz="3600" b="1" dirty="0"/>
              <a:t>геттеры</a:t>
            </a:r>
            <a:r>
              <a:rPr lang="ru-RU" sz="3600" dirty="0"/>
              <a:t> и </a:t>
            </a:r>
            <a:r>
              <a:rPr lang="ru-RU" sz="3600" b="1" dirty="0"/>
              <a:t>сеттеры</a:t>
            </a:r>
            <a:r>
              <a:rPr lang="ru-RU" sz="3600" dirty="0"/>
              <a:t>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sz="3600" dirty="0"/>
              <a:t> </a:t>
            </a:r>
            <a:r>
              <a:rPr lang="ru-RU" sz="3600" dirty="0"/>
              <a:t>и </a:t>
            </a:r>
            <a:r>
              <a:rPr lang="en-US" sz="3600" b="1" dirty="0">
                <a:solidFill>
                  <a:srgbClr val="00B050"/>
                </a:solidFill>
              </a:rPr>
              <a:t>set</a:t>
            </a:r>
            <a:r>
              <a:rPr lang="en-US" sz="3600" dirty="0"/>
              <a:t> </a:t>
            </a:r>
            <a:r>
              <a:rPr lang="ru-RU" sz="3600" dirty="0"/>
              <a:t>методы) – узнайте о них по подробнее.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42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Обработка исключений (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ru-RU" sz="4000" b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7588" y="1628800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Узнайте о блоках обработки </a:t>
            </a:r>
            <a:r>
              <a:rPr lang="ru-RU" sz="2800" b="1" dirty="0"/>
              <a:t>исключительных ситуаций </a:t>
            </a:r>
            <a:r>
              <a:rPr lang="ru-RU" sz="2800" dirty="0"/>
              <a:t>в </a:t>
            </a:r>
            <a:r>
              <a:rPr lang="en-US" sz="2800" dirty="0"/>
              <a:t>JavaScript </a:t>
            </a:r>
            <a:r>
              <a:rPr lang="ru-RU" sz="2800" dirty="0"/>
              <a:t>и об операторе </a:t>
            </a:r>
            <a:r>
              <a:rPr lang="en-US" sz="2800" b="1" dirty="0"/>
              <a:t>throw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ru-RU" sz="2800" dirty="0"/>
              <a:t> </a:t>
            </a:r>
            <a:br>
              <a:rPr lang="en-US" sz="2800" dirty="0"/>
            </a:b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}catch(…){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}finally{</a:t>
            </a:r>
          </a:p>
          <a:p>
            <a:endParaRPr lang="en-US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568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88518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400" y="1628800"/>
            <a:ext cx="11161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4000" dirty="0"/>
              <a:t>Объект</a:t>
            </a:r>
            <a:r>
              <a:rPr lang="ru-RU" sz="4000" b="1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Promise</a:t>
            </a:r>
            <a:r>
              <a:rPr lang="ru-RU" sz="4000" dirty="0"/>
              <a:t>;</a:t>
            </a:r>
            <a:br>
              <a:rPr lang="ru-RU" sz="4000" dirty="0"/>
            </a:br>
            <a:endParaRPr lang="ru-RU" sz="4000" dirty="0"/>
          </a:p>
          <a:p>
            <a:pPr marL="514350" indent="-514350">
              <a:buAutoNum type="arabicPeriod"/>
            </a:pPr>
            <a:r>
              <a:rPr lang="ru-RU" sz="4000" dirty="0"/>
              <a:t>Оператор</a:t>
            </a:r>
            <a:r>
              <a:rPr lang="ru-RU" sz="4000" b="1" dirty="0"/>
              <a:t>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4000" dirty="0"/>
              <a:t>;</a:t>
            </a:r>
            <a:br>
              <a:rPr lang="ru-RU" sz="4000" dirty="0"/>
            </a:br>
            <a:endParaRPr lang="ru-RU" sz="4000" dirty="0"/>
          </a:p>
          <a:p>
            <a:pPr marL="514350" indent="-514350">
              <a:buAutoNum type="arabicPeriod"/>
            </a:pPr>
            <a:r>
              <a:rPr lang="ru-RU" sz="4000" dirty="0"/>
              <a:t>Оператор </a:t>
            </a:r>
            <a:r>
              <a:rPr lang="en-US" sz="4000" b="1" dirty="0">
                <a:solidFill>
                  <a:srgbClr val="7030A0"/>
                </a:solidFill>
              </a:rPr>
              <a:t>await</a:t>
            </a:r>
            <a:r>
              <a:rPr lang="ru-RU" sz="4000" dirty="0"/>
              <a:t>;</a:t>
            </a:r>
            <a:endParaRPr lang="en-US" sz="4000" dirty="0"/>
          </a:p>
          <a:p>
            <a:pPr marL="514350" indent="-514350">
              <a:buAutoNum type="arabicPeriod"/>
            </a:pPr>
            <a:endParaRPr lang="en-US" sz="4000" dirty="0"/>
          </a:p>
          <a:p>
            <a:pPr marL="514350" indent="-514350">
              <a:buAutoNum type="arabicPeriod"/>
            </a:pPr>
            <a:r>
              <a:rPr lang="ru-RU" sz="4000" dirty="0"/>
              <a:t>Установите (если еще не установили) </a:t>
            </a:r>
            <a:r>
              <a:rPr lang="en-US" sz="4000" b="1" dirty="0">
                <a:solidFill>
                  <a:srgbClr val="00B050"/>
                </a:solidFill>
              </a:rPr>
              <a:t>Node.JS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111026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158" y="1355284"/>
            <a:ext cx="5656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Воспользуйтесь </a:t>
            </a:r>
            <a:r>
              <a:rPr lang="en-US" sz="2200" dirty="0"/>
              <a:t>API </a:t>
            </a:r>
            <a:r>
              <a:rPr lang="ru-RU" sz="2200" dirty="0"/>
              <a:t>Национального Банка Украины и выведите в консоль последовательный список </a:t>
            </a:r>
            <a:r>
              <a:rPr lang="ru-RU" sz="2200" b="1" dirty="0"/>
              <a:t>курсов доллара</a:t>
            </a:r>
            <a:r>
              <a:rPr lang="ru-RU" sz="2200" dirty="0"/>
              <a:t> за период с </a:t>
            </a:r>
            <a:r>
              <a:rPr lang="ru-RU" sz="2200" b="1" dirty="0"/>
              <a:t>1 по </a:t>
            </a:r>
            <a:r>
              <a:rPr lang="en-US" sz="2200" b="1" dirty="0"/>
              <a:t>28 </a:t>
            </a:r>
            <a:r>
              <a:rPr lang="ru-RU" sz="2200" b="1" dirty="0"/>
              <a:t>февраля 2021 г. </a:t>
            </a:r>
            <a:r>
              <a:rPr lang="ru-RU" sz="2200" dirty="0"/>
              <a:t>по дням.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424" y="3541425"/>
            <a:ext cx="44246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01.02.2021 - 24.56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02.02.2021 - 24.86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03.02.2021 - 25.01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27.02.2021 - 24.21 грн.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28.02.2021 - 24.98 грн.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424" y="3028890"/>
            <a:ext cx="261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По такой структуре: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96688" y="603181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https://bank.gov.ua/ua/open-data/api-dev</a:t>
            </a:r>
            <a:endParaRPr lang="ru-RU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2C972D-1F84-41A3-B7F6-CC5CDC78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251601"/>
            <a:ext cx="4216722" cy="207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ACA334-FFE4-4BCB-93DA-73FB6DF38681}"/>
              </a:ext>
            </a:extLst>
          </p:cNvPr>
          <p:cNvSpPr txBox="1"/>
          <p:nvPr/>
        </p:nvSpPr>
        <p:spPr>
          <a:xfrm>
            <a:off x="7320136" y="4509120"/>
            <a:ext cx="421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Не забудьте отключить кеширование, чтобы в процессе разработки браузер не путал вас данными из </a:t>
            </a:r>
            <a:r>
              <a:rPr lang="ru-RU" i="1" dirty="0" err="1"/>
              <a:t>кеша</a:t>
            </a:r>
            <a:r>
              <a:rPr lang="ru-RU" i="1" dirty="0"/>
              <a:t>.</a:t>
            </a:r>
            <a:endParaRPr lang="uk-UA" i="1" dirty="0"/>
          </a:p>
        </p:txBody>
      </p:sp>
      <p:cxnSp>
        <p:nvCxnSpPr>
          <p:cNvPr id="15" name="Пряма сполучна лінія 14">
            <a:extLst>
              <a:ext uri="{FF2B5EF4-FFF2-40B4-BE49-F238E27FC236}">
                <a16:creationId xmlns:a16="http://schemas.microsoft.com/office/drawing/2014/main" id="{CB196E59-6280-487A-8822-B1E11CC93F53}"/>
              </a:ext>
            </a:extLst>
          </p:cNvPr>
          <p:cNvCxnSpPr/>
          <p:nvPr/>
        </p:nvCxnSpPr>
        <p:spPr>
          <a:xfrm>
            <a:off x="6816080" y="1484784"/>
            <a:ext cx="0" cy="417646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05264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052736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908720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i="1" dirty="0"/>
              <a:t>Пользователь вводит ИНН (физ. лица Украины), Необходимо определить: </a:t>
            </a:r>
            <a:r>
              <a:rPr lang="ru-RU" sz="1600" b="1" i="1" dirty="0"/>
              <a:t>нет ли ошибки в коде</a:t>
            </a:r>
            <a:r>
              <a:rPr lang="ru-RU" sz="1600" i="1" dirty="0"/>
              <a:t>, узнать </a:t>
            </a:r>
            <a:r>
              <a:rPr lang="ru-RU" sz="1600" b="1" i="1" dirty="0"/>
              <a:t>дату рождения</a:t>
            </a:r>
            <a:r>
              <a:rPr lang="ru-RU" sz="1600" i="1" dirty="0"/>
              <a:t>, определить </a:t>
            </a:r>
            <a:r>
              <a:rPr lang="ru-RU" sz="1600" b="1" i="1" dirty="0"/>
              <a:t>пол</a:t>
            </a:r>
            <a:r>
              <a:rPr lang="ru-RU" sz="1600" i="1" dirty="0"/>
              <a:t> и сколько </a:t>
            </a:r>
            <a:r>
              <a:rPr lang="ru-RU" sz="1600" b="1" i="1" dirty="0"/>
              <a:t>полных лет </a:t>
            </a:r>
            <a:r>
              <a:rPr lang="ru-RU" sz="1600" i="1" dirty="0"/>
              <a:t>человеку</a:t>
            </a:r>
            <a:r>
              <a:rPr lang="en-US" sz="1600" i="1" dirty="0"/>
              <a:t>. </a:t>
            </a:r>
            <a:r>
              <a:rPr lang="ru-RU" sz="1600" i="1" dirty="0"/>
              <a:t> </a:t>
            </a:r>
          </a:p>
          <a:p>
            <a:pPr algn="just"/>
            <a:endParaRPr lang="ru-RU" sz="1600" i="1" dirty="0"/>
          </a:p>
          <a:p>
            <a:pPr algn="just"/>
            <a:r>
              <a:rPr lang="ru-RU" sz="1600" dirty="0"/>
              <a:t>Скрипт должен содержать </a:t>
            </a:r>
            <a:r>
              <a:rPr lang="ru-RU" sz="1600" b="1" dirty="0"/>
              <a:t>функцию</a:t>
            </a:r>
            <a:r>
              <a:rPr lang="ru-RU" sz="1600" dirty="0"/>
              <a:t>, которая принимает </a:t>
            </a:r>
            <a:r>
              <a:rPr lang="ru-RU" sz="1600" b="1" dirty="0"/>
              <a:t>ИНН</a:t>
            </a:r>
            <a:r>
              <a:rPr lang="ru-RU" sz="1600" dirty="0"/>
              <a:t> в виде строки (строк может содержать проблемы, необходимо отчистить её). По результатам работы функция должна возвращать объект следующей структуры</a:t>
            </a:r>
            <a:r>
              <a:rPr lang="en-US" sz="1600" dirty="0"/>
              <a:t> (</a:t>
            </a:r>
            <a:r>
              <a:rPr lang="ru-RU" sz="1600" dirty="0"/>
              <a:t>поля</a:t>
            </a:r>
            <a:r>
              <a:rPr lang="ru-RU" sz="1600" b="1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sex,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dateOfBirth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fullYears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для некорректного номера не создаются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)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:</a:t>
            </a:r>
            <a:endParaRPr lang="ru-RU" sz="16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#E.2</a:t>
            </a:r>
            <a:r>
              <a:rPr lang="en-US" sz="3600" b="1" dirty="0"/>
              <a:t> |  </a:t>
            </a:r>
            <a:r>
              <a:rPr lang="ru-RU" sz="3600" b="1" dirty="0"/>
              <a:t>«Проверка ИНН»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v.2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79976" y="3573016"/>
            <a:ext cx="56166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code: “1234567890”,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isCorrect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  <a:r>
              <a:rPr 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sex: “female”, //or “male”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“1988-12-23”,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29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4507378"/>
            <a:ext cx="452686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1400" i="1" dirty="0"/>
              <a:t>Для проверки:</a:t>
            </a:r>
          </a:p>
          <a:p>
            <a:r>
              <a:rPr lang="ru-RU" sz="1400" b="1" i="1" dirty="0"/>
              <a:t>3463463460</a:t>
            </a:r>
            <a:r>
              <a:rPr lang="ru-RU" sz="1400" i="1" dirty="0"/>
              <a:t> – пол женский, </a:t>
            </a:r>
            <a:r>
              <a:rPr lang="ru-RU" sz="1400" i="1" dirty="0" err="1"/>
              <a:t>д.р</a:t>
            </a:r>
            <a:r>
              <a:rPr lang="ru-RU" sz="1400" i="1" dirty="0"/>
              <a:t>. 28.10.1994; </a:t>
            </a:r>
          </a:p>
          <a:p>
            <a:r>
              <a:rPr lang="ru-RU" sz="1400" b="1" i="1" dirty="0"/>
              <a:t>2063463479</a:t>
            </a:r>
            <a:r>
              <a:rPr lang="ru-RU" sz="1400" i="1" dirty="0"/>
              <a:t> – пол мужской, </a:t>
            </a:r>
            <a:r>
              <a:rPr lang="ru-RU" sz="1400" i="1" dirty="0" err="1"/>
              <a:t>д.р</a:t>
            </a:r>
            <a:r>
              <a:rPr lang="ru-RU" sz="1400" i="1" dirty="0"/>
              <a:t>. 29.06.1956.</a:t>
            </a:r>
            <a:endParaRPr lang="uk-UA" sz="14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192594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3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https://learn.javascript.ru/constructor-new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2064</Words>
  <Application>Microsoft Office PowerPoint</Application>
  <PresentationFormat>Широкий екран</PresentationFormat>
  <Paragraphs>205</Paragraphs>
  <Slides>50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Дата/Время в JavaScript</vt:lpstr>
      <vt:lpstr>Дата/Время в JavaScript</vt:lpstr>
      <vt:lpstr>Дата/Время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GET/SET методы у объекта</vt:lpstr>
      <vt:lpstr>Обработка исключений (Exceptions)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2021-06-07T06:52:10Z</dcterms:modified>
</cp:coreProperties>
</file>