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481" r:id="rId2"/>
    <p:sldId id="346" r:id="rId3"/>
    <p:sldId id="409" r:id="rId4"/>
    <p:sldId id="408" r:id="rId5"/>
    <p:sldId id="364" r:id="rId6"/>
    <p:sldId id="467" r:id="rId7"/>
    <p:sldId id="385" r:id="rId8"/>
    <p:sldId id="532" r:id="rId9"/>
    <p:sldId id="386" r:id="rId10"/>
    <p:sldId id="549" r:id="rId11"/>
    <p:sldId id="550" r:id="rId12"/>
    <p:sldId id="551" r:id="rId13"/>
    <p:sldId id="412" r:id="rId14"/>
    <p:sldId id="413" r:id="rId15"/>
    <p:sldId id="536" r:id="rId16"/>
    <p:sldId id="537" r:id="rId17"/>
    <p:sldId id="538" r:id="rId18"/>
    <p:sldId id="539" r:id="rId19"/>
    <p:sldId id="540" r:id="rId20"/>
    <p:sldId id="566" r:id="rId21"/>
    <p:sldId id="567" r:id="rId22"/>
    <p:sldId id="568" r:id="rId23"/>
    <p:sldId id="541" r:id="rId24"/>
    <p:sldId id="569" r:id="rId25"/>
    <p:sldId id="543" r:id="rId26"/>
    <p:sldId id="544" r:id="rId27"/>
    <p:sldId id="553" r:id="rId28"/>
    <p:sldId id="478" r:id="rId29"/>
    <p:sldId id="479" r:id="rId30"/>
    <p:sldId id="503" r:id="rId31"/>
    <p:sldId id="504" r:id="rId32"/>
    <p:sldId id="505" r:id="rId33"/>
    <p:sldId id="546" r:id="rId34"/>
    <p:sldId id="545" r:id="rId35"/>
    <p:sldId id="510" r:id="rId36"/>
    <p:sldId id="564" r:id="rId37"/>
    <p:sldId id="559" r:id="rId38"/>
    <p:sldId id="560" r:id="rId39"/>
    <p:sldId id="563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6CB762-EA8C-41D3-9C2F-A3EEE8C4C40D}">
          <p14:sldIdLst>
            <p14:sldId id="481"/>
            <p14:sldId id="346"/>
            <p14:sldId id="409"/>
            <p14:sldId id="408"/>
            <p14:sldId id="364"/>
            <p14:sldId id="467"/>
            <p14:sldId id="385"/>
            <p14:sldId id="532"/>
            <p14:sldId id="386"/>
            <p14:sldId id="549"/>
            <p14:sldId id="550"/>
            <p14:sldId id="551"/>
            <p14:sldId id="412"/>
            <p14:sldId id="413"/>
            <p14:sldId id="536"/>
            <p14:sldId id="537"/>
            <p14:sldId id="538"/>
            <p14:sldId id="539"/>
            <p14:sldId id="540"/>
            <p14:sldId id="566"/>
            <p14:sldId id="567"/>
            <p14:sldId id="568"/>
            <p14:sldId id="541"/>
            <p14:sldId id="569"/>
            <p14:sldId id="543"/>
            <p14:sldId id="544"/>
            <p14:sldId id="553"/>
            <p14:sldId id="478"/>
            <p14:sldId id="479"/>
            <p14:sldId id="503"/>
            <p14:sldId id="504"/>
            <p14:sldId id="505"/>
            <p14:sldId id="546"/>
            <p14:sldId id="545"/>
            <p14:sldId id="510"/>
            <p14:sldId id="564"/>
            <p14:sldId id="559"/>
            <p14:sldId id="560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F9AFF-8ED3-45C2-A31F-41FDD4A623EA}" v="10" dt="2021-06-24T06:16:40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483" autoAdjust="0"/>
  </p:normalViewPr>
  <p:slideViewPr>
    <p:cSldViewPr>
      <p:cViewPr varScale="1">
        <p:scale>
          <a:sx n="114" d="100"/>
          <a:sy n="114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22F9AFF-8ED3-45C2-A31F-41FDD4A623EA}"/>
    <pc:docChg chg="undo custSel delSld modSld modSection">
      <pc:chgData name="Anatoliy Kigel" userId="7432c6c4687b0a9c" providerId="LiveId" clId="{522F9AFF-8ED3-45C2-A31F-41FDD4A623EA}" dt="2021-06-24T06:16:52.085" v="76" actId="20577"/>
      <pc:docMkLst>
        <pc:docMk/>
      </pc:docMkLst>
      <pc:sldChg chg="del">
        <pc:chgData name="Anatoliy Kigel" userId="7432c6c4687b0a9c" providerId="LiveId" clId="{522F9AFF-8ED3-45C2-A31F-41FDD4A623EA}" dt="2021-06-24T05:19:54.659" v="0" actId="47"/>
        <pc:sldMkLst>
          <pc:docMk/>
          <pc:sldMk cId="518935961" sldId="542"/>
        </pc:sldMkLst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595177405" sldId="558"/>
        </pc:sldMkLst>
      </pc:sldChg>
      <pc:sldChg chg="addSp delSp modSp mod">
        <pc:chgData name="Anatoliy Kigel" userId="7432c6c4687b0a9c" providerId="LiveId" clId="{522F9AFF-8ED3-45C2-A31F-41FDD4A623EA}" dt="2021-06-24T06:16:52.085" v="76" actId="20577"/>
        <pc:sldMkLst>
          <pc:docMk/>
          <pc:sldMk cId="3356359888" sldId="563"/>
        </pc:sldMkLst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4" creationId="{00000000-0000-0000-0000-000000000000}"/>
          </ac:spMkLst>
        </pc:spChg>
        <pc:spChg chg="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5" creationId="{328800EF-1E85-4871-8877-55C384914C77}"/>
          </ac:spMkLst>
        </pc:spChg>
        <pc:spChg chg="add del mod">
          <ac:chgData name="Anatoliy Kigel" userId="7432c6c4687b0a9c" providerId="LiveId" clId="{522F9AFF-8ED3-45C2-A31F-41FDD4A623EA}" dt="2021-06-24T06:16:27.519" v="62" actId="478"/>
          <ac:spMkLst>
            <pc:docMk/>
            <pc:sldMk cId="3356359888" sldId="563"/>
            <ac:spMk id="10" creationId="{F6306E0E-D062-47E6-9199-5E2A3B100534}"/>
          </ac:spMkLst>
        </pc:spChg>
        <pc:spChg chg="add del mod">
          <ac:chgData name="Anatoliy Kigel" userId="7432c6c4687b0a9c" providerId="LiveId" clId="{522F9AFF-8ED3-45C2-A31F-41FDD4A623EA}" dt="2021-06-24T06:13:13.744" v="44" actId="478"/>
          <ac:spMkLst>
            <pc:docMk/>
            <pc:sldMk cId="3356359888" sldId="563"/>
            <ac:spMk id="12" creationId="{82E62C82-98F2-406E-AD04-4DFD58BEC69F}"/>
          </ac:spMkLst>
        </pc:spChg>
        <pc:spChg chg="add mod">
          <ac:chgData name="Anatoliy Kigel" userId="7432c6c4687b0a9c" providerId="LiveId" clId="{522F9AFF-8ED3-45C2-A31F-41FDD4A623EA}" dt="2021-06-24T06:16:52.085" v="76" actId="20577"/>
          <ac:spMkLst>
            <pc:docMk/>
            <pc:sldMk cId="3356359888" sldId="563"/>
            <ac:spMk id="14" creationId="{322D53B2-9D72-4748-BDA7-A2CB31F95D3D}"/>
          </ac:spMkLst>
        </pc:spChg>
        <pc:picChg chg="mod">
          <ac:chgData name="Anatoliy Kigel" userId="7432c6c4687b0a9c" providerId="LiveId" clId="{522F9AFF-8ED3-45C2-A31F-41FDD4A623EA}" dt="2021-06-24T06:16:30.968" v="64" actId="1076"/>
          <ac:picMkLst>
            <pc:docMk/>
            <pc:sldMk cId="3356359888" sldId="5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522F9AFF-8ED3-45C2-A31F-41FDD4A623EA}" dt="2021-06-24T05:20:15.537" v="1" actId="47"/>
        <pc:sldMkLst>
          <pc:docMk/>
          <pc:sldMk cId="2673066150" sldId="565"/>
        </pc:sldMkLst>
      </pc:sldChg>
    </pc:docChg>
  </pc:docChgLst>
  <pc:docChgLst>
    <pc:chgData name="Anatoliy Kigel" userId="7432c6c4687b0a9c" providerId="LiveId" clId="{1548D7B7-C7F1-41DC-8B75-708C93F032E9}"/>
    <pc:docChg chg="custSel delSld modSld modSection">
      <pc:chgData name="Anatoliy Kigel" userId="7432c6c4687b0a9c" providerId="LiveId" clId="{1548D7B7-C7F1-41DC-8B75-708C93F032E9}" dt="2021-03-11T08:10:59.960" v="131" actId="114"/>
      <pc:docMkLst>
        <pc:docMk/>
      </pc:docMkLst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4015933068" sldId="520"/>
        </pc:sldMkLst>
      </pc:sldChg>
      <pc:sldChg chg="del">
        <pc:chgData name="Anatoliy Kigel" userId="7432c6c4687b0a9c" providerId="LiveId" clId="{1548D7B7-C7F1-41DC-8B75-708C93F032E9}" dt="2021-03-09T10:45:19.601" v="0" actId="47"/>
        <pc:sldMkLst>
          <pc:docMk/>
          <pc:sldMk cId="2832692443" sldId="521"/>
        </pc:sldMkLst>
      </pc:sldChg>
      <pc:sldChg chg="modSp mod">
        <pc:chgData name="Anatoliy Kigel" userId="7432c6c4687b0a9c" providerId="LiveId" clId="{1548D7B7-C7F1-41DC-8B75-708C93F032E9}" dt="2021-03-10T18:47:33.277" v="18" actId="1076"/>
        <pc:sldMkLst>
          <pc:docMk/>
          <pc:sldMk cId="4002966659" sldId="537"/>
        </pc:sldMkLst>
        <pc:spChg chg="mod">
          <ac:chgData name="Anatoliy Kigel" userId="7432c6c4687b0a9c" providerId="LiveId" clId="{1548D7B7-C7F1-41DC-8B75-708C93F032E9}" dt="2021-03-10T18:47:33.277" v="18" actId="1076"/>
          <ac:spMkLst>
            <pc:docMk/>
            <pc:sldMk cId="4002966659" sldId="537"/>
            <ac:spMk id="3" creationId="{00000000-0000-0000-0000-000000000000}"/>
          </ac:spMkLst>
        </pc:spChg>
      </pc:sldChg>
      <pc:sldChg chg="addSp modSp mod">
        <pc:chgData name="Anatoliy Kigel" userId="7432c6c4687b0a9c" providerId="LiveId" clId="{1548D7B7-C7F1-41DC-8B75-708C93F032E9}" dt="2021-03-11T08:10:59.960" v="131" actId="114"/>
        <pc:sldMkLst>
          <pc:docMk/>
          <pc:sldMk cId="3356359888" sldId="563"/>
        </pc:sldMkLst>
        <pc:spChg chg="mod">
          <ac:chgData name="Anatoliy Kigel" userId="7432c6c4687b0a9c" providerId="LiveId" clId="{1548D7B7-C7F1-41DC-8B75-708C93F032E9}" dt="2021-03-11T08:10:03.071" v="34" actId="1035"/>
          <ac:spMkLst>
            <pc:docMk/>
            <pc:sldMk cId="3356359888" sldId="563"/>
            <ac:spMk id="2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1.654" v="30" actId="1035"/>
          <ac:spMkLst>
            <pc:docMk/>
            <pc:sldMk cId="3356359888" sldId="563"/>
            <ac:spMk id="3" creationId="{00000000-0000-0000-0000-000000000000}"/>
          </ac:spMkLst>
        </pc:spChg>
        <pc:spChg chg="mod">
          <ac:chgData name="Anatoliy Kigel" userId="7432c6c4687b0a9c" providerId="LiveId" clId="{1548D7B7-C7F1-41DC-8B75-708C93F032E9}" dt="2021-03-11T08:10:05.623" v="42" actId="1036"/>
          <ac:spMkLst>
            <pc:docMk/>
            <pc:sldMk cId="3356359888" sldId="563"/>
            <ac:spMk id="4" creationId="{00000000-0000-0000-0000-000000000000}"/>
          </ac:spMkLst>
        </pc:spChg>
        <pc:spChg chg="add mod">
          <ac:chgData name="Anatoliy Kigel" userId="7432c6c4687b0a9c" providerId="LiveId" clId="{1548D7B7-C7F1-41DC-8B75-708C93F032E9}" dt="2021-03-11T08:10:59.960" v="131" actId="114"/>
          <ac:spMkLst>
            <pc:docMk/>
            <pc:sldMk cId="3356359888" sldId="563"/>
            <ac:spMk id="5" creationId="{328800EF-1E85-4871-8877-55C384914C77}"/>
          </ac:spMkLst>
        </pc:spChg>
        <pc:picChg chg="mod">
          <ac:chgData name="Anatoliy Kigel" userId="7432c6c4687b0a9c" providerId="LiveId" clId="{1548D7B7-C7F1-41DC-8B75-708C93F032E9}" dt="2021-03-11T08:09:58.072" v="23" actId="1036"/>
          <ac:picMkLst>
            <pc:docMk/>
            <pc:sldMk cId="3356359888" sldId="563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24.06.2021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251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24.06.2021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base.xyz/cors/demo-2.ph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xhr-crossdo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mozilla.org/ru/docs/Web/JavaScript/Reference/Statements/for-await...o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i.privatbank.u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up.binlist.net/536354" TargetMode="External"/><Relationship Id="rId2" Type="http://schemas.openxmlformats.org/officeDocument/2006/relationships/hyperlink" Target="https://binlis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bincodes.com/api-bin-checker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pstack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Event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lebase.xyz/pbatm" TargetMode="External"/><Relationship Id="rId5" Type="http://schemas.openxmlformats.org/officeDocument/2006/relationships/hyperlink" Target="https://api.privatbank.ua/p24api/infrastructure?json&amp;atm&amp;address=&amp;city=&#1044;&#1085;&#1110;&#1087;&#1088;&#1086;" TargetMode="External"/><Relationship Id="rId4" Type="http://schemas.openxmlformats.org/officeDocument/2006/relationships/hyperlink" Target="https://api.privatbank.ua/#p24/a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promise-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AJAX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448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3. </a:t>
            </a:r>
            <a:r>
              <a:rPr lang="en-US" sz="7200" b="1" dirty="0"/>
              <a:t>AJAX</a:t>
            </a:r>
          </a:p>
          <a:p>
            <a:pPr algn="ctr"/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/>
              <a:t>synchronous </a:t>
            </a:r>
            <a:r>
              <a:rPr lang="en-US" sz="4000" b="1" i="1" dirty="0">
                <a:solidFill>
                  <a:srgbClr val="FFFF00"/>
                </a:solidFill>
              </a:rPr>
              <a:t>J</a:t>
            </a:r>
            <a:r>
              <a:rPr lang="en-US" sz="4000" b="1" i="1" dirty="0"/>
              <a:t>avaScript </a:t>
            </a:r>
            <a:r>
              <a:rPr lang="en-US" sz="4000" b="1" i="1" dirty="0">
                <a:solidFill>
                  <a:srgbClr val="FFFF00"/>
                </a:solidFill>
              </a:rPr>
              <a:t>A</a:t>
            </a:r>
            <a:r>
              <a:rPr lang="en-US" sz="4000" b="1" i="1" dirty="0"/>
              <a:t>nd </a:t>
            </a:r>
            <a:r>
              <a:rPr lang="en-US" sz="4000" b="1" i="1" dirty="0">
                <a:solidFill>
                  <a:srgbClr val="FFFF00"/>
                </a:solidFill>
              </a:rPr>
              <a:t>X</a:t>
            </a:r>
            <a:r>
              <a:rPr lang="en-US" sz="4000" b="1" i="1" dirty="0"/>
              <a:t>ML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12903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2" cstate="print"/>
          <a:srcRect l="9570" t="1021" r="10684" b="-1021"/>
          <a:stretch/>
        </p:blipFill>
        <p:spPr bwMode="auto">
          <a:xfrm>
            <a:off x="413941" y="2204864"/>
            <a:ext cx="4267328" cy="26642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490008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 изменение страницы в браузере пользователя отвечает </a:t>
            </a:r>
            <a:r>
              <a:rPr lang="en-US" sz="2000" dirty="0"/>
              <a:t>JavaScript</a:t>
            </a:r>
            <a:r>
              <a:rPr lang="ru-RU" sz="2000" dirty="0"/>
              <a:t>, но до этого момента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изменял страницу только на основе данных полученные еще при загрузке страницы в браузер и/или в зависимости от действий пользователя. Получить какие-то новые (дополнительные) данные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не мог.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4524" y="3938280"/>
            <a:ext cx="6834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 появлением в браузерах специального объекта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XMLHttpRequest</a:t>
            </a:r>
            <a:r>
              <a:rPr lang="en-US" sz="2000" dirty="0"/>
              <a:t> </a:t>
            </a:r>
            <a:r>
              <a:rPr lang="ru-RU" sz="2000" dirty="0"/>
              <a:t>у </a:t>
            </a:r>
            <a:r>
              <a:rPr lang="en-US" sz="2000" b="1" dirty="0"/>
              <a:t>JavaScript</a:t>
            </a:r>
            <a:r>
              <a:rPr lang="en-US" sz="2000" dirty="0"/>
              <a:t> </a:t>
            </a:r>
            <a:r>
              <a:rPr lang="ru-RU" sz="2000" dirty="0"/>
              <a:t>появилась возможность делать </a:t>
            </a:r>
            <a:r>
              <a:rPr lang="en-US" sz="2000" b="1" dirty="0"/>
              <a:t>HTTP-</a:t>
            </a:r>
            <a:r>
              <a:rPr lang="ru-RU" sz="2000" b="1" dirty="0"/>
              <a:t>запросы</a:t>
            </a:r>
            <a:r>
              <a:rPr lang="en-US" sz="2000" b="1" dirty="0"/>
              <a:t> </a:t>
            </a:r>
            <a:r>
              <a:rPr lang="en-US" sz="2000" i="1" dirty="0"/>
              <a:t>(HTTP-request)</a:t>
            </a:r>
            <a:r>
              <a:rPr lang="ru-RU" sz="2000" dirty="0"/>
              <a:t> к сайтам, и изменять страницу уже на основе данных которых не было при загрузке странице. Т.е. дополнительно загружать разметку</a:t>
            </a:r>
            <a:r>
              <a:rPr lang="en-US" sz="2000" dirty="0"/>
              <a:t> </a:t>
            </a:r>
            <a:r>
              <a:rPr lang="ru-RU" sz="2000" dirty="0"/>
              <a:t>и/или другие данные и вставлять их на страницу.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871864" y="1556792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30" y="3729405"/>
            <a:ext cx="44644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Идея заложенная в </a:t>
            </a:r>
            <a:r>
              <a:rPr lang="en-US" sz="2800" b="1" dirty="0"/>
              <a:t>AJAX</a:t>
            </a:r>
            <a:r>
              <a:rPr lang="ru-RU" sz="2800" dirty="0"/>
              <a:t> –  не перезагружая страницу полностью, запросить у сервера данные и вставить их в дерево документа. </a:t>
            </a:r>
            <a:endParaRPr lang="uk-UA" sz="28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415260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 fetch() </a:t>
            </a:r>
            <a:endParaRPr lang="ru-RU" sz="7200" b="1" dirty="0"/>
          </a:p>
          <a:p>
            <a:pPr algn="ctr"/>
            <a:r>
              <a:rPr lang="en-US" sz="4400" b="1" dirty="0">
                <a:solidFill>
                  <a:srgbClr val="FFFF00"/>
                </a:solidFill>
              </a:rPr>
              <a:t>AJAX</a:t>
            </a:r>
            <a:r>
              <a:rPr lang="en-US" sz="4400" b="1" dirty="0"/>
              <a:t> </a:t>
            </a:r>
            <a:r>
              <a:rPr lang="ru-RU" sz="4400" b="1" dirty="0"/>
              <a:t>на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Promise</a:t>
            </a:r>
            <a:r>
              <a:rPr lang="en-US" sz="4400" b="1" dirty="0"/>
              <a:t>’</a:t>
            </a:r>
            <a:r>
              <a:rPr lang="ru-RU" sz="4400" b="1" dirty="0"/>
              <a:t>ах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171966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118740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/>
              <a:t>5. Кросс-доменные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77379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798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6554" y="4365104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0C0"/>
                </a:solidFill>
              </a:rPr>
              <a:t>Не все </a:t>
            </a:r>
            <a:r>
              <a:rPr lang="en-US" sz="2800" b="1" dirty="0">
                <a:solidFill>
                  <a:srgbClr val="0070C0"/>
                </a:solidFill>
              </a:rPr>
              <a:t>AJAX </a:t>
            </a:r>
            <a:r>
              <a:rPr lang="ru-RU" sz="2800" b="1" dirty="0">
                <a:solidFill>
                  <a:srgbClr val="0070C0"/>
                </a:solidFill>
              </a:rPr>
              <a:t>запросы безопасны, браузер бдит </a:t>
            </a:r>
            <a:r>
              <a:rPr lang="ru-RU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ru-RU" sz="28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4744"/>
            <a:ext cx="12192001" cy="2933164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094533" y="5085182"/>
            <a:ext cx="50272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E9178"/>
                </a:solidFill>
                <a:latin typeface="+mj-lt"/>
                <a:hlinkClick r:id="rId3"/>
              </a:rPr>
              <a:t>https://filebase.xyz/cors/demo-1.php</a:t>
            </a:r>
          </a:p>
          <a:p>
            <a:endParaRPr lang="en-US" sz="2400" b="1" dirty="0">
              <a:solidFill>
                <a:srgbClr val="CE9178"/>
              </a:solidFill>
              <a:latin typeface="+mj-lt"/>
              <a:hlinkClick r:id="rId3"/>
            </a:endParaRPr>
          </a:p>
          <a:p>
            <a:r>
              <a:rPr lang="en-US" sz="2400" b="1" dirty="0">
                <a:solidFill>
                  <a:srgbClr val="CE9178"/>
                </a:solidFill>
                <a:latin typeface="+mj-lt"/>
                <a:hlinkClick r:id="rId3"/>
              </a:rPr>
              <a:t>https://filebase.xyz/cors/demo-2.php</a:t>
            </a:r>
            <a:endParaRPr lang="en-US" sz="24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9496" y="5269849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Сравните результаты </a:t>
            </a:r>
            <a:r>
              <a:rPr lang="en-US" sz="2400" dirty="0"/>
              <a:t>AJAX</a:t>
            </a:r>
            <a:r>
              <a:rPr lang="ru-RU" sz="2400" dirty="0"/>
              <a:t> запросов:</a:t>
            </a:r>
          </a:p>
        </p:txBody>
      </p:sp>
    </p:spTree>
    <p:extLst>
      <p:ext uri="{BB962C8B-B14F-4D97-AF65-F5344CB8AC3E}">
        <p14:creationId xmlns:p14="http://schemas.microsoft.com/office/powerpoint/2010/main" val="400296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5341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32656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/>
              <a:t>Кросс-доменные</a:t>
            </a:r>
            <a:r>
              <a:rPr lang="ru-RU" sz="4000" b="1" dirty="0"/>
              <a:t> запросы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5560" y="165260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rgbClr val="0070C0"/>
                </a:solidFill>
              </a:rPr>
              <a:t>Кросс-доменные</a:t>
            </a:r>
            <a:r>
              <a:rPr lang="ru-RU" sz="2400" b="1" dirty="0">
                <a:solidFill>
                  <a:srgbClr val="0070C0"/>
                </a:solidFill>
              </a:rPr>
              <a:t> запросы </a:t>
            </a:r>
            <a:r>
              <a:rPr lang="ru-RU" sz="2400" dirty="0"/>
              <a:t>(т.е</a:t>
            </a:r>
            <a:r>
              <a:rPr lang="ru-RU" sz="2400" i="1" dirty="0"/>
              <a:t>. запросы к другому домену, не к тому с которого загружен скрипт</a:t>
            </a:r>
            <a:r>
              <a:rPr lang="ru-RU" sz="2400" dirty="0"/>
              <a:t>) проходят контроль безопасности (</a:t>
            </a:r>
            <a:r>
              <a:rPr lang="ru-RU" sz="2400" b="1" dirty="0"/>
              <a:t>который осуществляет браузер</a:t>
            </a:r>
            <a:r>
              <a:rPr lang="ru-RU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5560" y="3573016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Чтобы страница могла быть доступна через кросс-доменные запросы (читай </a:t>
            </a:r>
            <a:r>
              <a:rPr lang="en-US" sz="2400" b="1" dirty="0"/>
              <a:t>AJAX</a:t>
            </a:r>
            <a:r>
              <a:rPr lang="en-US" sz="2400" dirty="0"/>
              <a:t> </a:t>
            </a:r>
            <a:r>
              <a:rPr lang="ru-RU" sz="2400" dirty="0"/>
              <a:t>запросы к страницам других сайтов), страница должна сама сказать об этом, а именно установить в </a:t>
            </a:r>
            <a:r>
              <a:rPr lang="en-US" sz="2400" b="1" dirty="0"/>
              <a:t>HTTP</a:t>
            </a:r>
            <a:r>
              <a:rPr lang="en-US" sz="2400" dirty="0"/>
              <a:t> </a:t>
            </a:r>
            <a:r>
              <a:rPr lang="ru-RU" sz="2400" dirty="0"/>
              <a:t>ответе заголовок </a:t>
            </a:r>
            <a:r>
              <a:rPr lang="en-US" sz="2400" b="1" dirty="0">
                <a:solidFill>
                  <a:srgbClr val="00B050"/>
                </a:solidFill>
              </a:rPr>
              <a:t>Access-Control-Allow-Origin</a:t>
            </a:r>
            <a:r>
              <a:rPr lang="ru-RU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96688" y="56319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https://learn.javascript.ru/xhr-crossdomain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7696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6. </a:t>
            </a:r>
            <a:r>
              <a:rPr lang="en-US" sz="8000" b="1" dirty="0"/>
              <a:t>API</a:t>
            </a:r>
            <a:r>
              <a:rPr lang="ru-RU" sz="7200" b="1" i="1" dirty="0"/>
              <a:t> </a:t>
            </a:r>
            <a:endParaRPr lang="en-US" sz="7200" b="1" i="1" dirty="0"/>
          </a:p>
          <a:p>
            <a:pPr algn="ctr"/>
            <a:r>
              <a:rPr lang="en-US" sz="4000" b="1" dirty="0"/>
              <a:t>(</a:t>
            </a:r>
            <a:r>
              <a:rPr lang="en-US" sz="4000" b="1" dirty="0">
                <a:solidFill>
                  <a:srgbClr val="FFFF00"/>
                </a:solidFill>
              </a:rPr>
              <a:t>A</a:t>
            </a:r>
            <a:r>
              <a:rPr lang="ru-RU" sz="4000" b="1" dirty="0" err="1"/>
              <a:t>pplication</a:t>
            </a:r>
            <a:r>
              <a:rPr lang="ru-RU" sz="4000" b="1" dirty="0"/>
              <a:t> </a:t>
            </a:r>
            <a:r>
              <a:rPr lang="en-US" sz="4000" b="1" dirty="0">
                <a:solidFill>
                  <a:srgbClr val="FFFF00"/>
                </a:solidFill>
              </a:rPr>
              <a:t>P</a:t>
            </a:r>
            <a:r>
              <a:rPr lang="ru-RU" sz="4000" b="1" dirty="0" err="1"/>
              <a:t>rogramming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00"/>
                </a:solidFill>
              </a:rPr>
              <a:t>I</a:t>
            </a:r>
            <a:r>
              <a:rPr lang="ru-RU" sz="4000" b="1" dirty="0" err="1"/>
              <a:t>nterface</a:t>
            </a:r>
            <a:r>
              <a:rPr lang="en-US" sz="4000" b="1" dirty="0"/>
              <a:t>)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660807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347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2120657"/>
            <a:ext cx="8208912" cy="31085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800" b="1" dirty="0"/>
              <a:t>API</a:t>
            </a:r>
            <a:r>
              <a:rPr lang="ru-RU" sz="2800" dirty="0"/>
              <a:t> (</a:t>
            </a:r>
            <a:r>
              <a:rPr lang="ru-RU" sz="2800" b="1" dirty="0"/>
              <a:t>интерфейс программирования приложений, интерфейс прикладного программирования</a:t>
            </a:r>
            <a:r>
              <a:rPr lang="ru-RU" sz="2800" dirty="0"/>
              <a:t>) (</a:t>
            </a:r>
            <a:r>
              <a:rPr lang="ru-RU" sz="2800" dirty="0">
                <a:hlinkClick r:id="rId2" tooltip="Английский язык"/>
              </a:rPr>
              <a:t>англ.</a:t>
            </a:r>
            <a:r>
              <a:rPr lang="ru-RU" sz="2800" dirty="0"/>
              <a:t> </a:t>
            </a:r>
            <a:r>
              <a:rPr lang="ru-RU" sz="2800" b="1" i="1" dirty="0" err="1"/>
              <a:t>a</a:t>
            </a:r>
            <a:r>
              <a:rPr lang="ru-RU" sz="2800" i="1" dirty="0" err="1"/>
              <a:t>pplication</a:t>
            </a:r>
            <a:r>
              <a:rPr lang="ru-RU" sz="2800" i="1" dirty="0"/>
              <a:t> </a:t>
            </a:r>
            <a:r>
              <a:rPr lang="ru-RU" sz="2800" b="1" i="1" dirty="0" err="1"/>
              <a:t>p</a:t>
            </a:r>
            <a:r>
              <a:rPr lang="ru-RU" sz="2800" i="1" dirty="0" err="1"/>
              <a:t>rogramming</a:t>
            </a:r>
            <a:r>
              <a:rPr lang="en-US" sz="2800" i="1" dirty="0"/>
              <a:t> </a:t>
            </a:r>
            <a:r>
              <a:rPr lang="ru-RU" sz="2800" b="1" i="1" dirty="0" err="1"/>
              <a:t>i</a:t>
            </a:r>
            <a:r>
              <a:rPr lang="ru-RU" sz="2800" i="1" dirty="0" err="1"/>
              <a:t>nterface</a:t>
            </a:r>
            <a:r>
              <a:rPr lang="ru-RU" sz="2800" dirty="0"/>
              <a:t>) — По сути набор правил, которые определяют как необходимо общаться со сторонним сайтом/программой/системой если мы хотим запросить у него данные или передать ему данные.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ru-RU" sz="4400" b="1" dirty="0" err="1"/>
              <a:t>pplication</a:t>
            </a:r>
            <a:r>
              <a:rPr lang="ru-RU" sz="4400" b="1" dirty="0"/>
              <a:t> </a:t>
            </a:r>
            <a:r>
              <a:rPr lang="en-US" sz="4400" b="1" dirty="0">
                <a:solidFill>
                  <a:srgbClr val="00B050"/>
                </a:solidFill>
              </a:rPr>
              <a:t>P</a:t>
            </a:r>
            <a:r>
              <a:rPr lang="ru-RU" sz="4400" b="1" dirty="0" err="1"/>
              <a:t>rogramming</a:t>
            </a:r>
            <a:r>
              <a:rPr lang="ru-RU" sz="4400" b="1" dirty="0"/>
              <a:t> </a:t>
            </a:r>
            <a:r>
              <a:rPr lang="en-US" sz="4400" b="1" dirty="0">
                <a:solidFill>
                  <a:srgbClr val="0070C0"/>
                </a:solidFill>
              </a:rPr>
              <a:t>I</a:t>
            </a:r>
            <a:r>
              <a:rPr lang="ru-RU" sz="4400" b="1" dirty="0" err="1"/>
              <a:t>nterface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7514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Event Loop</a:t>
            </a:r>
          </a:p>
        </p:txBody>
      </p:sp>
    </p:spTree>
    <p:extLst>
      <p:ext uri="{BB962C8B-B14F-4D97-AF65-F5344CB8AC3E}">
        <p14:creationId xmlns:p14="http://schemas.microsoft.com/office/powerpoint/2010/main" val="365820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1830443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72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0083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Цикл </a:t>
            </a:r>
            <a:r>
              <a:rPr lang="en-US" sz="4000" b="1" dirty="0"/>
              <a:t>for-await-of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6331" y="3963822"/>
            <a:ext cx="10153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Цикл </a:t>
            </a:r>
            <a:r>
              <a:rPr lang="en-US" sz="2400" dirty="0"/>
              <a:t> </a:t>
            </a:r>
            <a:r>
              <a:rPr lang="en-US" sz="2400" b="1" dirty="0"/>
              <a:t>for-await-of </a:t>
            </a:r>
            <a:r>
              <a:rPr lang="ru-RU" sz="2400" dirty="0"/>
              <a:t>позволяет перебрать итерируемую (перебираемую, массив или </a:t>
            </a:r>
            <a:r>
              <a:rPr lang="ru-RU" sz="2400" dirty="0" err="1"/>
              <a:t>псевдомассив</a:t>
            </a:r>
            <a:r>
              <a:rPr lang="ru-RU" sz="2400" dirty="0"/>
              <a:t>) состоящий из объектов типа </a:t>
            </a:r>
            <a:r>
              <a:rPr lang="en-US" sz="2400" b="1" dirty="0"/>
              <a:t>Promise</a:t>
            </a:r>
            <a:r>
              <a:rPr lang="en-US" sz="2400" dirty="0"/>
              <a:t>. </a:t>
            </a:r>
            <a:r>
              <a:rPr lang="ru-RU" sz="2400" dirty="0"/>
              <a:t>Цикл будет ожидать когда разрешится каждый из </a:t>
            </a:r>
            <a:r>
              <a:rPr lang="en-US" sz="2400" b="1" dirty="0" err="1"/>
              <a:t>Promis</a:t>
            </a:r>
            <a:r>
              <a:rPr lang="en-US" sz="2400" b="1" dirty="0"/>
              <a:t>’</a:t>
            </a:r>
            <a:r>
              <a:rPr lang="ru-RU" sz="2400" b="1" dirty="0" err="1"/>
              <a:t>ов</a:t>
            </a:r>
            <a:r>
              <a:rPr lang="ru-RU" sz="2400" b="1" dirty="0"/>
              <a:t> </a:t>
            </a:r>
            <a:r>
              <a:rPr lang="ru-RU" sz="2400" dirty="0"/>
              <a:t>и только тогда начинать выполнение каждого шага цикла.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56612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/>
              <a:t>Подробнее: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https://developer.mozilla.org/</a:t>
            </a:r>
            <a:r>
              <a:rPr lang="en-US" b="1" dirty="0" err="1">
                <a:hlinkClick r:id="rId2"/>
              </a:rPr>
              <a:t>ru</a:t>
            </a:r>
            <a:r>
              <a:rPr lang="en-US" b="1" dirty="0">
                <a:hlinkClick r:id="rId2"/>
              </a:rPr>
              <a:t>/docs/Web/JavaScript/Reference/Statements/for-await...of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" y="1109549"/>
            <a:ext cx="12191340" cy="2612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218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8. Полезные </a:t>
            </a:r>
            <a:r>
              <a:rPr lang="en-US" sz="7200" b="1" dirty="0"/>
              <a:t>API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333909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419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API </a:t>
            </a:r>
            <a:r>
              <a:rPr lang="ru-RU" sz="3200" b="1" dirty="0" err="1"/>
              <a:t>Приватбанка</a:t>
            </a:r>
            <a:endParaRPr lang="ru-RU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3516" y="6165305"/>
            <a:ext cx="6852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https://api.privatbank.ua/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756"/>
          <a:stretch/>
        </p:blipFill>
        <p:spPr>
          <a:xfrm>
            <a:off x="1415480" y="1032414"/>
            <a:ext cx="9577064" cy="489857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8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595667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317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197768"/>
            <a:ext cx="12192000" cy="710952"/>
          </a:xfrm>
        </p:spPr>
        <p:txBody>
          <a:bodyPr>
            <a:normAutofit/>
          </a:bodyPr>
          <a:lstStyle/>
          <a:p>
            <a:r>
              <a:rPr lang="ru-RU" sz="3200" b="1" dirty="0"/>
              <a:t>Информация по платёжной карте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492942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Сервис позволяют получить информацию в формате </a:t>
            </a:r>
            <a:r>
              <a:rPr lang="en-US" sz="2000" b="1" dirty="0"/>
              <a:t>JSON</a:t>
            </a:r>
            <a:r>
              <a:rPr lang="ru-RU" sz="2000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5649503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https://binlist.net</a:t>
            </a:r>
            <a:r>
              <a:rPr lang="ru-RU" sz="2400" b="1" dirty="0"/>
              <a:t> </a:t>
            </a:r>
            <a:r>
              <a:rPr lang="en-US" sz="2400" b="1" dirty="0"/>
              <a:t>| </a:t>
            </a:r>
            <a:r>
              <a:rPr lang="en-US" sz="2400" b="1" dirty="0">
                <a:hlinkClick r:id="rId3"/>
              </a:rPr>
              <a:t>https://lookup.binlist.net/536354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" y="6197242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Альтернативный сервис: </a:t>
            </a:r>
            <a:r>
              <a:rPr lang="en-US" sz="2000" b="1" dirty="0">
                <a:hlinkClick r:id="rId4"/>
              </a:rPr>
              <a:t>https://www.bincodes.com/api-bin-checker/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683" y="974251"/>
            <a:ext cx="5688632" cy="38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54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en-US" sz="3200" b="1" dirty="0"/>
              <a:t>API WHOIS-</a:t>
            </a:r>
            <a:r>
              <a:rPr lang="ru-RU" sz="3200" b="1" dirty="0"/>
              <a:t>сервиса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056" y="524139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/>
              <a:t>Сервис позволяют получить информацию в формате </a:t>
            </a:r>
            <a:r>
              <a:rPr lang="en-US" sz="2000" b="1" i="1" dirty="0"/>
              <a:t>JSON</a:t>
            </a:r>
            <a:r>
              <a:rPr lang="ru-RU" sz="2000" i="1" dirty="0"/>
              <a:t>. Но необходимо зарегистрироваться и получить ключ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05035" y="5960954"/>
            <a:ext cx="3724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https://ipstack.com/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224133"/>
            <a:ext cx="6386116" cy="38001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61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/>
              <a:t>Погодный </a:t>
            </a:r>
            <a:r>
              <a:rPr lang="en-US" sz="3200" b="1" dirty="0"/>
              <a:t>API</a:t>
            </a:r>
            <a:br>
              <a:rPr lang="en-US" sz="3200" b="1" dirty="0"/>
            </a:br>
            <a:r>
              <a:rPr lang="ru-RU" sz="3200" b="1" dirty="0"/>
              <a:t>сервиса </a:t>
            </a:r>
            <a:r>
              <a:rPr lang="en-US" sz="3200" b="1" dirty="0" err="1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Сервис требует регистрации и использование ключа при выполнении запросов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https://openweathermap.org/</a:t>
            </a:r>
            <a:endParaRPr lang="ru-RU" sz="1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84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957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136560" y="61136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588956" y="989856"/>
            <a:ext cx="4603044" cy="71095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b="1" dirty="0"/>
              <a:t>Погодный </a:t>
            </a:r>
            <a:r>
              <a:rPr lang="en-US" sz="3200" b="1" dirty="0"/>
              <a:t>API</a:t>
            </a:r>
            <a:br>
              <a:rPr lang="en-US" sz="3200" b="1" dirty="0"/>
            </a:br>
            <a:r>
              <a:rPr lang="ru-RU" sz="3200" b="1" dirty="0"/>
              <a:t>сервиса </a:t>
            </a:r>
            <a:r>
              <a:rPr lang="en-US" sz="3200" b="1" dirty="0" err="1"/>
              <a:t>OpenWeather</a:t>
            </a:r>
            <a:endParaRPr lang="ru-RU" sz="3200" b="1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87689" y="535879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8956" y="2276872"/>
            <a:ext cx="385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Сервис требует регистрации и использование ключа при выполнении запросов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88956" y="5085184"/>
            <a:ext cx="4603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2"/>
              </a:rPr>
              <a:t>https://openweathermap.org/</a:t>
            </a:r>
            <a:endParaRPr lang="ru-RU" sz="14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90875" y="4617102"/>
            <a:ext cx="379097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/>
              <a:t>9f118bfa230072d3603183e520cea4af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542" r="5748"/>
          <a:stretch/>
        </p:blipFill>
        <p:spPr>
          <a:xfrm>
            <a:off x="191344" y="775978"/>
            <a:ext cx="6600056" cy="4957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800" y="620688"/>
            <a:ext cx="5303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Вспомним об </a:t>
            </a:r>
            <a:br>
              <a:rPr lang="en-US" sz="36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Event Loop </a:t>
            </a:r>
            <a:r>
              <a:rPr lang="ru-RU" sz="3600" b="1" dirty="0"/>
              <a:t>в </a:t>
            </a:r>
            <a:r>
              <a:rPr lang="en-US" sz="3600" b="1" dirty="0"/>
              <a:t>JavaScript</a:t>
            </a:r>
            <a:endParaRPr lang="ru-R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00800" y="2132856"/>
            <a:ext cx="47283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JavaScript </a:t>
            </a:r>
            <a:r>
              <a:rPr lang="ru-RU" sz="2800" dirty="0"/>
              <a:t>– однопоточный язык программирования, в любой момент времени возможно выполнение только одного фрагмента кода. Но есть механизм </a:t>
            </a:r>
            <a:r>
              <a:rPr lang="en-US" sz="2800" b="1" dirty="0"/>
              <a:t>callback</a:t>
            </a:r>
            <a:r>
              <a:rPr lang="en-US" sz="2800" dirty="0"/>
              <a:t>’</a:t>
            </a:r>
            <a:r>
              <a:rPr lang="ru-RU" sz="2800" dirty="0" err="1"/>
              <a:t>ов</a:t>
            </a:r>
            <a:r>
              <a:rPr lang="ru-RU" sz="2800" dirty="0"/>
              <a:t>…</a:t>
            </a:r>
          </a:p>
        </p:txBody>
      </p:sp>
      <p:pic>
        <p:nvPicPr>
          <p:cNvPr id="1026" name="Picture 2" descr="https://cdn-images-1.medium.com/max/1200/1*quyTIOs2hioCx1jRQ7-oj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4"/>
          <a:stretch/>
        </p:blipFill>
        <p:spPr bwMode="auto">
          <a:xfrm>
            <a:off x="200986" y="260648"/>
            <a:ext cx="6903126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200800" y="5241974"/>
            <a:ext cx="3443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Подробнее</a:t>
            </a:r>
            <a:r>
              <a:rPr lang="en-US" b="1" dirty="0"/>
              <a:t>: </a:t>
            </a:r>
            <a:r>
              <a:rPr lang="ru-RU" b="1" dirty="0"/>
              <a:t> </a:t>
            </a:r>
            <a:r>
              <a:rPr lang="uk-UA" b="1" dirty="0">
                <a:hlinkClick r:id="rId3"/>
              </a:rPr>
              <a:t>https://developer.mozilla.org/ru/docs/Web/JavaScript/EventLoop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14014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9. Node.js</a:t>
            </a:r>
          </a:p>
          <a:p>
            <a:pPr algn="ctr"/>
            <a:r>
              <a:rPr lang="en-US" sz="5400" b="1" dirty="0">
                <a:solidFill>
                  <a:srgbClr val="FFFF00"/>
                </a:solidFill>
              </a:rPr>
              <a:t>JavaScript</a:t>
            </a:r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5400" b="1" dirty="0">
                <a:solidFill>
                  <a:schemeClr val="bg1">
                    <a:lumMod val="85000"/>
                  </a:schemeClr>
                </a:solidFill>
              </a:rPr>
              <a:t>вне браузера</a:t>
            </a:r>
            <a:endParaRPr lang="uk-UA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4587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65959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38662" y="5250449"/>
            <a:ext cx="3099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https://nodejs.org/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8168" y="1268755"/>
            <a:ext cx="426708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 </a:t>
            </a:r>
            <a:r>
              <a:rPr lang="en-US" sz="2200" dirty="0"/>
              <a:t>– </a:t>
            </a:r>
            <a:r>
              <a:rPr lang="ru-RU" sz="2200" dirty="0"/>
              <a:t>«виртуальная машина»</a:t>
            </a:r>
            <a:r>
              <a:rPr lang="en-US" sz="2200" dirty="0"/>
              <a:t> </a:t>
            </a:r>
            <a:r>
              <a:rPr lang="ru-RU" sz="2200" dirty="0"/>
              <a:t>способная выполнять </a:t>
            </a:r>
            <a:r>
              <a:rPr lang="en-US" sz="2200" dirty="0"/>
              <a:t>JavaScript</a:t>
            </a:r>
            <a:r>
              <a:rPr lang="ru-RU" sz="2200" dirty="0"/>
              <a:t>-код, которую можно установить на компьютере, и которая построена на базе «куска» браузера «</a:t>
            </a:r>
            <a:r>
              <a:rPr lang="en-US" sz="2200" dirty="0"/>
              <a:t>Chrome</a:t>
            </a:r>
            <a:r>
              <a:rPr lang="ru-RU" sz="2200" dirty="0"/>
              <a:t>» отвечающего за обработку </a:t>
            </a:r>
            <a:r>
              <a:rPr lang="en-US" sz="2200" dirty="0"/>
              <a:t>JavaScript</a:t>
            </a:r>
            <a:r>
              <a:rPr lang="ru-RU" sz="2200" dirty="0"/>
              <a:t>.</a:t>
            </a:r>
            <a:r>
              <a:rPr lang="en-US" sz="2200" dirty="0"/>
              <a:t> </a:t>
            </a:r>
            <a:r>
              <a:rPr lang="en-US" sz="2200" b="1" dirty="0"/>
              <a:t>Node.JS</a:t>
            </a:r>
            <a:r>
              <a:rPr lang="en-US" sz="2200" dirty="0"/>
              <a:t> </a:t>
            </a:r>
            <a:r>
              <a:rPr lang="ru-RU" sz="2200" dirty="0"/>
              <a:t>позволил превратить </a:t>
            </a:r>
            <a:r>
              <a:rPr lang="en-US" sz="2200" dirty="0"/>
              <a:t>JavaScript </a:t>
            </a:r>
            <a:r>
              <a:rPr lang="ru-RU" sz="2200" dirty="0"/>
              <a:t>в язык общего пользования, поставив его в один ряд с </a:t>
            </a:r>
            <a:r>
              <a:rPr lang="en-US" sz="2200" dirty="0"/>
              <a:t>Python, Ruby, Java, C# </a:t>
            </a:r>
            <a:r>
              <a:rPr lang="ru-RU" sz="2200" dirty="0"/>
              <a:t>и другими.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779083"/>
            <a:ext cx="6646498" cy="502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489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306" y="107922"/>
            <a:ext cx="154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Node</a:t>
            </a:r>
            <a:r>
              <a:rPr lang="ru-RU" sz="3200" b="1" dirty="0"/>
              <a:t>.</a:t>
            </a:r>
            <a:r>
              <a:rPr lang="en-US" sz="3200" b="1" dirty="0"/>
              <a:t>JS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83432" y="1412776"/>
            <a:ext cx="103691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Node.JS </a:t>
            </a:r>
            <a:r>
              <a:rPr lang="ru-RU" sz="2400" dirty="0"/>
              <a:t> – «чистый» </a:t>
            </a:r>
            <a:r>
              <a:rPr lang="ru-RU" sz="2400" b="1" dirty="0" err="1"/>
              <a:t>ECMAScript</a:t>
            </a:r>
            <a:r>
              <a:rPr lang="ru-RU" sz="2400" dirty="0"/>
              <a:t>. И самый «свежий» </a:t>
            </a:r>
            <a:r>
              <a:rPr lang="ru-RU" sz="2400" b="1" dirty="0" err="1"/>
              <a:t>ECMAScript</a:t>
            </a:r>
            <a:r>
              <a:rPr lang="ru-RU" sz="2400" dirty="0"/>
              <a:t>,</a:t>
            </a:r>
            <a:r>
              <a:rPr lang="uk-UA" sz="2400" b="1" dirty="0"/>
              <a:t> </a:t>
            </a:r>
            <a:r>
              <a:rPr lang="uk-UA" sz="2400" dirty="0"/>
              <a:t>для </a:t>
            </a:r>
            <a:r>
              <a:rPr lang="uk-UA" sz="2400" dirty="0" err="1"/>
              <a:t>разработчика</a:t>
            </a:r>
            <a:r>
              <a:rPr lang="ru-RU" sz="2400" dirty="0"/>
              <a:t>, т.к. применяя </a:t>
            </a:r>
            <a:r>
              <a:rPr lang="ru-RU" sz="2400" b="1" dirty="0"/>
              <a:t>Node.JS</a:t>
            </a:r>
            <a:r>
              <a:rPr lang="ru-RU" sz="2400" dirty="0"/>
              <a:t> не нужно думать о совместимости с браузерами.</a:t>
            </a:r>
          </a:p>
          <a:p>
            <a:endParaRPr lang="ru-RU" sz="2400" dirty="0"/>
          </a:p>
          <a:p>
            <a:r>
              <a:rPr lang="ru-RU" sz="2400" dirty="0"/>
              <a:t>Если в браузере инструментарий</a:t>
            </a:r>
            <a:r>
              <a:rPr lang="en-US" sz="2400" dirty="0"/>
              <a:t> </a:t>
            </a:r>
            <a:r>
              <a:rPr lang="ru-RU" sz="2400" dirty="0"/>
              <a:t>взаимодействия с пользователем обеспечивается объектом </a:t>
            </a:r>
            <a:r>
              <a:rPr lang="en-US" sz="2400" b="1" dirty="0" err="1"/>
              <a:t>globalThis</a:t>
            </a:r>
            <a:r>
              <a:rPr lang="en-US" sz="2400" dirty="0"/>
              <a:t> </a:t>
            </a:r>
            <a:r>
              <a:rPr lang="en-US" sz="2400" i="1" dirty="0"/>
              <a:t>(</a:t>
            </a:r>
            <a:r>
              <a:rPr lang="ru-RU" sz="2400" i="1" dirty="0" err="1"/>
              <a:t>window</a:t>
            </a:r>
            <a:r>
              <a:rPr lang="en-US" sz="2400" i="1" dirty="0"/>
              <a:t>)</a:t>
            </a:r>
            <a:r>
              <a:rPr lang="ru-RU" sz="2400" dirty="0"/>
              <a:t>, то в его </a:t>
            </a:r>
            <a:r>
              <a:rPr lang="ru-RU" sz="2400" b="1" dirty="0"/>
              <a:t>Node.JS</a:t>
            </a:r>
            <a:r>
              <a:rPr lang="en-US" sz="2400" b="1" dirty="0"/>
              <a:t> </a:t>
            </a:r>
            <a:r>
              <a:rPr lang="ru-RU" sz="2400" dirty="0"/>
              <a:t>версии такого функционала нет, в нём «из коробки» нет ничего кроме чистого синтаксиса </a:t>
            </a:r>
            <a:r>
              <a:rPr lang="ru-RU" sz="2400" b="1" dirty="0" err="1"/>
              <a:t>JavaScript</a:t>
            </a:r>
            <a:r>
              <a:rPr lang="ru-RU" sz="2400" b="1" dirty="0"/>
              <a:t>/ECMAScript-2015/2016/2017/2018/2019/2020</a:t>
            </a:r>
            <a:r>
              <a:rPr lang="ru-RU" sz="2400" dirty="0"/>
              <a:t>/... </a:t>
            </a:r>
          </a:p>
          <a:p>
            <a:endParaRPr lang="ru-RU" sz="2400" dirty="0"/>
          </a:p>
          <a:p>
            <a:r>
              <a:rPr lang="ru-RU" sz="2400" dirty="0"/>
              <a:t>Но, в </a:t>
            </a:r>
            <a:r>
              <a:rPr lang="ru-RU" sz="2400" b="1" dirty="0"/>
              <a:t>Node.JS</a:t>
            </a:r>
            <a:r>
              <a:rPr lang="ru-RU" sz="2400" dirty="0"/>
              <a:t> есть </a:t>
            </a:r>
            <a:r>
              <a:rPr lang="ru-RU" sz="2400" b="1" dirty="0"/>
              <a:t>модули</a:t>
            </a:r>
            <a:r>
              <a:rPr lang="ru-RU" sz="2400" dirty="0"/>
              <a:t> </a:t>
            </a:r>
            <a:r>
              <a:rPr lang="ru-RU" sz="2400" i="1" dirty="0"/>
              <a:t>(пакеты)  </a:t>
            </a:r>
            <a:r>
              <a:rPr lang="ru-RU" sz="2400" dirty="0"/>
              <a:t>для решения тех или иных задач (</a:t>
            </a:r>
            <a:r>
              <a:rPr lang="ru-RU" sz="2400" i="1" dirty="0"/>
              <a:t>по аналогии с подключаемыми файлами в других языках</a:t>
            </a:r>
            <a:r>
              <a:rPr lang="ru-RU" sz="2400" dirty="0"/>
              <a:t>), и модулей для него существует большое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142927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9. NPM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(</a:t>
            </a:r>
            <a:r>
              <a:rPr lang="en-US" sz="6000" b="1" dirty="0">
                <a:solidFill>
                  <a:srgbClr val="FFFF00"/>
                </a:solidFill>
              </a:rPr>
              <a:t>N</a:t>
            </a:r>
            <a:r>
              <a:rPr lang="en-US" sz="6000" b="1" dirty="0">
                <a:solidFill>
                  <a:schemeClr val="bg1"/>
                </a:solidFill>
              </a:rPr>
              <a:t>ode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>
                <a:solidFill>
                  <a:schemeClr val="bg1"/>
                </a:solidFill>
              </a:rPr>
              <a:t>ackage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>
                <a:solidFill>
                  <a:schemeClr val="bg1"/>
                </a:solidFill>
              </a:rPr>
              <a:t>anager)</a:t>
            </a:r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44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789" y="323946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04356" y="961564"/>
            <a:ext cx="873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Всемирная библиотека пакетов</a:t>
            </a:r>
            <a:r>
              <a:rPr lang="en-US" sz="2800" i="1" dirty="0"/>
              <a:t> (</a:t>
            </a:r>
            <a:r>
              <a:rPr lang="ru-RU" sz="2800" i="1" dirty="0"/>
              <a:t>модулей</a:t>
            </a:r>
            <a:r>
              <a:rPr lang="en-US" sz="2800" i="1" dirty="0"/>
              <a:t>)</a:t>
            </a:r>
            <a:r>
              <a:rPr lang="ru-RU" sz="2800" i="1" dirty="0"/>
              <a:t> для </a:t>
            </a:r>
            <a:r>
              <a:rPr lang="en-US" sz="2800" i="1" dirty="0"/>
              <a:t>Node.JS</a:t>
            </a:r>
            <a:endParaRPr lang="ru-RU" sz="28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002124"/>
            <a:ext cx="12167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https://www.npmjs.com/</a:t>
            </a:r>
            <a:endParaRPr lang="ru-RU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032" y="1628800"/>
            <a:ext cx="5184577" cy="4082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0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95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9697" y="179930"/>
            <a:ext cx="542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NPM –</a:t>
            </a:r>
            <a:r>
              <a:rPr lang="ru-RU" sz="3200" b="1" dirty="0"/>
              <a:t> </a:t>
            </a:r>
            <a:r>
              <a:rPr lang="en-US" sz="3200" b="1" dirty="0"/>
              <a:t>Node Package Manager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91544" y="88955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Когда нам нужен пакет, то пишет в консоли: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9417" y="2243700"/>
            <a:ext cx="105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 </a:t>
            </a:r>
            <a:r>
              <a:rPr lang="ru-RU" sz="2800" b="1" dirty="0"/>
              <a:t>система управления пакетами (</a:t>
            </a:r>
            <a:r>
              <a:rPr lang="en-US" sz="2800" b="1" dirty="0"/>
              <a:t>NPM</a:t>
            </a:r>
            <a:r>
              <a:rPr lang="ru-RU" sz="2800" b="1" dirty="0"/>
              <a:t>) </a:t>
            </a:r>
            <a:r>
              <a:rPr lang="ru-RU" sz="2800" dirty="0"/>
              <a:t>установит в текущую папку требуемый </a:t>
            </a:r>
            <a:r>
              <a:rPr lang="ru-RU" sz="2800" b="1" dirty="0"/>
              <a:t>пакет</a:t>
            </a:r>
            <a:r>
              <a:rPr lang="ru-RU" sz="2800" dirty="0"/>
              <a:t> (</a:t>
            </a:r>
            <a:r>
              <a:rPr lang="ru-RU" sz="2800" i="1" dirty="0"/>
              <a:t>модуль</a:t>
            </a:r>
            <a:r>
              <a:rPr lang="ru-RU" sz="2800" dirty="0"/>
              <a:t>) и все зависимые </a:t>
            </a:r>
            <a:r>
              <a:rPr lang="ru-RU" sz="2800" b="1" dirty="0"/>
              <a:t>пакеты</a:t>
            </a:r>
            <a:r>
              <a:rPr lang="ru-RU" sz="2800" dirty="0"/>
              <a:t> также.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3429000"/>
            <a:ext cx="4077519" cy="30094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l="2900" t="8076"/>
          <a:stretch>
            <a:fillRect/>
          </a:stretch>
        </p:blipFill>
        <p:spPr bwMode="auto">
          <a:xfrm>
            <a:off x="6888088" y="3433776"/>
            <a:ext cx="2664296" cy="30189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49" y="152306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npm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install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ru-RU" sz="2800" b="1" i="1" dirty="0" err="1">
                <a:solidFill>
                  <a:srgbClr val="0070C0"/>
                </a:solidFill>
              </a:rPr>
              <a:t>имя_модуля</a:t>
            </a:r>
            <a:endParaRPr lang="ru-RU" sz="28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0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633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1859340"/>
            <a:ext cx="12192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1. Работа с </a:t>
            </a:r>
            <a:r>
              <a:rPr lang="en-US" sz="4800" b="1" dirty="0">
                <a:solidFill>
                  <a:srgbClr val="00B050"/>
                </a:solidFill>
              </a:rPr>
              <a:t>DOM</a:t>
            </a:r>
            <a:r>
              <a:rPr lang="en-US" sz="4800" b="1" dirty="0"/>
              <a:t> </a:t>
            </a:r>
            <a:endParaRPr lang="ru-RU" sz="4800" b="1" dirty="0"/>
          </a:p>
          <a:p>
            <a:pPr algn="ctr"/>
            <a:r>
              <a:rPr lang="en-US" sz="4800" dirty="0"/>
              <a:t>(</a:t>
            </a:r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работа с разметкой документа</a:t>
            </a:r>
            <a:r>
              <a:rPr lang="en-US" sz="4800" dirty="0"/>
              <a:t>)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427311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93096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2.</a:t>
            </a:r>
            <a:r>
              <a:rPr lang="en-US" sz="3200" b="1" dirty="0"/>
              <a:t> </a:t>
            </a:r>
            <a:r>
              <a:rPr lang="ru-RU" sz="3200" b="1" dirty="0"/>
              <a:t>Операторы </a:t>
            </a:r>
            <a:r>
              <a:rPr lang="en-US" sz="3200" b="1" dirty="0">
                <a:solidFill>
                  <a:srgbClr val="00B050"/>
                </a:solidFill>
              </a:rPr>
              <a:t>Export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rgbClr val="00B0F0"/>
                </a:solidFill>
              </a:rPr>
              <a:t>Import</a:t>
            </a:r>
            <a:r>
              <a:rPr lang="en-US" sz="3200" b="1" dirty="0"/>
              <a:t> </a:t>
            </a:r>
            <a:endParaRPr lang="ru-RU" sz="3200" b="1" dirty="0"/>
          </a:p>
          <a:p>
            <a:pPr algn="ctr"/>
            <a:r>
              <a:rPr lang="en-US" sz="3200" b="1" dirty="0"/>
              <a:t>(</a:t>
            </a:r>
            <a:r>
              <a:rPr lang="ru-RU" sz="3200" b="1" dirty="0"/>
              <a:t>также известны как «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ES Modules</a:t>
            </a:r>
            <a:r>
              <a:rPr lang="ru-RU" sz="3200" b="1" dirty="0"/>
              <a:t>»</a:t>
            </a:r>
            <a:r>
              <a:rPr lang="en-US" sz="3200" b="1" dirty="0"/>
              <a:t>)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6004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979684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#F.</a:t>
            </a:r>
            <a:r>
              <a:rPr lang="uk-UA" sz="3600" b="1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11302" y="908720"/>
            <a:ext cx="6905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Ваша задача, вести список 5-ти ближайших, к пользователю, банкоматов (</a:t>
            </a:r>
            <a:r>
              <a:rPr lang="ru-RU" sz="2400" b="1" dirty="0">
                <a:solidFill>
                  <a:srgbClr val="00B050"/>
                </a:solidFill>
              </a:rPr>
              <a:t>с адресом</a:t>
            </a:r>
            <a:r>
              <a:rPr lang="ru-RU" sz="2400" dirty="0"/>
              <a:t>, </a:t>
            </a:r>
            <a:r>
              <a:rPr lang="ru-RU" sz="2400" b="1" dirty="0"/>
              <a:t>и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расстоянием в метрах до пользователя</a:t>
            </a:r>
            <a:r>
              <a:rPr lang="ru-RU" sz="2400" dirty="0"/>
              <a:t>), отсортированных по расстоянию до пользователя.</a:t>
            </a:r>
          </a:p>
        </p:txBody>
      </p:sp>
      <p:pic>
        <p:nvPicPr>
          <p:cNvPr id="1026" name="Picture 2" descr="Какие операции Вы можете выполнить с помощью банкомата ПриватБанка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772816"/>
            <a:ext cx="2088232" cy="30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does geolocation work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5150525"/>
            <a:ext cx="4112394" cy="162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D53B2-9D72-4748-BDA7-A2CB31F95D3D}"/>
              </a:ext>
            </a:extLst>
          </p:cNvPr>
          <p:cNvSpPr txBox="1"/>
          <p:nvPr/>
        </p:nvSpPr>
        <p:spPr>
          <a:xfrm>
            <a:off x="3575720" y="2690336"/>
            <a:ext cx="8424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uk-UA" dirty="0" err="1"/>
              <a:t>Документация</a:t>
            </a:r>
            <a:r>
              <a:rPr lang="uk-UA" dirty="0"/>
              <a:t>: </a:t>
            </a:r>
            <a:r>
              <a:rPr lang="uk-UA" dirty="0">
                <a:hlinkClick r:id="rId4"/>
              </a:rPr>
              <a:t>https://api.privatbank.ua/#p24/atm</a:t>
            </a:r>
            <a:br>
              <a:rPr lang="en-US" dirty="0"/>
            </a:br>
            <a:endParaRPr lang="en-US" dirty="0"/>
          </a:p>
          <a:p>
            <a:r>
              <a:rPr lang="uk-UA" dirty="0"/>
              <a:t>2) API URL: </a:t>
            </a:r>
            <a:r>
              <a:rPr lang="uk-UA" dirty="0">
                <a:hlinkClick r:id="rId5"/>
              </a:rPr>
              <a:t>https://api.privatbank.ua/p24api/infrastructure?json&amp;atm&amp;address=&amp;city=Дніпро</a:t>
            </a:r>
            <a:br>
              <a:rPr lang="en-US" dirty="0"/>
            </a:br>
            <a:endParaRPr lang="uk-UA" dirty="0"/>
          </a:p>
          <a:p>
            <a:r>
              <a:rPr lang="uk-UA" dirty="0"/>
              <a:t>3) CORS API URL: </a:t>
            </a:r>
            <a:r>
              <a:rPr lang="uk-UA" dirty="0">
                <a:hlinkClick r:id="rId6"/>
              </a:rPr>
              <a:t>https://filebase.xyz/pbatm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563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48524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715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23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Promise</a:t>
            </a:r>
            <a:r>
              <a:rPr lang="ru-RU" sz="8000" b="1" dirty="0"/>
              <a:t> </a:t>
            </a:r>
            <a:r>
              <a:rPr lang="en-US" sz="80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64909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Promise </a:t>
            </a:r>
            <a:r>
              <a:rPr lang="it-IT" sz="4800" b="1" dirty="0"/>
              <a:t>API</a:t>
            </a:r>
            <a:endParaRPr lang="ru-RU" sz="4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415480" y="1124744"/>
            <a:ext cx="9505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Благодаря методу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Promise.all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/>
              <a:t>есть возможность «подождать»</a:t>
            </a:r>
            <a:r>
              <a:rPr lang="it-IT" sz="2400" dirty="0"/>
              <a:t> </a:t>
            </a:r>
            <a:r>
              <a:rPr lang="ru-RU" sz="2400" b="1" dirty="0"/>
              <a:t>успешного</a:t>
            </a:r>
            <a:r>
              <a:rPr lang="ru-RU" sz="2400" dirty="0"/>
              <a:t> завершения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для последующей обработки результатов;</a:t>
            </a:r>
          </a:p>
          <a:p>
            <a:endParaRPr lang="ru-RU" sz="2400" dirty="0"/>
          </a:p>
          <a:p>
            <a:r>
              <a:rPr lang="ru-RU" sz="2400" dirty="0"/>
              <a:t>Метод </a:t>
            </a:r>
            <a:r>
              <a:rPr lang="en-US" sz="2400" b="1" dirty="0" err="1">
                <a:solidFill>
                  <a:srgbClr val="7030A0"/>
                </a:solidFill>
              </a:rPr>
              <a:t>Promise.allSettled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ru-RU" sz="2400" dirty="0"/>
              <a:t>– позволяет дождаться всех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, </a:t>
            </a:r>
            <a:r>
              <a:rPr lang="ru-RU" sz="2400" b="1" dirty="0"/>
              <a:t>независимо</a:t>
            </a:r>
            <a:r>
              <a:rPr lang="ru-RU" sz="2400" dirty="0"/>
              <a:t> от результата;</a:t>
            </a:r>
          </a:p>
          <a:p>
            <a:r>
              <a:rPr lang="ru-RU" sz="2400" dirty="0"/>
              <a:t>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Promise.race</a:t>
            </a:r>
            <a:r>
              <a:rPr lang="en-US" sz="2400" b="1" dirty="0">
                <a:solidFill>
                  <a:srgbClr val="00B0F0"/>
                </a:solidFill>
              </a:rPr>
              <a:t>() </a:t>
            </a:r>
            <a:r>
              <a:rPr lang="ru-RU" sz="2400" dirty="0"/>
              <a:t>позволяет дождаться только первого завершенного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/>
              <a:t>а</a:t>
            </a:r>
            <a:r>
              <a:rPr lang="en-US" sz="2400" dirty="0"/>
              <a:t> (</a:t>
            </a:r>
            <a:r>
              <a:rPr lang="ru-RU" sz="2400" b="1" dirty="0"/>
              <a:t>успешного</a:t>
            </a:r>
            <a:r>
              <a:rPr lang="ru-RU" sz="2400" dirty="0"/>
              <a:t> </a:t>
            </a:r>
            <a:r>
              <a:rPr lang="ru-RU" sz="2400" b="1" dirty="0"/>
              <a:t>или</a:t>
            </a:r>
            <a:r>
              <a:rPr lang="ru-RU" sz="2400" dirty="0"/>
              <a:t> </a:t>
            </a:r>
            <a:r>
              <a:rPr lang="ru-RU" sz="2400" b="1" dirty="0"/>
              <a:t>неуспешного</a:t>
            </a:r>
            <a:r>
              <a:rPr lang="en-US" sz="2400" dirty="0"/>
              <a:t>)</a:t>
            </a:r>
            <a:r>
              <a:rPr lang="ru-RU" sz="2400" dirty="0"/>
              <a:t>;</a:t>
            </a:r>
            <a:endParaRPr lang="en-US" sz="2400" dirty="0"/>
          </a:p>
          <a:p>
            <a:endParaRPr lang="ru-RU" sz="2400" dirty="0"/>
          </a:p>
          <a:p>
            <a:r>
              <a:rPr lang="en-US" sz="2400" b="1" dirty="0" err="1">
                <a:solidFill>
                  <a:srgbClr val="00B050"/>
                </a:solidFill>
              </a:rPr>
              <a:t>Promise.any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/>
              <a:t>– </a:t>
            </a:r>
            <a:r>
              <a:rPr lang="ru-RU" sz="2400" dirty="0"/>
              <a:t>возвращает первый </a:t>
            </a:r>
            <a:r>
              <a:rPr lang="ru-RU" sz="2400" b="1" dirty="0"/>
              <a:t>успешно</a:t>
            </a:r>
            <a:r>
              <a:rPr lang="ru-RU" sz="2400" dirty="0"/>
              <a:t> завершенный </a:t>
            </a:r>
            <a:r>
              <a:rPr lang="en-US" sz="2400" i="1" dirty="0"/>
              <a:t>Promise</a:t>
            </a:r>
            <a:r>
              <a:rPr lang="en-US" sz="2400" dirty="0"/>
              <a:t> </a:t>
            </a:r>
            <a:r>
              <a:rPr lang="ru-RU" sz="2400" dirty="0"/>
              <a:t>из переданной коллекции </a:t>
            </a:r>
            <a:r>
              <a:rPr lang="en-US" sz="2400" i="1" dirty="0"/>
              <a:t>Promise</a:t>
            </a:r>
            <a:r>
              <a:rPr lang="en-US" sz="2400" dirty="0"/>
              <a:t>’</a:t>
            </a:r>
            <a:r>
              <a:rPr lang="ru-RU" sz="2400" dirty="0" err="1"/>
              <a:t>ов</a:t>
            </a:r>
            <a:r>
              <a:rPr lang="ru-RU" sz="2400" dirty="0"/>
              <a:t>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1966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https://learn.javascript.ru/promise-api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91103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12547</TotalTime>
  <Words>1468</Words>
  <Application>Microsoft Office PowerPoint</Application>
  <PresentationFormat>Широкий екран</PresentationFormat>
  <Paragraphs>141</Paragraphs>
  <Slides>39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39</vt:i4>
      </vt:variant>
    </vt:vector>
  </HeadingPairs>
  <TitlesOfParts>
    <vt:vector size="42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Информация по платёжной карте</vt:lpstr>
      <vt:lpstr>API WHOIS-сервиса</vt:lpstr>
      <vt:lpstr>Погодный API сервиса OpenWeather</vt:lpstr>
      <vt:lpstr>Погодный API сервиса OpenWeather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1695</cp:revision>
  <dcterms:created xsi:type="dcterms:W3CDTF">2014-11-20T09:08:59Z</dcterms:created>
  <dcterms:modified xsi:type="dcterms:W3CDTF">2021-06-24T06:16:54Z</dcterms:modified>
</cp:coreProperties>
</file>