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50" r:id="rId10"/>
    <p:sldId id="446" r:id="rId11"/>
    <p:sldId id="447" r:id="rId12"/>
    <p:sldId id="448" r:id="rId13"/>
    <p:sldId id="317" r:id="rId14"/>
    <p:sldId id="412" r:id="rId15"/>
    <p:sldId id="419" r:id="rId16"/>
    <p:sldId id="441" r:id="rId17"/>
    <p:sldId id="442" r:id="rId18"/>
    <p:sldId id="443" r:id="rId19"/>
    <p:sldId id="449" r:id="rId20"/>
    <p:sldId id="451" r:id="rId21"/>
    <p:sldId id="452" r:id="rId22"/>
    <p:sldId id="453" r:id="rId23"/>
    <p:sldId id="454" r:id="rId24"/>
    <p:sldId id="456" r:id="rId25"/>
    <p:sldId id="457" r:id="rId26"/>
    <p:sldId id="458" r:id="rId27"/>
    <p:sldId id="459" r:id="rId28"/>
    <p:sldId id="489" r:id="rId29"/>
    <p:sldId id="460" r:id="rId30"/>
    <p:sldId id="438" r:id="rId31"/>
    <p:sldId id="439" r:id="rId32"/>
    <p:sldId id="461" r:id="rId33"/>
    <p:sldId id="388" r:id="rId34"/>
    <p:sldId id="464" r:id="rId35"/>
    <p:sldId id="465" r:id="rId36"/>
    <p:sldId id="466" r:id="rId37"/>
    <p:sldId id="467" r:id="rId38"/>
    <p:sldId id="490" r:id="rId39"/>
    <p:sldId id="481" r:id="rId40"/>
    <p:sldId id="339" r:id="rId41"/>
    <p:sldId id="500" r:id="rId42"/>
    <p:sldId id="501" r:id="rId43"/>
    <p:sldId id="505" r:id="rId44"/>
    <p:sldId id="506" r:id="rId45"/>
    <p:sldId id="507" r:id="rId46"/>
    <p:sldId id="494" r:id="rId4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50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89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0"/>
            <p14:sldId id="501"/>
            <p14:sldId id="505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asic-dom-node-propert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ndomuser.me/api/?results=50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ru/docs/Web/JavaScript/Reference/Statements/im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childNodes</a:t>
            </a:r>
            <a:r>
              <a:rPr lang="en-US" sz="3200" b="1" dirty="0"/>
              <a:t>[…]</a:t>
            </a:r>
          </a:p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35276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  <a:p>
            <a:r>
              <a:rPr lang="en-US" sz="2800" b="1" dirty="0"/>
              <a:t>.</a:t>
            </a:r>
            <a:r>
              <a:rPr lang="en-US" sz="2800" b="1" dirty="0" err="1"/>
              <a:t>nextSibling</a:t>
            </a:r>
            <a:endParaRPr lang="uk-UA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34887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  <a:p>
            <a:r>
              <a:rPr lang="uk-UA" sz="2800" b="1" dirty="0"/>
              <a:t>.</a:t>
            </a:r>
            <a:r>
              <a:rPr lang="uk-UA" sz="2800" b="1" dirty="0" err="1"/>
              <a:t>previousSibling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3832" y="2979768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1844824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window.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 err="1">
                <a:solidFill>
                  <a:srgbClr val="0070C0"/>
                </a:solidFill>
              </a:rPr>
              <a:t>globalThis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9457" y="4077072"/>
            <a:ext cx="9793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window.</a:t>
            </a:r>
            <a:r>
              <a:rPr lang="en-US" sz="3200" b="1" dirty="0" err="1">
                <a:solidFill>
                  <a:srgbClr val="00B050"/>
                </a:solidFill>
              </a:rPr>
              <a:t>document.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childNodes</a:t>
            </a:r>
            <a:r>
              <a:rPr lang="en-US" sz="3200" dirty="0"/>
              <a:t> (</a:t>
            </a:r>
            <a:r>
              <a:rPr lang="ru-RU" sz="3200" dirty="0"/>
              <a:t>или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3200" dirty="0"/>
              <a:t>)– </a:t>
            </a:r>
            <a:r>
              <a:rPr lang="ru-RU" sz="3200" dirty="0"/>
              <a:t>массив с тегами верхнего уровня (т.е. </a:t>
            </a:r>
            <a:r>
              <a:rPr lang="en-US" sz="3200" b="1" dirty="0"/>
              <a:t>html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b="1" dirty="0" err="1"/>
              <a:t>doctype</a:t>
            </a:r>
            <a:r>
              <a:rPr lang="ru-RU" sz="3200" dirty="0"/>
              <a:t>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/>
              <a:t>vs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Когда 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537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 </a:t>
            </a:r>
            <a:r>
              <a:rPr lang="ru-RU" sz="4800" b="1" dirty="0"/>
              <a:t>в </a:t>
            </a:r>
            <a:r>
              <a:rPr lang="en-US" sz="4800" b="1" dirty="0"/>
              <a:t>HTML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246502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</a:rPr>
              <a:t>&lt;script&gt;&lt;/script&gt;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76" y="427741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Тег скрипт может быть размещен </a:t>
            </a:r>
            <a:r>
              <a:rPr lang="ru-RU" sz="2800" b="1" dirty="0"/>
              <a:t>в любом месте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  <a:r>
              <a:rPr lang="ru-RU" sz="2800" dirty="0"/>
              <a:t>, с помощью него можно либо непосредственно писать </a:t>
            </a:r>
            <a:r>
              <a:rPr lang="en-US" sz="2800" b="1" dirty="0"/>
              <a:t>JavaScript-</a:t>
            </a:r>
            <a:r>
              <a:rPr lang="ru-RU" sz="2800" b="1" dirty="0"/>
              <a:t>код</a:t>
            </a:r>
            <a:r>
              <a:rPr lang="ru-RU" sz="2800" dirty="0"/>
              <a:t>, либо подключать внешний файл с кодом.</a:t>
            </a:r>
            <a:r>
              <a:rPr lang="en-US" sz="2800" dirty="0"/>
              <a:t> </a:t>
            </a:r>
            <a:r>
              <a:rPr lang="ru-RU" sz="2800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804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из тега </a:t>
            </a:r>
            <a:r>
              <a:rPr lang="en-US" sz="2800" b="1" dirty="0"/>
              <a:t>script</a:t>
            </a:r>
            <a:r>
              <a:rPr lang="en-US" sz="2800" dirty="0"/>
              <a:t> </a:t>
            </a:r>
            <a:r>
              <a:rPr lang="ru-RU" sz="2800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268761"/>
            <a:ext cx="5184576" cy="145946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4261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423592" y="4509120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412" y="518971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4014192"/>
            <a:ext cx="8458200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980728"/>
            <a:ext cx="8458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2307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«Живые» и статические коллекции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640" y="5108991"/>
            <a:ext cx="854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Живые (</a:t>
            </a:r>
            <a:r>
              <a:rPr lang="en-US" sz="2400" b="1" dirty="0"/>
              <a:t>Live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коллекции изменяют свой состав в зависимости от изменений в документа. Статические (</a:t>
            </a:r>
            <a:r>
              <a:rPr lang="en-US" sz="2400" b="1" dirty="0"/>
              <a:t>Static</a:t>
            </a:r>
            <a:r>
              <a:rPr lang="ru-RU" sz="2400" dirty="0"/>
              <a:t>) коллекции</a:t>
            </a:r>
            <a:r>
              <a:rPr lang="en-US" sz="2400" dirty="0"/>
              <a:t> </a:t>
            </a:r>
            <a:r>
              <a:rPr lang="ru-RU" sz="2400" dirty="0"/>
              <a:t>не изменяют свой состав после формирования.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9" y="836712"/>
            <a:ext cx="8543925" cy="2847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39" y="3816548"/>
            <a:ext cx="8543925" cy="102644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0" y="1268760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querySelector</a:t>
            </a:r>
            <a:r>
              <a:rPr lang="en-US" sz="3200" b="1" dirty="0"/>
              <a:t>()</a:t>
            </a:r>
            <a:r>
              <a:rPr lang="ru-RU" sz="3200" b="1" dirty="0"/>
              <a:t> и </a:t>
            </a:r>
            <a:r>
              <a:rPr lang="en-US" sz="3200" b="1" dirty="0"/>
              <a:t>.</a:t>
            </a:r>
            <a:r>
              <a:rPr lang="en-US" sz="3200" b="1" dirty="0" err="1"/>
              <a:t>querySelectorAll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19795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520" y="3126448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getElementsBy</a:t>
            </a:r>
            <a:r>
              <a:rPr lang="en-US" sz="3200" b="1" dirty="0"/>
              <a:t>…()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384652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8624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225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02" y="2357142"/>
            <a:ext cx="79057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2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7528" y="188640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ru-RU" sz="3200" b="1" dirty="0"/>
              <a:t>Типы объектов в иерархии документа</a:t>
            </a:r>
          </a:p>
        </p:txBody>
      </p:sp>
      <p:pic>
        <p:nvPicPr>
          <p:cNvPr id="1028" name="Picture 4" descr="https://javascript.info/article/basic-dom-node-properties/dom-class-hierarchy@2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8"/>
          <a:stretch/>
        </p:blipFill>
        <p:spPr bwMode="auto">
          <a:xfrm>
            <a:off x="1844114" y="1052736"/>
            <a:ext cx="8145370" cy="484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1794" y="6179456"/>
            <a:ext cx="7360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3"/>
              </a:rPr>
              <a:t>https://learn.javascript.ru/basic-dom-node-properties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02091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412" r="3575"/>
          <a:stretch/>
        </p:blipFill>
        <p:spPr>
          <a:xfrm>
            <a:off x="1055440" y="1533609"/>
            <a:ext cx="5051422" cy="407707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40219" y="1833207"/>
            <a:ext cx="4781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 </a:t>
            </a:r>
            <a:r>
              <a:rPr lang="ru-RU" sz="2000" b="1" dirty="0" err="1"/>
              <a:t>репозитории</a:t>
            </a:r>
            <a:r>
              <a:rPr lang="ru-RU" sz="2000" b="1" dirty="0"/>
              <a:t> занятия </a:t>
            </a:r>
            <a:r>
              <a:rPr lang="ru-RU" sz="2000" dirty="0"/>
              <a:t>воспользуйтесь</a:t>
            </a:r>
            <a:r>
              <a:rPr lang="ru-RU" sz="2000" b="1" dirty="0"/>
              <a:t> </a:t>
            </a:r>
            <a:r>
              <a:rPr lang="ru-RU" sz="2000" dirty="0"/>
              <a:t>шаблоном</a:t>
            </a:r>
            <a:r>
              <a:rPr lang="ru-RU" sz="2000" b="1" dirty="0"/>
              <a:t>: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/demo-example-2 </a:t>
            </a:r>
            <a:r>
              <a:rPr lang="ru-RU" sz="2000" b="1" dirty="0">
                <a:solidFill>
                  <a:srgbClr val="0070C0"/>
                </a:solidFill>
              </a:rPr>
              <a:t> </a:t>
            </a: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ru-RU" sz="2000" dirty="0"/>
              <a:t>Выведем в подготовленную разметку данные пользователей полученные от сервиса </a:t>
            </a:r>
            <a:r>
              <a:rPr lang="en-US" sz="2000" b="1" dirty="0">
                <a:hlinkClick r:id="rId3"/>
              </a:rPr>
              <a:t>https://randomuser.me/</a:t>
            </a:r>
            <a:r>
              <a:rPr lang="ru-RU" sz="2000" b="1" dirty="0"/>
              <a:t> </a:t>
            </a:r>
            <a:endParaRPr lang="en-US" sz="2000" b="1" dirty="0"/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ru-RU" sz="2000" b="1" dirty="0">
                <a:solidFill>
                  <a:srgbClr val="00B050"/>
                </a:solidFill>
              </a:rPr>
              <a:t>Пример </a:t>
            </a:r>
            <a:r>
              <a:rPr lang="en-US" sz="2000" b="1" dirty="0">
                <a:solidFill>
                  <a:srgbClr val="00B050"/>
                </a:solidFill>
              </a:rPr>
              <a:t>URL </a:t>
            </a:r>
            <a:r>
              <a:rPr lang="ru-RU" sz="2000" b="1" dirty="0">
                <a:solidFill>
                  <a:srgbClr val="00B050"/>
                </a:solidFill>
              </a:rPr>
              <a:t>для запроса к </a:t>
            </a:r>
            <a:r>
              <a:rPr lang="en-US" sz="2000" b="1">
                <a:solidFill>
                  <a:srgbClr val="00B050"/>
                </a:solidFill>
              </a:rPr>
              <a:t>API: </a:t>
            </a:r>
            <a:r>
              <a:rPr lang="en-US" sz="2000" b="1" dirty="0">
                <a:solidFill>
                  <a:srgbClr val="0070C0"/>
                </a:solidFill>
                <a:hlinkClick r:id="rId4"/>
              </a:rPr>
              <a:t>https://randomuser.me/api/?results</a:t>
            </a:r>
            <a:r>
              <a:rPr lang="en-US" sz="2000" b="1">
                <a:solidFill>
                  <a:srgbClr val="0070C0"/>
                </a:solidFill>
                <a:hlinkClick r:id="rId4"/>
              </a:rPr>
              <a:t>=50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DOM </a:t>
            </a:r>
            <a:r>
              <a:rPr lang="ru-RU" sz="3600" b="1" dirty="0"/>
              <a:t>на практике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9. Export/Import </a:t>
            </a:r>
          </a:p>
          <a:p>
            <a:pPr algn="ctr"/>
            <a:r>
              <a:rPr lang="en-US" sz="6600" b="1" dirty="0"/>
              <a:t>(ES Modules)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383930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03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Процедура экспорта/импорта модулей (</a:t>
            </a:r>
            <a:r>
              <a:rPr lang="en-US" sz="3600" b="1" dirty="0"/>
              <a:t>ES Modules</a:t>
            </a:r>
            <a:r>
              <a:rPr lang="ru-RU" sz="3600" b="1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9503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https://developer.mozilla.org/ru/docs/Web/JavaScript/Reference/Statements/export</a:t>
            </a:r>
          </a:p>
          <a:p>
            <a:pPr algn="ctr"/>
            <a:r>
              <a:rPr lang="ru-RU" b="1" dirty="0">
                <a:hlinkClick r:id="rId2"/>
              </a:rPr>
              <a:t>https://developer.mozilla.org/ru/docs/Web/JavaScript/Reference/Statements/import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3" y="908720"/>
            <a:ext cx="6912768" cy="2542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908720"/>
            <a:ext cx="4120740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23393" y="4581128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Директивы </a:t>
            </a:r>
            <a:r>
              <a:rPr lang="en-US" b="1" dirty="0"/>
              <a:t>export/import</a:t>
            </a:r>
            <a:r>
              <a:rPr lang="ru-RU" dirty="0"/>
              <a:t> по сути позволяют подключать сторонние (специальным образом подготовленные) </a:t>
            </a:r>
            <a:r>
              <a:rPr lang="en-US" i="1" dirty="0" err="1"/>
              <a:t>js</a:t>
            </a:r>
            <a:r>
              <a:rPr lang="en-US" i="1" dirty="0"/>
              <a:t>-</a:t>
            </a:r>
            <a:r>
              <a:rPr lang="ru-RU" i="1" dirty="0"/>
              <a:t>файлы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ES-</a:t>
            </a:r>
            <a:r>
              <a:rPr lang="ru-RU" b="1" dirty="0"/>
              <a:t>модули</a:t>
            </a:r>
            <a:r>
              <a:rPr lang="en-US" dirty="0"/>
              <a:t>)</a:t>
            </a:r>
            <a:r>
              <a:rPr lang="ru-RU" dirty="0"/>
              <a:t> с кодом непосредственно из </a:t>
            </a:r>
            <a:r>
              <a:rPr lang="en-US" i="1" dirty="0" err="1"/>
              <a:t>js</a:t>
            </a:r>
            <a:r>
              <a:rPr lang="en-US" i="1" dirty="0"/>
              <a:t>-</a:t>
            </a:r>
            <a:r>
              <a:rPr lang="ru-RU" i="1" dirty="0"/>
              <a:t>кода</a:t>
            </a:r>
            <a:r>
              <a:rPr lang="ru-RU" dirty="0"/>
              <a:t>.  Для работы этого механизма первый файл (в котором импортируются другие</a:t>
            </a:r>
            <a:r>
              <a:rPr lang="en-US" dirty="0"/>
              <a:t>)</a:t>
            </a:r>
            <a:r>
              <a:rPr lang="ru-RU" dirty="0"/>
              <a:t> должен быть подключен с атрибутом </a:t>
            </a:r>
            <a:r>
              <a:rPr lang="en-US" b="1" dirty="0"/>
              <a:t>type=‘module’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3" y="3594734"/>
            <a:ext cx="6912769" cy="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6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01679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4333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#G.1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24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en-US" b="1" dirty="0">
                <a:hlinkClick r:id="rId2"/>
              </a:rPr>
              <a:t>https://restcountries.eu/rest/v2/all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77455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3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88088" y="2564904"/>
            <a:ext cx="4932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стран с указанием сколько стоит её валюта (по курсу НБУ);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Если валюта страны отсутствует в списке НБУ, то такую страну НЕ выводим.</a:t>
            </a:r>
          </a:p>
          <a:p>
            <a:pPr marL="342900" indent="-342900">
              <a:buAutoNum type="arabicParenR"/>
            </a:pPr>
            <a:endParaRPr lang="ru-RU" sz="2000" b="1" dirty="0"/>
          </a:p>
          <a:p>
            <a:r>
              <a:rPr lang="ru-RU" sz="2000" i="1" dirty="0"/>
              <a:t>Т.е. в списке у вас будут только те страны валюты которых есть в курсах НБУ. 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" y="2869569"/>
            <a:ext cx="6788950" cy="39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64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70392" y="2348880"/>
            <a:ext cx="72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Каждый тег представлен объектом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5823" y="3789040"/>
            <a:ext cx="7085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Воздействие на свойства и методы которого позволяют управлять отображением тега на странице.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66562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Node/</a:t>
            </a:r>
            <a:r>
              <a:rPr lang="ru-RU" sz="4400" b="1" dirty="0"/>
              <a:t>Узел/Тег</a:t>
            </a:r>
            <a:r>
              <a:rPr lang="en-US" sz="4400" b="1" dirty="0"/>
              <a:t>/</a:t>
            </a:r>
            <a:r>
              <a:rPr lang="ru-RU" sz="4400" b="1" dirty="0"/>
              <a:t>Элемент</a:t>
            </a:r>
            <a:endParaRPr lang="uk-UA" sz="2000" b="1" i="1" dirty="0"/>
          </a:p>
        </p:txBody>
      </p:sp>
    </p:spTree>
    <p:extLst>
      <p:ext uri="{BB962C8B-B14F-4D97-AF65-F5344CB8AC3E}">
        <p14:creationId xmlns:p14="http://schemas.microsoft.com/office/powerpoint/2010/main" val="2728388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6654</TotalTime>
  <Words>1918</Words>
  <Application>Microsoft Office PowerPoint</Application>
  <PresentationFormat>Широкий екран</PresentationFormat>
  <Paragraphs>218</Paragraphs>
  <Slides>46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2021-03-19T08:21:42Z</dcterms:modified>
</cp:coreProperties>
</file>