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561" r:id="rId2"/>
    <p:sldId id="562" r:id="rId3"/>
    <p:sldId id="530" r:id="rId4"/>
    <p:sldId id="386" r:id="rId5"/>
    <p:sldId id="425" r:id="rId6"/>
    <p:sldId id="388" r:id="rId7"/>
    <p:sldId id="546" r:id="rId8"/>
    <p:sldId id="381" r:id="rId9"/>
    <p:sldId id="390" r:id="rId10"/>
    <p:sldId id="391" r:id="rId11"/>
    <p:sldId id="385" r:id="rId12"/>
    <p:sldId id="532" r:id="rId13"/>
    <p:sldId id="531" r:id="rId14"/>
    <p:sldId id="526" r:id="rId15"/>
    <p:sldId id="563" r:id="rId16"/>
    <p:sldId id="500" r:id="rId17"/>
    <p:sldId id="473" r:id="rId18"/>
    <p:sldId id="474" r:id="rId19"/>
    <p:sldId id="475" r:id="rId20"/>
    <p:sldId id="477" r:id="rId21"/>
    <p:sldId id="495" r:id="rId22"/>
    <p:sldId id="497" r:id="rId23"/>
    <p:sldId id="557" r:id="rId24"/>
    <p:sldId id="507" r:id="rId25"/>
    <p:sldId id="520" r:id="rId26"/>
    <p:sldId id="508" r:id="rId27"/>
    <p:sldId id="511" r:id="rId28"/>
    <p:sldId id="514" r:id="rId29"/>
    <p:sldId id="515" r:id="rId30"/>
    <p:sldId id="516" r:id="rId31"/>
    <p:sldId id="517" r:id="rId32"/>
    <p:sldId id="558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64" r:id="rId42"/>
    <p:sldId id="559" r:id="rId43"/>
    <p:sldId id="576" r:id="rId44"/>
    <p:sldId id="582" r:id="rId45"/>
    <p:sldId id="578" r:id="rId46"/>
    <p:sldId id="579" r:id="rId47"/>
    <p:sldId id="580" r:id="rId48"/>
    <p:sldId id="584" r:id="rId4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8F97F-DD2D-491F-AC57-14083C748B74}" v="2" dt="2021-07-06T07:19:21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C558F97F-DD2D-491F-AC57-14083C748B74}"/>
    <pc:docChg chg="undo redo custSel modSld">
      <pc:chgData name="Anatoliy Kigel" userId="7432c6c4687b0a9c" providerId="LiveId" clId="{C558F97F-DD2D-491F-AC57-14083C748B74}" dt="2021-07-06T07:22:16.586" v="545" actId="1076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7:22:16.586" v="545" actId="1076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clientx.asp" TargetMode="External"/><Relationship Id="rId2" Type="http://schemas.openxmlformats.org/officeDocument/2006/relationships/hyperlink" Target="https://www.w3schools.com/jsref/event_screen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event_offsetx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/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/>
              <a:t>onDOMContentLoaded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228437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37902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025352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43672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20302" y="2481350"/>
            <a:ext cx="2412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&lt;= </a:t>
            </a:r>
            <a:r>
              <a:rPr lang="en-US" sz="2800" i="1" dirty="0" err="1"/>
              <a:t>MouseEvent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677039" y="4869160"/>
            <a:ext cx="279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KeyboardEvent</a:t>
            </a:r>
            <a:r>
              <a:rPr lang="en-US" sz="2800" i="1" dirty="0"/>
              <a:t> =&gt;</a:t>
            </a:r>
            <a:endParaRPr lang="ru-RU" sz="2800" i="1" dirty="0"/>
          </a:p>
        </p:txBody>
      </p:sp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47" y="3060232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73" y="265754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/>
              <a:t>MouseEvent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11624" y="5534561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Подробнее: </a:t>
            </a:r>
          </a:p>
          <a:p>
            <a:r>
              <a:rPr lang="en-US" sz="1600" b="1" dirty="0">
                <a:hlinkClick r:id="rId2"/>
              </a:rPr>
              <a:t>https://www.w3schools.com/jsref/event_screenx.asp</a:t>
            </a:r>
            <a:endParaRPr lang="en-US" sz="1600" b="1" dirty="0">
              <a:hlinkClick r:id="rId3"/>
            </a:endParaRPr>
          </a:p>
          <a:p>
            <a:r>
              <a:rPr lang="en-US" sz="1600" b="1" dirty="0">
                <a:hlinkClick r:id="rId3"/>
              </a:rPr>
              <a:t>https://www.w3schools.com/jsref/event_pagex.asp</a:t>
            </a:r>
          </a:p>
          <a:p>
            <a:r>
              <a:rPr lang="en-US" sz="1600" b="1" dirty="0">
                <a:hlinkClick r:id="rId3"/>
              </a:rPr>
              <a:t>https://www.w3schools.com/jsref/event_clientx.asp</a:t>
            </a:r>
            <a:endParaRPr lang="ru-RU" sz="16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9456" y="92312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20486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240887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/>
              <a:t>MouseEvent</a:t>
            </a:r>
            <a:endParaRPr lang="ru-RU" sz="3600" b="1" dirty="0"/>
          </a:p>
        </p:txBody>
      </p:sp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10252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927648" y="6005899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4"/>
              </a:rPr>
              <a:t>https://www.w3schools.com/jsref/event_offsetx.asp</a:t>
            </a:r>
            <a:endParaRPr lang="ru-RU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7888" y="3111350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735960" y="1216495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464154" y="2387030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97554" y="215619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138020" y="3198168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2184" y="2967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777980" y="3846240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2144" y="361540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63518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27848" y="2535286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29708" y="1887214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e.preventDefault</a:t>
            </a:r>
            <a:r>
              <a:rPr lang="en-US" sz="3200" b="1" dirty="0">
                <a:solidFill>
                  <a:srgbClr val="00B050"/>
                </a:solidFill>
              </a:rPr>
              <a:t>() </a:t>
            </a:r>
            <a:r>
              <a:rPr lang="en-US" sz="3200" dirty="0"/>
              <a:t>– </a:t>
            </a:r>
            <a:r>
              <a:rPr lang="ru-RU" sz="3200" dirty="0"/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e.stopPropagation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200" dirty="0"/>
              <a:t>– </a:t>
            </a:r>
            <a:r>
              <a:rPr lang="ru-RU" sz="3200" dirty="0"/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r>
              <a:rPr lang="en-US" sz="6000" b="1" dirty="0"/>
              <a:t> #1 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155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15480" y="1189196"/>
            <a:ext cx="9505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Событийная модель </a:t>
            </a:r>
            <a:r>
              <a:rPr lang="ru-RU" sz="2200" dirty="0"/>
              <a:t>–</a:t>
            </a:r>
            <a:r>
              <a:rPr lang="ru-RU" sz="2200" b="1" dirty="0"/>
              <a:t> </a:t>
            </a:r>
            <a:r>
              <a:rPr lang="ru-RU" sz="2200" dirty="0"/>
              <a:t>подход в программировании, когда </a:t>
            </a:r>
            <a:r>
              <a:rPr lang="ru-RU" sz="2200" b="1" dirty="0"/>
              <a:t>действия программы </a:t>
            </a:r>
            <a:r>
              <a:rPr lang="ru-RU" sz="2200" dirty="0"/>
              <a:t>определяются </a:t>
            </a:r>
            <a:r>
              <a:rPr lang="ru-RU" sz="2200" b="1" dirty="0"/>
              <a:t>событиями</a:t>
            </a:r>
            <a:r>
              <a:rPr lang="ru-RU" sz="2200" dirty="0"/>
              <a:t>, как правило действиями пользователя (мышь, клавиатура, сенсор), сообщениями от других программ и/или операционной системы;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0070C0"/>
                </a:solidFill>
              </a:rPr>
              <a:t>Событие</a:t>
            </a:r>
            <a:r>
              <a:rPr lang="ru-RU" sz="2200" dirty="0"/>
              <a:t> – </a:t>
            </a:r>
            <a:r>
              <a:rPr lang="ru-RU" sz="2200" b="1" dirty="0"/>
              <a:t>действие</a:t>
            </a:r>
            <a:r>
              <a:rPr lang="ru-RU" sz="2200" dirty="0"/>
              <a:t> о котором браузер </a:t>
            </a:r>
            <a:r>
              <a:rPr lang="ru-RU" sz="2200" b="1" dirty="0"/>
              <a:t>уведомляет</a:t>
            </a:r>
            <a:r>
              <a:rPr lang="ru-RU" sz="2200" dirty="0"/>
              <a:t> нашу программу;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7030A0"/>
                </a:solidFill>
              </a:rPr>
              <a:t>Подписаться на событие </a:t>
            </a:r>
            <a:r>
              <a:rPr lang="ru-RU" sz="2200" dirty="0"/>
              <a:t>– указать браузеру, что «при клике нужно вызвать функцию </a:t>
            </a:r>
            <a:r>
              <a:rPr lang="en-US" sz="2200" b="1" dirty="0" err="1"/>
              <a:t>abc</a:t>
            </a:r>
            <a:r>
              <a:rPr lang="en-US" sz="2200" b="1" dirty="0"/>
              <a:t>()</a:t>
            </a:r>
            <a:r>
              <a:rPr lang="ru-RU" sz="2200" dirty="0"/>
              <a:t>»;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chemeClr val="accent6">
                    <a:lumMod val="75000"/>
                  </a:schemeClr>
                </a:solidFill>
              </a:rPr>
              <a:t>Обработчик события </a:t>
            </a:r>
            <a:r>
              <a:rPr lang="ru-RU" sz="2200" dirty="0"/>
              <a:t>– </a:t>
            </a:r>
            <a:r>
              <a:rPr lang="ru-RU" sz="2200" b="1" dirty="0"/>
              <a:t>функция</a:t>
            </a:r>
            <a:r>
              <a:rPr lang="ru-RU" sz="2200" dirty="0"/>
              <a:t> которая будет </a:t>
            </a:r>
            <a:r>
              <a:rPr lang="ru-RU" sz="2200" b="1" dirty="0"/>
              <a:t>вызываться</a:t>
            </a:r>
            <a:r>
              <a:rPr lang="ru-RU" sz="2200" dirty="0"/>
              <a:t> при </a:t>
            </a:r>
            <a:r>
              <a:rPr lang="ru-RU" sz="2200" b="1" dirty="0"/>
              <a:t>наступлении события</a:t>
            </a:r>
            <a:r>
              <a:rPr lang="ru-RU" sz="2200" dirty="0"/>
              <a:t>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«Слушать» событие </a:t>
            </a:r>
            <a:r>
              <a:rPr lang="ru-RU" sz="2200" dirty="0"/>
              <a:t>– тоже самое, что и </a:t>
            </a:r>
            <a:r>
              <a:rPr lang="ru-RU" sz="2200" b="1" dirty="0"/>
              <a:t>ждать наступления события</a:t>
            </a:r>
            <a:r>
              <a:rPr lang="ru-RU" sz="2200" dirty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3731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Немного практики</a:t>
            </a:r>
            <a:r>
              <a:rPr lang="en-US" sz="6000" b="1" dirty="0"/>
              <a:t> #2 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7318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Общие принципы </a:t>
            </a:r>
            <a:r>
              <a:rPr lang="en-US" sz="3600" b="1" dirty="0"/>
              <a:t>JavaScript</a:t>
            </a:r>
            <a:r>
              <a:rPr lang="ru-RU" sz="3600" b="1" dirty="0"/>
              <a:t>-анимации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07468" y="5733256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 в репозитории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/animation-example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458A02-AAAB-403D-9286-A8D26F01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1" b="11111"/>
          <a:stretch/>
        </p:blipFill>
        <p:spPr>
          <a:xfrm>
            <a:off x="21740" y="1067762"/>
            <a:ext cx="12192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6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6991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276872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 err="1">
                <a:solidFill>
                  <a:srgbClr val="7030A0"/>
                </a:solidFill>
              </a:rPr>
              <a:t>валидация</a:t>
            </a:r>
            <a:r>
              <a:rPr lang="ru-RU" sz="6000" b="1" dirty="0">
                <a:solidFill>
                  <a:srgbClr val="7030A0"/>
                </a:solidFill>
              </a:rPr>
              <a:t>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715343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Домашнее задание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#H.</a:t>
            </a:r>
            <a:r>
              <a:rPr lang="uk-UA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104112" y="1747634"/>
            <a:ext cx="4464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сервисом: </a:t>
            </a:r>
            <a:r>
              <a:rPr lang="en-US" dirty="0">
                <a:hlinkClick r:id="rId2"/>
              </a:rPr>
              <a:t>https://fakestoreapi.com/</a:t>
            </a:r>
            <a:br>
              <a:rPr lang="ru-RU" dirty="0"/>
            </a:br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  <a:p>
            <a:endParaRPr lang="ru-RU" dirty="0"/>
          </a:p>
          <a:p>
            <a:r>
              <a:rPr lang="ru-RU" dirty="0"/>
              <a:t>В качестве разметки вы можете использовать шаблон </a:t>
            </a: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/homework-template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rgbClr val="00B050"/>
                </a:solidFill>
              </a:rPr>
              <a:t>обеспечьте функционирование «кнопок» сортировке по цене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Шаблон можно менять по своему усмотрению, или же сверстать свой.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797829"/>
            <a:ext cx="6624736" cy="5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8771</TotalTime>
  <Words>1453</Words>
  <Application>Microsoft Office PowerPoint</Application>
  <PresentationFormat>Широкий екран</PresentationFormat>
  <Paragraphs>176</Paragraphs>
  <Slides>48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48</vt:i4>
      </vt:variant>
    </vt:vector>
  </HeadingPairs>
  <TitlesOfParts>
    <vt:vector size="51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2021-07-06T07:22:18Z</dcterms:modified>
</cp:coreProperties>
</file>