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53" r:id="rId4"/>
    <p:sldId id="510" r:id="rId5"/>
    <p:sldId id="551" r:id="rId6"/>
    <p:sldId id="574" r:id="rId7"/>
    <p:sldId id="586" r:id="rId8"/>
    <p:sldId id="585" r:id="rId9"/>
    <p:sldId id="575" r:id="rId10"/>
    <p:sldId id="571" r:id="rId11"/>
    <p:sldId id="572" r:id="rId12"/>
    <p:sldId id="573" r:id="rId13"/>
    <p:sldId id="576" r:id="rId14"/>
    <p:sldId id="579" r:id="rId15"/>
    <p:sldId id="580" r:id="rId16"/>
    <p:sldId id="583" r:id="rId17"/>
    <p:sldId id="582" r:id="rId18"/>
    <p:sldId id="501" r:id="rId19"/>
    <p:sldId id="304" r:id="rId20"/>
    <p:sldId id="303" r:id="rId21"/>
    <p:sldId id="557" r:id="rId22"/>
    <p:sldId id="558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69EEB-8FD4-41C4-AAEF-5CBA00EF592A}" v="26" dt="2021-08-04T09:58:48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5" d="100"/>
          <a:sy n="105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04.08.2021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4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1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04.08.2021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3.vuejs.org/guide/installation.html#vi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guide/instance.html#lifecycle-hooks" TargetMode="External"/><Relationship Id="rId2" Type="http://schemas.openxmlformats.org/officeDocument/2006/relationships/hyperlink" Target="https://ru.vuejs.org/images/lifecyc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TyiHemkbSJJ8aQ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3.vuejs.org/guide/component-basic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v3.ru.vuejs.org/ru/guide/composition-api-introduc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ue.js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система сборки </a:t>
            </a:r>
            <a:r>
              <a:rPr lang="en-US" sz="4400" b="1" dirty="0" err="1">
                <a:solidFill>
                  <a:srgbClr val="FFFF00"/>
                </a:solidFill>
                <a:latin typeface="+mj-lt"/>
              </a:rPr>
              <a:t>Vite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Система сборки </a:t>
            </a:r>
            <a:r>
              <a:rPr lang="en-US" sz="6600" b="1" dirty="0" err="1">
                <a:solidFill>
                  <a:srgbClr val="FFFF00"/>
                </a:solidFill>
              </a:rPr>
              <a:t>Vite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4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B050"/>
                </a:solidFill>
              </a:rPr>
              <a:t>Vite</a:t>
            </a:r>
            <a:r>
              <a:rPr lang="en-US" sz="4000" b="1" dirty="0"/>
              <a:t> – </a:t>
            </a:r>
            <a:r>
              <a:rPr lang="ru-RU" sz="4000" b="1" dirty="0"/>
              <a:t>«компилятор» </a:t>
            </a:r>
            <a:r>
              <a:rPr lang="en-US" sz="4000" b="1" dirty="0" err="1">
                <a:solidFill>
                  <a:srgbClr val="00B050"/>
                </a:solidFill>
              </a:rPr>
              <a:t>Vue</a:t>
            </a:r>
            <a:r>
              <a:rPr lang="en-US" sz="4000" b="1" dirty="0"/>
              <a:t>-</a:t>
            </a:r>
            <a:r>
              <a:rPr lang="ru-RU" sz="4000" b="1" dirty="0"/>
              <a:t>проекта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https://v3.vuejs.org/guide/installation.html#vite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225570" y="1325404"/>
            <a:ext cx="828092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@vite@latest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</a:p>
          <a:p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dev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5570" y="431690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Vite</a:t>
            </a:r>
            <a:r>
              <a:rPr lang="en-US" sz="2400" dirty="0"/>
              <a:t> – </a:t>
            </a:r>
            <a:r>
              <a:rPr lang="en-US" sz="2400" b="1" dirty="0" err="1"/>
              <a:t>npm</a:t>
            </a:r>
            <a:r>
              <a:rPr lang="en-US" sz="2400" dirty="0"/>
              <a:t> </a:t>
            </a:r>
            <a:r>
              <a:rPr lang="ru-RU" sz="2400" dirty="0"/>
              <a:t>утилита позволяющая выполнять </a:t>
            </a:r>
            <a:r>
              <a:rPr lang="ru-RU" sz="2400" b="1" dirty="0"/>
              <a:t>сборку</a:t>
            </a:r>
            <a:r>
              <a:rPr lang="ru-RU" sz="2400" dirty="0"/>
              <a:t> </a:t>
            </a:r>
            <a:r>
              <a:rPr lang="en-US" sz="2400" b="1" dirty="0" err="1"/>
              <a:t>Vue</a:t>
            </a:r>
            <a:r>
              <a:rPr lang="en-US" sz="2400" b="1" dirty="0"/>
              <a:t>-</a:t>
            </a:r>
            <a:r>
              <a:rPr lang="ru-RU" sz="2400" b="1" dirty="0"/>
              <a:t>проекта</a:t>
            </a:r>
            <a:r>
              <a:rPr lang="ru-RU" sz="2400" dirty="0"/>
              <a:t>, содержащая локальный сервер и поддерживающая использования </a:t>
            </a:r>
            <a:r>
              <a:rPr lang="ru-RU" sz="2400" dirty="0" err="1"/>
              <a:t>однофайловых</a:t>
            </a:r>
            <a:r>
              <a:rPr lang="ru-RU" sz="2400" dirty="0"/>
              <a:t> компонентов.</a:t>
            </a:r>
          </a:p>
        </p:txBody>
      </p:sp>
    </p:spTree>
    <p:extLst>
      <p:ext uri="{BB962C8B-B14F-4D97-AF65-F5344CB8AC3E}">
        <p14:creationId xmlns:p14="http://schemas.microsoft.com/office/powerpoint/2010/main" val="74207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err="1"/>
              <a:t>Однофайловые</a:t>
            </a:r>
            <a:r>
              <a:rPr lang="ru-RU" sz="6600" b="1" dirty="0"/>
              <a:t> </a:t>
            </a:r>
            <a:br>
              <a:rPr lang="ru-RU" sz="6600" b="1" dirty="0"/>
            </a:br>
            <a:r>
              <a:rPr lang="ru-RU" sz="6600" b="1" dirty="0"/>
              <a:t>компоненты во </a:t>
            </a:r>
            <a:r>
              <a:rPr lang="en-US" sz="6600" b="1" dirty="0"/>
              <a:t>Vue.js</a:t>
            </a:r>
            <a:endParaRPr lang="uk-UA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9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1944" y="76470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Однофайловый</a:t>
            </a:r>
            <a:r>
              <a:rPr lang="ru-RU" sz="3200" b="1" dirty="0"/>
              <a:t> компонент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1944" y="1628800"/>
            <a:ext cx="504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Такой компонент размещается в одном файле с расширением </a:t>
            </a:r>
            <a:r>
              <a:rPr lang="en-US" b="1" dirty="0"/>
              <a:t>.</a:t>
            </a:r>
            <a:r>
              <a:rPr lang="en-US" b="1" dirty="0" err="1"/>
              <a:t>vue</a:t>
            </a:r>
            <a:r>
              <a:rPr lang="en-US" dirty="0"/>
              <a:t>. </a:t>
            </a:r>
            <a:r>
              <a:rPr lang="uk-UA" dirty="0"/>
              <a:t>В </a:t>
            </a:r>
            <a:r>
              <a:rPr lang="ru-RU" dirty="0"/>
              <a:t>этом файле размещены и разметка компонента и его стили и, разумеется, логика его работы (конфигурационный объект). Конфигурационный объект экспортируется из файла (синтаксис </a:t>
            </a:r>
            <a:r>
              <a:rPr lang="en-US" dirty="0"/>
              <a:t>ECMAScript</a:t>
            </a:r>
            <a:r>
              <a:rPr lang="uk-UA" dirty="0"/>
              <a:t>-</a:t>
            </a:r>
            <a:r>
              <a:rPr lang="ru-RU" dirty="0"/>
              <a:t>модулей). В целевом файле (например файле компонента-приложения) такой </a:t>
            </a:r>
            <a:r>
              <a:rPr lang="ru-RU" dirty="0" err="1"/>
              <a:t>однофайловый</a:t>
            </a:r>
            <a:r>
              <a:rPr lang="ru-RU" dirty="0"/>
              <a:t> компонент необходимо импортировать.</a:t>
            </a:r>
          </a:p>
        </p:txBody>
      </p:sp>
      <p:pic>
        <p:nvPicPr>
          <p:cNvPr id="4" name="Рисунок 3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C4F3C994-8409-476F-928A-530C72346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53" b="4673"/>
          <a:stretch/>
        </p:blipFill>
        <p:spPr>
          <a:xfrm>
            <a:off x="1" y="-12131"/>
            <a:ext cx="4727848" cy="6870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08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Жизненный цикл </a:t>
            </a:r>
            <a:r>
              <a:rPr lang="ru-RU" sz="6000" b="1" dirty="0" err="1"/>
              <a:t>копомнента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4420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7105" y="719411"/>
            <a:ext cx="948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цикл компонента (и приложения)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7728" y="5343043"/>
            <a:ext cx="74934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hlinkClick r:id="rId2"/>
              </a:rPr>
              <a:t>https://ru.vuejs.org/images/lifecycle.png</a:t>
            </a:r>
            <a:endParaRPr lang="ru-RU" sz="2400" b="1" dirty="0"/>
          </a:p>
          <a:p>
            <a:r>
              <a:rPr lang="en-US" sz="2400" b="1" dirty="0">
                <a:hlinkClick r:id="rId3"/>
              </a:rPr>
              <a:t>https://v3.vuejs.org/guide/instance.html#lifecycle-hooks</a:t>
            </a:r>
            <a:endParaRPr lang="ru-RU" sz="2400" b="1" dirty="0"/>
          </a:p>
        </p:txBody>
      </p:sp>
      <p:pic>
        <p:nvPicPr>
          <p:cNvPr id="1026" name="Picture 2" descr="https://ru.vuejs.org/images/lifecy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0710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47728" y="177281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Этапы создание и функционирования каждого компонента (и приложения), представляют интерес тем, что можно связать свой код с тем или иным хуком жизненного цикла.</a:t>
            </a:r>
            <a:r>
              <a:rPr lang="en-US" sz="2400" dirty="0"/>
              <a:t> </a:t>
            </a:r>
            <a:r>
              <a:rPr lang="ru-RU" sz="2400" dirty="0"/>
              <a:t>Одним из самых полезных является хук </a:t>
            </a:r>
            <a:r>
              <a:rPr lang="en-US" sz="2400" b="1" dirty="0"/>
              <a:t>mounted() </a:t>
            </a:r>
            <a:r>
              <a:rPr lang="ru-RU" sz="2400" dirty="0"/>
              <a:t>позволяющий запустить код когда компонент перемонтирован в документ и отображается пользователю (что полезно для запуска </a:t>
            </a:r>
            <a:r>
              <a:rPr lang="en-US" sz="2400" dirty="0"/>
              <a:t>AJAX-</a:t>
            </a:r>
            <a:r>
              <a:rPr lang="ru-RU" sz="2400" dirty="0"/>
              <a:t>запросов и прочих «долгих» действий).</a:t>
            </a:r>
          </a:p>
        </p:txBody>
      </p:sp>
    </p:spTree>
    <p:extLst>
      <p:ext uri="{BB962C8B-B14F-4D97-AF65-F5344CB8AC3E}">
        <p14:creationId xmlns:p14="http://schemas.microsoft.com/office/powerpoint/2010/main" val="63999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9399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7468" y="4293096"/>
            <a:ext cx="457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Данные возьмём у сервиса </a:t>
            </a:r>
            <a:r>
              <a:rPr lang="en-US" sz="2400" b="1" dirty="0">
                <a:hlinkClick r:id="rId2"/>
              </a:rPr>
              <a:t>https://randomuser.me/</a:t>
            </a:r>
            <a:r>
              <a:rPr lang="ru-RU" sz="2400" b="1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2F5277-9212-44D3-901B-66C5860B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23" y="0"/>
            <a:ext cx="658313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31AD7A-883A-454A-A33C-1BB831C49059}"/>
              </a:ext>
            </a:extLst>
          </p:cNvPr>
          <p:cNvSpPr txBox="1"/>
          <p:nvPr/>
        </p:nvSpPr>
        <p:spPr>
          <a:xfrm>
            <a:off x="6957468" y="2060848"/>
            <a:ext cx="4574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Реализуем простое </a:t>
            </a:r>
            <a:r>
              <a:rPr lang="ru-RU" sz="2400"/>
              <a:t>приложение телефонной </a:t>
            </a:r>
            <a:r>
              <a:rPr lang="ru-RU" sz="2400" dirty="0"/>
              <a:t>книги.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9416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38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Куда двигаться дальше?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59496" y="1026016"/>
            <a:ext cx="950505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Фреймворки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&amp; </a:t>
            </a:r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инструменты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Angular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F0"/>
                </a:solidFill>
                <a:latin typeface="Bookman Old Style" panose="02050604050505020204" pitchFamily="18" charset="0"/>
              </a:rPr>
              <a:t>React</a:t>
            </a:r>
            <a:r>
              <a:rPr lang="ru-RU" sz="1900" b="1" dirty="0">
                <a:latin typeface="Bookman Old Style" panose="02050604050505020204" pitchFamily="18" charset="0"/>
              </a:rPr>
              <a:t> / </a:t>
            </a:r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Vue.js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популярные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фреймворки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пользовательского интерфейса.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Развитие </a:t>
            </a:r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JavaScript</a:t>
            </a:r>
            <a:endParaRPr lang="ru-RU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 err="1">
                <a:solidFill>
                  <a:srgbClr val="7030A0"/>
                </a:solidFill>
                <a:latin typeface="Bookman Old Style" panose="02050604050505020204" pitchFamily="18" charset="0"/>
              </a:rPr>
              <a:t>TypeScript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язык программирования построенный на базе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ru-RU" sz="1900" dirty="0">
                <a:latin typeface="Bookman Old Style" panose="02050604050505020204" pitchFamily="18" charset="0"/>
              </a:rPr>
              <a:t>;</a:t>
            </a: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Back-end</a:t>
            </a:r>
          </a:p>
          <a:p>
            <a:r>
              <a:rPr lang="en-US" sz="19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Express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en-US" sz="1900" b="1" dirty="0">
                <a:latin typeface="Bookman Old Style" panose="02050604050505020204" pitchFamily="18" charset="0"/>
              </a:rPr>
              <a:t>Node.JS </a:t>
            </a:r>
            <a:r>
              <a:rPr lang="ru-RU" sz="19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1900" dirty="0">
                <a:latin typeface="Bookman Old Style" panose="02050604050505020204" pitchFamily="18" charset="0"/>
              </a:rPr>
              <a:t> для построения серверной части веб-приложений;</a:t>
            </a:r>
          </a:p>
          <a:p>
            <a:endParaRPr lang="ru-RU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Storage</a:t>
            </a:r>
          </a:p>
          <a:p>
            <a:r>
              <a:rPr lang="en-US" sz="19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MongoDB</a:t>
            </a:r>
            <a:r>
              <a:rPr lang="en-US" sz="1900" dirty="0">
                <a:latin typeface="Bookman Old Style" panose="02050604050505020204" pitchFamily="18" charset="0"/>
              </a:rPr>
              <a:t> – </a:t>
            </a:r>
            <a:r>
              <a:rPr lang="ru-RU" sz="1900" dirty="0">
                <a:latin typeface="Bookman Old Style" panose="02050604050505020204" pitchFamily="18" charset="0"/>
              </a:rPr>
              <a:t>Не реляционная (</a:t>
            </a:r>
            <a:r>
              <a:rPr lang="en-US" sz="1900" b="1" dirty="0">
                <a:latin typeface="Bookman Old Style" panose="02050604050505020204" pitchFamily="18" charset="0"/>
              </a:rPr>
              <a:t>NoSQL</a:t>
            </a:r>
            <a:r>
              <a:rPr lang="ru-RU" sz="1900" dirty="0">
                <a:latin typeface="Bookman Old Style" panose="02050604050505020204" pitchFamily="18" charset="0"/>
              </a:rPr>
              <a:t>) система управления базами данных, управляемая при помощи </a:t>
            </a:r>
            <a:r>
              <a:rPr lang="en-US" sz="1900" b="1" dirty="0">
                <a:latin typeface="Bookman Old Style" panose="02050604050505020204" pitchFamily="18" charset="0"/>
              </a:rPr>
              <a:t>ECMAScript</a:t>
            </a:r>
            <a:r>
              <a:rPr lang="en-US" sz="1900" dirty="0">
                <a:latin typeface="Bookman Old Style" panose="02050604050505020204" pitchFamily="18" charset="0"/>
              </a:rPr>
              <a:t> </a:t>
            </a:r>
            <a:r>
              <a:rPr lang="ru-RU" sz="1900" dirty="0">
                <a:latin typeface="Bookman Old Style" panose="02050604050505020204" pitchFamily="18" charset="0"/>
              </a:rPr>
              <a:t>диалекта;</a:t>
            </a:r>
            <a:endParaRPr lang="en-US" sz="1900" dirty="0">
              <a:latin typeface="Bookman Old Style" panose="02050604050505020204" pitchFamily="18" charset="0"/>
            </a:endParaRPr>
          </a:p>
          <a:p>
            <a:endParaRPr lang="en-US" sz="19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ru-RU" sz="1900" b="1" u="sng" dirty="0">
                <a:solidFill>
                  <a:srgbClr val="0070C0"/>
                </a:solidFill>
                <a:latin typeface="Bookman Old Style" panose="02050604050505020204" pitchFamily="18" charset="0"/>
              </a:rPr>
              <a:t>Вёрстка</a:t>
            </a:r>
            <a:endParaRPr lang="en-US" sz="1900" b="1" u="sng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CSS</a:t>
            </a:r>
            <a:r>
              <a:rPr lang="en-US" sz="1900" b="1" dirty="0">
                <a:latin typeface="Bookman Old Style" panose="02050604050505020204" pitchFamily="18" charset="0"/>
              </a:rPr>
              <a:t> </a:t>
            </a:r>
            <a:r>
              <a:rPr lang="en-US" sz="1900" dirty="0">
                <a:latin typeface="Bookman Old Style" panose="02050604050505020204" pitchFamily="18" charset="0"/>
              </a:rPr>
              <a:t>– </a:t>
            </a:r>
            <a:r>
              <a:rPr lang="ru-RU" sz="1900" dirty="0">
                <a:latin typeface="Bookman Old Style" panose="02050604050505020204" pitchFamily="18" charset="0"/>
              </a:rPr>
              <a:t>друг и помощник </a:t>
            </a:r>
            <a:r>
              <a:rPr lang="en-US" sz="1900" dirty="0">
                <a:latin typeface="Bookman Old Style" panose="02050604050505020204" pitchFamily="18" charset="0"/>
              </a:rPr>
              <a:t>JavaScript</a:t>
            </a:r>
            <a:r>
              <a:rPr lang="ru-RU" sz="1900" dirty="0">
                <a:latin typeface="Bookman Old Style" panose="02050604050505020204" pitchFamily="18" charset="0"/>
              </a:rPr>
              <a:t>-разработчика.</a:t>
            </a:r>
            <a:endParaRPr lang="en-US" sz="19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20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6160" y="1848887"/>
            <a:ext cx="443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Просьбы оставить своё мнение о курсе (всё анонимно </a:t>
            </a:r>
            <a:r>
              <a:rPr lang="ru-RU" sz="3600" b="1" dirty="0">
                <a:sym typeface="Wingdings" panose="05000000000000000000" pitchFamily="2" charset="2"/>
              </a:rPr>
              <a:t></a:t>
            </a:r>
            <a:r>
              <a:rPr lang="ru-RU" sz="3600" b="1" dirty="0"/>
              <a:t>)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15957" y="4077072"/>
            <a:ext cx="3935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A1AA6"/>
                </a:solidFill>
                <a:effectLst/>
                <a:hlinkClick r:id="rId3"/>
              </a:rPr>
              <a:t>https://forms.gle/YHTyiHemkbSJJ8aQ6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FC922-12A0-409C-9AA3-923327E8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6058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фреймворк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https://v3.vuejs.org/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Компоненты во </a:t>
            </a:r>
            <a:r>
              <a:rPr lang="en-US" sz="6000" b="1" dirty="0"/>
              <a:t>Vue.js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1260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Компоненты – разделение приложения на блоки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8772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https://v3.vuejs.org/guide/component-basics.html</a:t>
            </a:r>
            <a:endParaRPr lang="ru-RU" sz="2800" b="1" dirty="0"/>
          </a:p>
        </p:txBody>
      </p:sp>
      <p:pic>
        <p:nvPicPr>
          <p:cNvPr id="1026" name="Picture 2" descr="Component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10917"/>
          <a:stretch/>
        </p:blipFill>
        <p:spPr bwMode="auto">
          <a:xfrm>
            <a:off x="1055440" y="1124744"/>
            <a:ext cx="1023684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1584" y="45811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</a:t>
            </a:r>
            <a:r>
              <a:rPr lang="ru-RU" b="1" dirty="0"/>
              <a:t>компонентов</a:t>
            </a:r>
            <a:r>
              <a:rPr lang="ru-RU" dirty="0"/>
              <a:t> </a:t>
            </a:r>
            <a:r>
              <a:rPr lang="en-US" b="1" dirty="0"/>
              <a:t>Vue.js</a:t>
            </a:r>
            <a:r>
              <a:rPr lang="en-US" dirty="0"/>
              <a:t> </a:t>
            </a:r>
            <a:r>
              <a:rPr lang="ru-RU" dirty="0"/>
              <a:t>аналогична идеи </a:t>
            </a:r>
            <a:r>
              <a:rPr lang="ru-RU" b="1" dirty="0"/>
              <a:t>компонентов</a:t>
            </a:r>
            <a:r>
              <a:rPr lang="ru-RU" dirty="0"/>
              <a:t> в библиотеке </a:t>
            </a:r>
            <a:r>
              <a:rPr lang="en-US" b="1" dirty="0"/>
              <a:t>Bootstrap</a:t>
            </a:r>
            <a:r>
              <a:rPr lang="ru-RU" dirty="0"/>
              <a:t> – отдельные, относительно независимые, части приложения которые можно пере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34173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Composition API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0423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Composition API </a:t>
            </a:r>
            <a:r>
              <a:rPr lang="ru-RU" sz="3200" b="1" dirty="0"/>
              <a:t>– упрощение синтаксиса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6367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https://v3.ru.vuejs.org/ru/guide/composition-api-introduction.html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7971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Composition API </a:t>
            </a:r>
            <a:r>
              <a:rPr lang="en-US" sz="2400" dirty="0"/>
              <a:t>– </a:t>
            </a:r>
            <a:r>
              <a:rPr lang="ru-RU" sz="2400" dirty="0"/>
              <a:t>упрощенный синтаксис </a:t>
            </a:r>
            <a:br>
              <a:rPr lang="ru-RU" sz="2400" dirty="0"/>
            </a:br>
            <a:r>
              <a:rPr lang="ru-RU" sz="2400" dirty="0"/>
              <a:t>формирования компонентов/приложения.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793F88-3E0F-42DA-B79D-23BCD2EE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82" y="1062145"/>
            <a:ext cx="6138267" cy="34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398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542</Words>
  <Application>Microsoft Office PowerPoint</Application>
  <PresentationFormat>Широкий екран</PresentationFormat>
  <Paragraphs>76</Paragraphs>
  <Slides>22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2021-08-04T09:59:13Z</dcterms:modified>
</cp:coreProperties>
</file>