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41" r:id="rId2"/>
    <p:sldId id="439" r:id="rId3"/>
    <p:sldId id="424" r:id="rId4"/>
    <p:sldId id="430" r:id="rId5"/>
    <p:sldId id="431" r:id="rId6"/>
    <p:sldId id="427" r:id="rId7"/>
    <p:sldId id="433" r:id="rId8"/>
    <p:sldId id="426" r:id="rId9"/>
    <p:sldId id="570" r:id="rId10"/>
    <p:sldId id="428" r:id="rId11"/>
    <p:sldId id="400" r:id="rId12"/>
    <p:sldId id="429" r:id="rId13"/>
    <p:sldId id="574" r:id="rId14"/>
    <p:sldId id="571" r:id="rId15"/>
    <p:sldId id="572" r:id="rId16"/>
    <p:sldId id="573" r:id="rId17"/>
    <p:sldId id="408" r:id="rId18"/>
    <p:sldId id="364" r:id="rId19"/>
    <p:sldId id="467" r:id="rId20"/>
    <p:sldId id="385" r:id="rId21"/>
    <p:sldId id="532" r:id="rId22"/>
    <p:sldId id="386" r:id="rId23"/>
    <p:sldId id="575" r:id="rId24"/>
    <p:sldId id="576" r:id="rId25"/>
    <p:sldId id="577" r:id="rId26"/>
    <p:sldId id="412" r:id="rId27"/>
    <p:sldId id="583" r:id="rId28"/>
    <p:sldId id="413" r:id="rId29"/>
    <p:sldId id="578" r:id="rId30"/>
    <p:sldId id="442" r:id="rId31"/>
    <p:sldId id="379" r:id="rId32"/>
    <p:sldId id="435" r:id="rId33"/>
    <p:sldId id="446" r:id="rId34"/>
    <p:sldId id="411" r:id="rId35"/>
    <p:sldId id="449" r:id="rId36"/>
    <p:sldId id="447" r:id="rId37"/>
    <p:sldId id="448" r:id="rId38"/>
    <p:sldId id="584" r:id="rId39"/>
    <p:sldId id="434" r:id="rId40"/>
    <p:sldId id="444" r:id="rId41"/>
    <p:sldId id="445" r:id="rId4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6D599-7765-4AB8-BF9D-2E745D075EEF}" v="19" dt="2021-10-05T06:46:23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mise-ap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ru/docs/Web/JavaScript/Reference/Statements/for-await...o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yment_card_numb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219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2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99630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4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6</a:t>
            </a:r>
            <a:r>
              <a:rPr lang="en-US" sz="8000" b="1" dirty="0"/>
              <a:t>. Promise</a:t>
            </a:r>
            <a:r>
              <a:rPr lang="ru-RU" sz="8000" b="1" dirty="0"/>
              <a:t> </a:t>
            </a:r>
            <a:r>
              <a:rPr lang="en-US" sz="80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3307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Promise </a:t>
            </a:r>
            <a:r>
              <a:rPr lang="it-IT" sz="4800" b="1" dirty="0"/>
              <a:t>API</a:t>
            </a:r>
            <a:endParaRPr lang="ru-RU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15480" y="1124744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Благодаря методу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Promise.all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/>
              <a:t>есть возможность «подождать»</a:t>
            </a:r>
            <a:r>
              <a:rPr lang="it-IT" sz="2400" dirty="0"/>
              <a:t> </a:t>
            </a:r>
            <a:r>
              <a:rPr lang="ru-RU" sz="2400" b="1" dirty="0"/>
              <a:t>успешного</a:t>
            </a:r>
            <a:r>
              <a:rPr lang="ru-RU" sz="2400" dirty="0"/>
              <a:t> завершения всех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, для последующей обработки результатов;</a:t>
            </a:r>
          </a:p>
          <a:p>
            <a:endParaRPr lang="ru-RU" sz="2400" dirty="0"/>
          </a:p>
          <a:p>
            <a:r>
              <a:rPr lang="ru-RU" sz="2400" dirty="0"/>
              <a:t>Метод </a:t>
            </a:r>
            <a:r>
              <a:rPr lang="en-US" sz="2400" b="1" dirty="0" err="1">
                <a:solidFill>
                  <a:srgbClr val="7030A0"/>
                </a:solidFill>
              </a:rPr>
              <a:t>Promise.allSettled</a:t>
            </a:r>
            <a:r>
              <a:rPr lang="en-US" sz="2400" b="1" dirty="0">
                <a:solidFill>
                  <a:srgbClr val="7030A0"/>
                </a:solidFill>
              </a:rPr>
              <a:t>() </a:t>
            </a:r>
            <a:r>
              <a:rPr lang="ru-RU" sz="2400" dirty="0"/>
              <a:t>– позволяет дождаться всех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, </a:t>
            </a:r>
            <a:r>
              <a:rPr lang="ru-RU" sz="2400" b="1" dirty="0"/>
              <a:t>независимо</a:t>
            </a:r>
            <a:r>
              <a:rPr lang="ru-RU" sz="2400" dirty="0"/>
              <a:t> от результата;</a:t>
            </a:r>
          </a:p>
          <a:p>
            <a:r>
              <a:rPr lang="ru-RU" sz="2400" dirty="0"/>
              <a:t>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Promise.race</a:t>
            </a:r>
            <a:r>
              <a:rPr lang="en-US" sz="2400" b="1" dirty="0">
                <a:solidFill>
                  <a:srgbClr val="00B0F0"/>
                </a:solidFill>
              </a:rPr>
              <a:t>() </a:t>
            </a:r>
            <a:r>
              <a:rPr lang="ru-RU" sz="2400" dirty="0"/>
              <a:t>позволяет дождаться только первого завершенного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/>
              <a:t>а</a:t>
            </a:r>
            <a:r>
              <a:rPr lang="en-US" sz="2400" dirty="0"/>
              <a:t> (</a:t>
            </a:r>
            <a:r>
              <a:rPr lang="ru-RU" sz="2400" b="1" dirty="0"/>
              <a:t>успешного</a:t>
            </a:r>
            <a:r>
              <a:rPr lang="ru-RU" sz="2400" dirty="0"/>
              <a:t> </a:t>
            </a:r>
            <a:r>
              <a:rPr lang="ru-RU" sz="2400" b="1" dirty="0"/>
              <a:t>или</a:t>
            </a:r>
            <a:r>
              <a:rPr lang="ru-RU" sz="2400" dirty="0"/>
              <a:t> </a:t>
            </a:r>
            <a:r>
              <a:rPr lang="ru-RU" sz="2400" b="1" dirty="0"/>
              <a:t>неуспешного</a:t>
            </a:r>
            <a:r>
              <a:rPr lang="en-US" sz="2400" dirty="0"/>
              <a:t>)</a:t>
            </a:r>
            <a:r>
              <a:rPr lang="ru-RU" sz="2400" dirty="0"/>
              <a:t>;</a:t>
            </a:r>
            <a:endParaRPr lang="en-US" sz="2400" dirty="0"/>
          </a:p>
          <a:p>
            <a:endParaRPr lang="ru-RU" sz="2400" dirty="0"/>
          </a:p>
          <a:p>
            <a:r>
              <a:rPr lang="en-US" sz="2400" b="1" dirty="0" err="1">
                <a:solidFill>
                  <a:srgbClr val="00B050"/>
                </a:solidFill>
              </a:rPr>
              <a:t>Promise.any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/>
              <a:t>– </a:t>
            </a:r>
            <a:r>
              <a:rPr lang="ru-RU" sz="2400" dirty="0"/>
              <a:t>возвращает первый </a:t>
            </a:r>
            <a:r>
              <a:rPr lang="ru-RU" sz="2400" b="1" dirty="0"/>
              <a:t>успешно</a:t>
            </a:r>
            <a:r>
              <a:rPr lang="ru-RU" sz="2400" dirty="0"/>
              <a:t> завершенный </a:t>
            </a:r>
            <a:r>
              <a:rPr lang="en-US" sz="2400" i="1" dirty="0"/>
              <a:t>Promise</a:t>
            </a:r>
            <a:r>
              <a:rPr lang="en-US" sz="2400" dirty="0"/>
              <a:t> </a:t>
            </a:r>
            <a:r>
              <a:rPr lang="ru-RU" sz="2400" dirty="0"/>
              <a:t>из переданной коллекции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196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https://learn.javascript.ru/promise-api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96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Цикл </a:t>
            </a:r>
            <a:r>
              <a:rPr lang="en-US" sz="4000" b="1" dirty="0"/>
              <a:t>for-await-of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6331" y="3963822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dirty="0"/>
              <a:t> </a:t>
            </a:r>
            <a:r>
              <a:rPr lang="en-US" sz="2400" b="1" dirty="0"/>
              <a:t>for-await-of </a:t>
            </a:r>
            <a:r>
              <a:rPr lang="ru-RU" sz="2400" dirty="0"/>
              <a:t>позволяет перебрать итерируемую (перебираемую, массив или </a:t>
            </a:r>
            <a:r>
              <a:rPr lang="ru-RU" sz="2400" dirty="0" err="1"/>
              <a:t>псевдомассив</a:t>
            </a:r>
            <a:r>
              <a:rPr lang="ru-RU" sz="2400" dirty="0"/>
              <a:t>) состоящий из объектов типа </a:t>
            </a:r>
            <a:r>
              <a:rPr lang="en-US" sz="2400" b="1" dirty="0"/>
              <a:t>Promise</a:t>
            </a:r>
            <a:r>
              <a:rPr lang="en-US" sz="2400" dirty="0"/>
              <a:t>. </a:t>
            </a:r>
            <a:r>
              <a:rPr lang="ru-RU" sz="2400" dirty="0"/>
              <a:t>Цикл будет ожидать когда разрешится каждый из </a:t>
            </a:r>
            <a:r>
              <a:rPr lang="en-US" sz="2400" b="1" dirty="0" err="1"/>
              <a:t>Promis</a:t>
            </a:r>
            <a:r>
              <a:rPr lang="en-US" sz="2400" b="1" dirty="0"/>
              <a:t>’</a:t>
            </a:r>
            <a:r>
              <a:rPr lang="ru-RU" sz="2400" b="1" dirty="0" err="1"/>
              <a:t>ов</a:t>
            </a:r>
            <a:r>
              <a:rPr lang="ru-RU" sz="2400" b="1" dirty="0"/>
              <a:t> </a:t>
            </a:r>
            <a:r>
              <a:rPr lang="ru-RU" sz="2400" dirty="0"/>
              <a:t>и только тогда начинать выполнение каждого шага цикла.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56612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https://developer.mozilla.org/</a:t>
            </a:r>
            <a:r>
              <a:rPr lang="en-US" b="1" dirty="0" err="1">
                <a:hlinkClick r:id="rId2"/>
              </a:rPr>
              <a:t>ru</a:t>
            </a:r>
            <a:r>
              <a:rPr lang="en-US" b="1" dirty="0">
                <a:hlinkClick r:id="rId2"/>
              </a:rPr>
              <a:t>/docs/Web/JavaScript/Reference/Statements/for-await...of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" y="1109549"/>
            <a:ext cx="12191340" cy="261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32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</a:t>
            </a:r>
            <a:r>
              <a:rPr lang="en-US" sz="7200" b="1" dirty="0"/>
              <a:t>. fetch() </a:t>
            </a:r>
            <a:endParaRPr lang="ru-RU" sz="7200" b="1" dirty="0"/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AJAX</a:t>
            </a:r>
            <a:r>
              <a:rPr lang="en-US" sz="4400" b="1" dirty="0"/>
              <a:t> </a:t>
            </a:r>
            <a:r>
              <a:rPr lang="ru-RU" sz="4400" b="1" dirty="0"/>
              <a:t>на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sz="4400" b="1" dirty="0"/>
              <a:t>’</a:t>
            </a:r>
            <a:r>
              <a:rPr lang="ru-RU" sz="4400" b="1" dirty="0"/>
              <a:t>ах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31652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729405"/>
            <a:ext cx="44654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Идея заложенная в </a:t>
            </a:r>
            <a:r>
              <a:rPr lang="en-US" sz="2600" b="1" dirty="0"/>
              <a:t>AJAX</a:t>
            </a:r>
            <a:r>
              <a:rPr lang="ru-RU" sz="2600" dirty="0"/>
              <a:t> –  не перезагружая страницу, запросить (или передать) у сервера новые данные и использовать их в документе.</a:t>
            </a:r>
            <a:endParaRPr lang="uk-UA" sz="26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5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509433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348880"/>
            <a:ext cx="972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600" b="1" dirty="0"/>
              <a:t> </a:t>
            </a:r>
            <a:r>
              <a:rPr lang="ru-RU" sz="3600" b="1" dirty="0">
                <a:solidFill>
                  <a:srgbClr val="0070C0"/>
                </a:solidFill>
              </a:rPr>
              <a:t>Объекты</a:t>
            </a:r>
            <a:r>
              <a:rPr lang="ru-RU" sz="3600" b="1" dirty="0"/>
              <a:t> и 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600" b="1" dirty="0"/>
              <a:t>;</a:t>
            </a:r>
            <a:br>
              <a:rPr lang="en-US" sz="3600" b="1" dirty="0"/>
            </a:br>
            <a:endParaRPr lang="ru-RU" sz="3600" b="1" dirty="0"/>
          </a:p>
          <a:p>
            <a:pPr marL="514350" indent="-514350">
              <a:buAutoNum type="arabicPeriod"/>
            </a:pPr>
            <a:r>
              <a:rPr lang="ru-RU" sz="3600" b="1" dirty="0"/>
              <a:t> Функция</a:t>
            </a:r>
            <a:r>
              <a:rPr lang="en-US" sz="3600" b="1" dirty="0"/>
              <a:t>-</a:t>
            </a:r>
            <a:r>
              <a:rPr lang="ru-RU" sz="3600" b="1" dirty="0">
                <a:solidFill>
                  <a:srgbClr val="00B050"/>
                </a:solidFill>
              </a:rPr>
              <a:t>конструктор</a:t>
            </a:r>
            <a:r>
              <a:rPr lang="ru-RU" sz="3600" b="1" dirty="0"/>
              <a:t> объектов</a:t>
            </a:r>
            <a:r>
              <a:rPr lang="en-US" sz="3600" b="1" dirty="0"/>
              <a:t>;</a:t>
            </a:r>
            <a:br>
              <a:rPr lang="en-US" sz="3600" b="1" dirty="0"/>
            </a:br>
            <a:endParaRPr lang="en-US" sz="3600" b="1" dirty="0"/>
          </a:p>
          <a:p>
            <a:pPr marL="514350" indent="-514350">
              <a:buAutoNum type="arabicPeriod"/>
            </a:pPr>
            <a:r>
              <a:rPr lang="ru-RU" sz="3600" b="1" dirty="0"/>
              <a:t> </a:t>
            </a:r>
            <a:r>
              <a:rPr lang="ru-RU" sz="3600" b="1" dirty="0">
                <a:solidFill>
                  <a:srgbClr val="7030A0"/>
                </a:solidFill>
              </a:rPr>
              <a:t>Классы</a:t>
            </a:r>
            <a:r>
              <a:rPr lang="ru-RU" sz="3600" b="1" dirty="0"/>
              <a:t> в </a:t>
            </a:r>
            <a:r>
              <a:rPr lang="en-US" sz="3600" b="1" dirty="0"/>
              <a:t>JavaScript</a:t>
            </a:r>
            <a:r>
              <a:rPr lang="ru-RU" sz="3600" b="1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35960" y="1052736"/>
            <a:ext cx="59914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ИКАО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соответствии с алфавитом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1067484"/>
            <a:ext cx="5457859" cy="54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3B2DA-6B2A-4BE0-BA3F-92AEE9284C05}"/>
              </a:ext>
            </a:extLst>
          </p:cNvPr>
          <p:cNvSpPr txBox="1"/>
          <p:nvPr/>
        </p:nvSpPr>
        <p:spPr>
          <a:xfrm>
            <a:off x="5015881" y="5013176"/>
            <a:ext cx="583264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Если задача решилась быстро и просто, то – расширяем диапазон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999 999 999 гривен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628800"/>
            <a:ext cx="6264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Подсказки: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ru-RU" sz="2800" dirty="0"/>
              <a:t> Алгоритм Луна;</a:t>
            </a:r>
          </a:p>
          <a:p>
            <a:pPr marL="514350" indent="-514350">
              <a:buAutoNum type="arabicParenR"/>
            </a:pPr>
            <a:r>
              <a:rPr lang="ru-RU" sz="2800" dirty="0"/>
              <a:t> </a:t>
            </a:r>
            <a:r>
              <a:rPr lang="en-US" b="1" dirty="0">
                <a:hlinkClick r:id="rId3"/>
              </a:rPr>
              <a:t>https://en.wikipedia.org/wiki/Payment_card_number</a:t>
            </a:r>
            <a:endParaRPr lang="ru-RU" b="1" dirty="0"/>
          </a:p>
          <a:p>
            <a:pPr marL="514350" indent="-514350">
              <a:buAutoNum type="arabicParenR"/>
            </a:pP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#B.3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К домашнему заданию </a:t>
            </a:r>
            <a:r>
              <a:rPr lang="en-US" sz="3600" b="1" dirty="0"/>
              <a:t>#B.3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9416" y="4853406"/>
            <a:ext cx="108012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В помощь</a:t>
            </a:r>
            <a:r>
              <a:rPr lang="en-US" sz="2400" b="1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генератор номеров банковских карт (</a:t>
            </a:r>
            <a:r>
              <a:rPr lang="ru-RU" sz="2400" b="1" dirty="0">
                <a:solidFill>
                  <a:srgbClr val="FF0000"/>
                </a:solidFill>
              </a:rPr>
              <a:t>используйте для проверки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>
                <a:solidFill>
                  <a:srgbClr val="FF0000"/>
                </a:solidFill>
              </a:rPr>
              <a:t>работы вашего скрипта</a:t>
            </a:r>
            <a:r>
              <a:rPr lang="ru-RU" sz="2400" dirty="0"/>
              <a:t>): </a:t>
            </a: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en-US" sz="2400" b="1" dirty="0"/>
          </a:p>
          <a:p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b="1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3200" b="1" dirty="0">
                <a:solidFill>
                  <a:srgbClr val="232629"/>
                </a:solidFill>
                <a:latin typeface="var(--theme-question-title-font-family)"/>
              </a:rPr>
              <a:t>в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JavaScript</a:t>
            </a:r>
            <a:endParaRPr lang="en-US" sz="3200" b="1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2000" dirty="0"/>
              <a:t>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1905</Words>
  <Application>Microsoft Office PowerPoint</Application>
  <PresentationFormat>Широкий екран</PresentationFormat>
  <Paragraphs>150</Paragraphs>
  <Slides>41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41</vt:i4>
      </vt:variant>
    </vt:vector>
  </HeadingPairs>
  <TitlesOfParts>
    <vt:vector size="47" baseType="lpstr">
      <vt:lpstr>-apple-system</vt:lpstr>
      <vt:lpstr>Arial</vt:lpstr>
      <vt:lpstr>Calibri</vt:lpstr>
      <vt:lpstr>Courier New</vt:lpstr>
      <vt:lpstr>var(--theme-question-title-font-family)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Презентація PowerPoint</vt:lpstr>
      <vt:lpstr>Таймеры в JavaScript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Полезнейщие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  <vt:lpstr>Презентація PowerPoint</vt:lpstr>
      <vt:lpstr>К домашнему заданию #B.3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2021-10-06T18:39:33Z</dcterms:modified>
</cp:coreProperties>
</file>