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530" r:id="rId13"/>
    <p:sldId id="503" r:id="rId14"/>
    <p:sldId id="504" r:id="rId15"/>
    <p:sldId id="505" r:id="rId16"/>
    <p:sldId id="396" r:id="rId17"/>
    <p:sldId id="397" r:id="rId18"/>
    <p:sldId id="498" r:id="rId19"/>
    <p:sldId id="499" r:id="rId20"/>
    <p:sldId id="500" r:id="rId21"/>
    <p:sldId id="501" r:id="rId22"/>
    <p:sldId id="513" r:id="rId23"/>
    <p:sldId id="514" r:id="rId24"/>
    <p:sldId id="515" r:id="rId25"/>
    <p:sldId id="519" r:id="rId26"/>
    <p:sldId id="474" r:id="rId27"/>
    <p:sldId id="475" r:id="rId28"/>
    <p:sldId id="476" r:id="rId29"/>
    <p:sldId id="424" r:id="rId30"/>
    <p:sldId id="362" r:id="rId31"/>
    <p:sldId id="521" r:id="rId32"/>
    <p:sldId id="526" r:id="rId33"/>
    <p:sldId id="529" r:id="rId34"/>
    <p:sldId id="531" r:id="rId35"/>
    <p:sldId id="564" r:id="rId36"/>
    <p:sldId id="559" r:id="rId37"/>
    <p:sldId id="525" r:id="rId38"/>
    <p:sldId id="527" r:id="rId39"/>
    <p:sldId id="399" r:id="rId4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FDCB9-098F-4DE3-BE15-A662176DA672}" v="5" dt="2021-10-12T08:48:52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20.10.2021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ivate-protected-properties-metho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fin-calc.org.ua/ru/credit/calcul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Объекты и принципы ООП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50858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736437" y="332656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br>
              <a:rPr lang="en-US" sz="3200" b="1" dirty="0">
                <a:latin typeface="+mj-lt"/>
                <a:ea typeface="+mj-ea"/>
                <a:cs typeface="+mj-cs"/>
              </a:rPr>
            </a:b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203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431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1412776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2125" y="5765194"/>
            <a:ext cx="846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https://learn.javascript.ru/private-protected-properties-methods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1464" y="3933056"/>
            <a:ext cx="101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b="1" dirty="0"/>
              <a:t>ES2019</a:t>
            </a:r>
            <a:r>
              <a:rPr lang="en-US" sz="2400" dirty="0"/>
              <a:t> </a:t>
            </a:r>
            <a:r>
              <a:rPr lang="ru-RU" sz="2400" dirty="0"/>
              <a:t>была добавлена возможность создавать </a:t>
            </a:r>
            <a:r>
              <a:rPr lang="ru-RU" sz="2400" b="1" dirty="0"/>
              <a:t>приватные</a:t>
            </a:r>
            <a:r>
              <a:rPr lang="ru-RU" sz="2400" dirty="0"/>
              <a:t> (закрытые) свойства и методы. К этим методам есть возможность обратится только из методов объекта. Из вне они недоступны. </a:t>
            </a:r>
            <a:br>
              <a:rPr lang="ru-RU" sz="2400" dirty="0"/>
            </a:br>
            <a:r>
              <a:rPr lang="ru-RU" sz="2400" dirty="0"/>
              <a:t>Их легко отличить по символу </a:t>
            </a:r>
            <a:r>
              <a:rPr lang="en-US" sz="2400" b="1" dirty="0"/>
              <a:t>#</a:t>
            </a:r>
            <a:r>
              <a:rPr lang="en-US" sz="2400" dirty="0"/>
              <a:t> </a:t>
            </a:r>
            <a:r>
              <a:rPr lang="ru-RU" sz="2400" dirty="0"/>
              <a:t>в начале имени.</a:t>
            </a:r>
          </a:p>
        </p:txBody>
      </p:sp>
    </p:spTree>
    <p:extLst>
      <p:ext uri="{BB962C8B-B14F-4D97-AF65-F5344CB8AC3E}">
        <p14:creationId xmlns:p14="http://schemas.microsoft.com/office/powerpoint/2010/main" val="225741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</a:t>
            </a:r>
            <a:r>
              <a:rPr lang="en-US" sz="8000" b="1" dirty="0"/>
              <a:t>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Методы </a:t>
            </a:r>
            <a:r>
              <a:rPr lang="en-US" sz="3200" b="1" dirty="0">
                <a:solidFill>
                  <a:srgbClr val="00B050"/>
                </a:solidFill>
              </a:rPr>
              <a:t>.</a:t>
            </a:r>
            <a:r>
              <a:rPr lang="en-US" sz="3200" b="1" dirty="0" err="1">
                <a:solidFill>
                  <a:srgbClr val="00B050"/>
                </a:solidFill>
              </a:rPr>
              <a:t>toString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/>
              <a:t>/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32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5.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2"/>
              </a:rPr>
              <a:t>https://learn.javascript.ru/global-object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700808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</a:rPr>
              <a:t>window.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ru-RU" sz="4800" dirty="0"/>
              <a:t> </a:t>
            </a:r>
          </a:p>
          <a:p>
            <a:pPr algn="ctr"/>
            <a:r>
              <a:rPr lang="ru-RU" sz="4000" i="1" dirty="0"/>
              <a:t>(корень </a:t>
            </a:r>
            <a:r>
              <a:rPr lang="en-US" sz="4000" i="1" dirty="0"/>
              <a:t>DOM-</a:t>
            </a:r>
            <a:r>
              <a:rPr lang="ru-RU" sz="4000" i="1" dirty="0"/>
              <a:t>дерева)</a:t>
            </a:r>
          </a:p>
          <a:p>
            <a:pPr algn="ctr"/>
            <a:r>
              <a:rPr lang="ru-RU" sz="4800" dirty="0"/>
              <a:t>хранилище </a:t>
            </a:r>
            <a:r>
              <a:rPr lang="en-US" sz="4800" dirty="0"/>
              <a:t>HTML-</a:t>
            </a:r>
            <a:r>
              <a:rPr lang="ru-RU" sz="4800" dirty="0"/>
              <a:t>документа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860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https://learn.javascript.ru/dom-nodes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1317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Но это уже другая история….</a:t>
            </a:r>
          </a:p>
        </p:txBody>
      </p:sp>
    </p:spTree>
    <p:extLst>
      <p:ext uri="{BB962C8B-B14F-4D97-AF65-F5344CB8AC3E}">
        <p14:creationId xmlns:p14="http://schemas.microsoft.com/office/powerpoint/2010/main" val="259236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7.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8.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0492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https://learn.javascript.ru/object</a:t>
            </a:r>
            <a:endParaRPr lang="ru-RU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704895"/>
            <a:ext cx="12173671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1916832"/>
            <a:ext cx="943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кредита, годовая процентная ставка, и срок кредитования в месяцах. 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процентов, а также, сколько остаётся долга по телу кредита) по </a:t>
            </a:r>
            <a:r>
              <a:rPr lang="ru-RU" sz="2800" b="1" dirty="0"/>
              <a:t>классической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102377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8722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https://habr.com/ru/company/mailru/blog/438286/</a:t>
            </a:r>
            <a:endParaRPr lang="ru-RU" dirty="0"/>
          </a:p>
        </p:txBody>
      </p:sp>
      <p:pic>
        <p:nvPicPr>
          <p:cNvPr id="1026" name="Picture 2" descr="https://habrastorage.org/getpro/habr/post_images/540/5d5/588/5405d55887909032bc8016afe3f657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04" y="1124744"/>
            <a:ext cx="7757592" cy="47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33265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Работа с часовыми поясами в </a:t>
            </a:r>
            <a:r>
              <a:rPr lang="ru-RU" sz="3200" b="1" dirty="0" err="1"/>
              <a:t>JavaScript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47592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836712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4000" b="1" dirty="0"/>
              <a:t>/</a:t>
            </a:r>
            <a:r>
              <a:rPr lang="en-US" sz="4000" b="1" dirty="0">
                <a:solidFill>
                  <a:srgbClr val="00B050"/>
                </a:solidFill>
              </a:rPr>
              <a:t>SET</a:t>
            </a:r>
            <a:r>
              <a:rPr lang="en-US" sz="4000" b="1" dirty="0"/>
              <a:t> </a:t>
            </a:r>
            <a:r>
              <a:rPr lang="ru-RU" sz="4000" b="1" dirty="0"/>
              <a:t>методы</a:t>
            </a:r>
            <a:r>
              <a:rPr lang="en-US" sz="4000" b="1" dirty="0"/>
              <a:t> </a:t>
            </a:r>
            <a:r>
              <a:rPr lang="ru-RU" sz="4000" b="1" dirty="0"/>
              <a:t>у объекта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5600" y="263691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составе объектов в </a:t>
            </a:r>
            <a:r>
              <a:rPr lang="en-US" sz="3600" dirty="0"/>
              <a:t>JavaScript </a:t>
            </a:r>
            <a:r>
              <a:rPr lang="ru-RU" sz="3600" dirty="0"/>
              <a:t>могут</a:t>
            </a:r>
            <a:r>
              <a:rPr lang="en-US" sz="3600" dirty="0"/>
              <a:t> </a:t>
            </a:r>
            <a:r>
              <a:rPr lang="ru-RU" sz="3600" dirty="0"/>
              <a:t>использоваться т.н. </a:t>
            </a:r>
            <a:r>
              <a:rPr lang="ru-RU" sz="3600" b="1" dirty="0"/>
              <a:t>геттеры</a:t>
            </a:r>
            <a:r>
              <a:rPr lang="ru-RU" sz="3600" dirty="0"/>
              <a:t> и </a:t>
            </a:r>
            <a:r>
              <a:rPr lang="ru-RU" sz="3600" b="1" dirty="0"/>
              <a:t>сеттеры</a:t>
            </a:r>
            <a:r>
              <a:rPr lang="ru-RU" sz="3600" dirty="0"/>
              <a:t>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3600" dirty="0"/>
              <a:t> </a:t>
            </a:r>
            <a:r>
              <a:rPr lang="ru-RU" sz="3600" dirty="0"/>
              <a:t>и </a:t>
            </a:r>
            <a:r>
              <a:rPr lang="en-US" sz="3600" b="1" dirty="0">
                <a:solidFill>
                  <a:srgbClr val="00B050"/>
                </a:solidFill>
              </a:rPr>
              <a:t>set</a:t>
            </a:r>
            <a:r>
              <a:rPr lang="en-US" sz="3600" dirty="0"/>
              <a:t> </a:t>
            </a:r>
            <a:r>
              <a:rPr lang="ru-RU" sz="3600" dirty="0"/>
              <a:t>методы) – узнайте о них по подробнее.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42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Обработка исключений (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Exceptions</a:t>
            </a:r>
            <a:r>
              <a:rPr lang="ru-RU" sz="4000" b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7588" y="1628800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Узнайте о блоках обработки </a:t>
            </a:r>
            <a:r>
              <a:rPr lang="ru-RU" sz="2800" b="1" dirty="0"/>
              <a:t>исключительных ситуаций </a:t>
            </a:r>
            <a:r>
              <a:rPr lang="ru-RU" sz="2800" dirty="0"/>
              <a:t>в </a:t>
            </a:r>
            <a:r>
              <a:rPr lang="en-US" sz="2800" dirty="0"/>
              <a:t>JavaScript </a:t>
            </a:r>
            <a:r>
              <a:rPr lang="ru-RU" sz="2800" dirty="0"/>
              <a:t>и об операторе </a:t>
            </a:r>
            <a:r>
              <a:rPr lang="en-US" sz="2800" b="1" dirty="0"/>
              <a:t>throw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ru-RU" sz="2800" dirty="0"/>
              <a:t> </a:t>
            </a:r>
            <a:br>
              <a:rPr lang="en-US" sz="2800" dirty="0"/>
            </a:b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}catch(…){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}finally{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568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633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083476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Работа с </a:t>
            </a:r>
            <a:r>
              <a:rPr lang="en-US" sz="4800" b="1" dirty="0">
                <a:solidFill>
                  <a:srgbClr val="00B050"/>
                </a:solidFill>
              </a:rPr>
              <a:t>DOM</a:t>
            </a:r>
            <a:r>
              <a:rPr lang="en-US" sz="4800" b="1" dirty="0"/>
              <a:t> </a:t>
            </a:r>
            <a:endParaRPr lang="ru-RU" sz="4800" b="1" dirty="0"/>
          </a:p>
          <a:p>
            <a:pPr algn="ctr"/>
            <a:r>
              <a:rPr lang="en-US" sz="4800" dirty="0"/>
              <a:t>(</a:t>
            </a:r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4800" dirty="0"/>
              <a:t>)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19399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51984" y="2204864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 вводит ИНН (физ. лица Украины). Необходимо определить: </a:t>
            </a:r>
            <a:r>
              <a:rPr lang="ru-RU" sz="3200" b="1" dirty="0"/>
              <a:t>корректен ли код</a:t>
            </a:r>
            <a:r>
              <a:rPr lang="ru-RU" sz="3200" dirty="0"/>
              <a:t>, узнать </a:t>
            </a:r>
            <a:r>
              <a:rPr lang="ru-RU" sz="3200" b="1" dirty="0"/>
              <a:t>дату рождения</a:t>
            </a:r>
            <a:r>
              <a:rPr lang="ru-RU" sz="3200" dirty="0"/>
              <a:t>, определить </a:t>
            </a:r>
            <a:r>
              <a:rPr lang="ru-RU" sz="3200" b="1" dirty="0"/>
              <a:t>пол</a:t>
            </a:r>
            <a:r>
              <a:rPr lang="ru-RU" sz="3200" dirty="0"/>
              <a:t> и сколько </a:t>
            </a:r>
            <a:r>
              <a:rPr lang="ru-RU" sz="3200" b="1" dirty="0"/>
              <a:t>полных лет </a:t>
            </a:r>
            <a:r>
              <a:rPr lang="ru-RU" sz="3200" dirty="0"/>
              <a:t>человеку</a:t>
            </a:r>
            <a:r>
              <a:rPr lang="en-US" sz="3200" dirty="0"/>
              <a:t>. </a:t>
            </a:r>
            <a:r>
              <a:rPr lang="ru-RU" sz="3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3600" b="1" dirty="0"/>
              <a:t>  </a:t>
            </a:r>
            <a:endParaRPr lang="ru-RU" sz="3600" b="1" dirty="0"/>
          </a:p>
          <a:p>
            <a:pPr algn="ctr"/>
            <a:r>
              <a:rPr lang="ru-RU" sz="3600" b="1" dirty="0"/>
              <a:t>«Проверка ИНН»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432" y="5013176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24537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548680"/>
            <a:ext cx="12192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  <a:p>
            <a:pPr algn="ctr">
              <a:spcBef>
                <a:spcPct val="0"/>
              </a:spcBef>
              <a:defRPr/>
            </a:pPr>
            <a:r>
              <a:rPr lang="ru-RU" sz="3600" b="1" dirty="0"/>
              <a:t>«Кредитный калькулятор 2.0»</a:t>
            </a:r>
            <a:endParaRPr lang="ru-RU" sz="3600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6578" y="2420888"/>
            <a:ext cx="7899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сумма кредита, годовая процентная ставка, и срок кредитования в месяцах.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аннуитетной</a:t>
            </a:r>
            <a:r>
              <a:rPr lang="ru-RU" sz="2800" dirty="0"/>
              <a:t> схеме.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5805264"/>
            <a:ext cx="776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Вам в помощь: </a:t>
            </a:r>
            <a:r>
              <a:rPr lang="en-US" sz="2400" b="1" dirty="0">
                <a:hlinkClick r:id="rId2"/>
              </a:rPr>
              <a:t>https://fin-calc.org.ua/ru/credit/calculate/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3358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6687</TotalTime>
  <Words>1511</Words>
  <Application>Microsoft Office PowerPoint</Application>
  <PresentationFormat>Широкий екран</PresentationFormat>
  <Paragraphs>148</Paragraphs>
  <Slides>39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Кредитный калькулятор v.1</vt:lpstr>
      <vt:lpstr>Презентація PowerPoint</vt:lpstr>
      <vt:lpstr>Презентація PowerPoint</vt:lpstr>
      <vt:lpstr>GET/SET методы у объекта</vt:lpstr>
      <vt:lpstr>Обработка исключений (Exceptions)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2021-10-20T13:40:09Z</dcterms:modified>
</cp:coreProperties>
</file>