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530" r:id="rId13"/>
    <p:sldId id="503" r:id="rId14"/>
    <p:sldId id="504" r:id="rId15"/>
    <p:sldId id="505" r:id="rId16"/>
    <p:sldId id="396" r:id="rId17"/>
    <p:sldId id="397" r:id="rId18"/>
    <p:sldId id="498" r:id="rId19"/>
    <p:sldId id="499" r:id="rId20"/>
    <p:sldId id="500" r:id="rId21"/>
    <p:sldId id="501" r:id="rId22"/>
    <p:sldId id="513" r:id="rId23"/>
    <p:sldId id="514" r:id="rId24"/>
    <p:sldId id="515" r:id="rId25"/>
    <p:sldId id="519" r:id="rId26"/>
    <p:sldId id="423" r:id="rId27"/>
    <p:sldId id="424" r:id="rId28"/>
    <p:sldId id="566" r:id="rId29"/>
    <p:sldId id="474" r:id="rId30"/>
    <p:sldId id="475" r:id="rId31"/>
    <p:sldId id="476" r:id="rId32"/>
    <p:sldId id="425" r:id="rId33"/>
    <p:sldId id="408" r:id="rId34"/>
    <p:sldId id="422" r:id="rId35"/>
    <p:sldId id="565" r:id="rId36"/>
    <p:sldId id="387" r:id="rId37"/>
    <p:sldId id="521" r:id="rId38"/>
    <p:sldId id="526" r:id="rId39"/>
    <p:sldId id="449" r:id="rId40"/>
    <p:sldId id="559" r:id="rId41"/>
    <p:sldId id="525" r:id="rId42"/>
    <p:sldId id="527" r:id="rId43"/>
    <p:sldId id="444" r:id="rId4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06A2C-F85E-42B1-8ADD-5537800B2C38}" v="15" dt="2022-01-24T07:44:06.752"/>
    <p1510:client id="{EDC6EF7A-E9C1-44DE-819C-E91DD52383BB}" v="2" dt="2022-01-23T19:15:47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4T07:44:19.487" v="270" actId="1035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mod">
        <pc:chgData name="Anatoliy Kigel" userId="7432c6c4687b0a9c" providerId="LiveId" clId="{4D706A2C-F85E-42B1-8ADD-5537800B2C38}" dt="2022-01-24T07:30:53.732" v="86" actId="2057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4T07:35:54.881" v="122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4T07:35:54.881" v="122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mod">
        <pc:chgData name="Anatoliy Kigel" userId="7432c6c4687b0a9c" providerId="LiveId" clId="{4D706A2C-F85E-42B1-8ADD-5537800B2C38}" dt="2022-01-24T07:35:59.202" v="126" actId="2057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ivate-protected-properties-metho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habr.com/ru/company/vk/blog/438286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Объекты и принципы ООП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50858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736437" y="332656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br>
              <a:rPr lang="en-US" sz="3200" b="1" dirty="0">
                <a:latin typeface="+mj-lt"/>
                <a:ea typeface="+mj-ea"/>
                <a:cs typeface="+mj-cs"/>
              </a:rPr>
            </a:b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203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764704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431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1412776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2125" y="5765194"/>
            <a:ext cx="846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https://learn.javascript.ru/private-protected-properties-methods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1464" y="3933056"/>
            <a:ext cx="101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b="1" dirty="0"/>
              <a:t>ES2019</a:t>
            </a:r>
            <a:r>
              <a:rPr lang="en-US" sz="2400" dirty="0"/>
              <a:t> </a:t>
            </a:r>
            <a:r>
              <a:rPr lang="ru-RU" sz="2400" dirty="0"/>
              <a:t>была добавлена возможность создавать </a:t>
            </a:r>
            <a:r>
              <a:rPr lang="ru-RU" sz="2400" b="1" dirty="0"/>
              <a:t>приватные</a:t>
            </a:r>
            <a:r>
              <a:rPr lang="ru-RU" sz="2400" dirty="0"/>
              <a:t> (закрытые) свойства и методы. К этим методам есть возможность обратится только из методов объекта. Из вне они недоступны. </a:t>
            </a:r>
            <a:br>
              <a:rPr lang="ru-RU" sz="2400" dirty="0"/>
            </a:br>
            <a:r>
              <a:rPr lang="ru-RU" sz="2400" dirty="0"/>
              <a:t>Их легко отличить по символу </a:t>
            </a:r>
            <a:r>
              <a:rPr lang="en-US" sz="2400" b="1" dirty="0"/>
              <a:t>#</a:t>
            </a:r>
            <a:r>
              <a:rPr lang="en-US" sz="2400" dirty="0"/>
              <a:t> </a:t>
            </a:r>
            <a:r>
              <a:rPr lang="ru-RU" sz="2400" dirty="0"/>
              <a:t>в начале имени.</a:t>
            </a:r>
          </a:p>
        </p:txBody>
      </p:sp>
    </p:spTree>
    <p:extLst>
      <p:ext uri="{BB962C8B-B14F-4D97-AF65-F5344CB8AC3E}">
        <p14:creationId xmlns:p14="http://schemas.microsoft.com/office/powerpoint/2010/main" val="225741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</a:t>
            </a:r>
            <a:r>
              <a:rPr lang="en-US" sz="8000" b="1" dirty="0"/>
              <a:t>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Методы </a:t>
            </a:r>
            <a:r>
              <a:rPr lang="en-US" sz="3200" b="1" dirty="0">
                <a:solidFill>
                  <a:srgbClr val="00B050"/>
                </a:solidFill>
              </a:rPr>
              <a:t>.</a:t>
            </a:r>
            <a:r>
              <a:rPr lang="en-US" sz="3200" b="1" dirty="0" err="1">
                <a:solidFill>
                  <a:srgbClr val="00B050"/>
                </a:solidFill>
              </a:rPr>
              <a:t>toString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/>
              <a:t>/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32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5.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2"/>
              </a:rPr>
              <a:t>https://learn.javascript.ru/global-object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700808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</a:rPr>
              <a:t>window.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ru-RU" sz="4800" dirty="0"/>
              <a:t> </a:t>
            </a:r>
          </a:p>
          <a:p>
            <a:pPr algn="ctr"/>
            <a:r>
              <a:rPr lang="ru-RU" sz="4000" i="1" dirty="0"/>
              <a:t>(корень </a:t>
            </a:r>
            <a:r>
              <a:rPr lang="en-US" sz="4000" i="1" dirty="0"/>
              <a:t>DOM-</a:t>
            </a:r>
            <a:r>
              <a:rPr lang="ru-RU" sz="4000" i="1" dirty="0"/>
              <a:t>дерева)</a:t>
            </a:r>
          </a:p>
          <a:p>
            <a:pPr algn="ctr"/>
            <a:r>
              <a:rPr lang="ru-RU" sz="4800" dirty="0"/>
              <a:t>хранилище </a:t>
            </a:r>
            <a:r>
              <a:rPr lang="en-US" sz="4800" dirty="0"/>
              <a:t>HTML-</a:t>
            </a:r>
            <a:r>
              <a:rPr lang="ru-RU" sz="4800" dirty="0"/>
              <a:t>документа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860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https://learn.javascript.ru/dom-nodes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1317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Но это уже другая история….</a:t>
            </a:r>
          </a:p>
        </p:txBody>
      </p:sp>
    </p:spTree>
    <p:extLst>
      <p:ext uri="{BB962C8B-B14F-4D97-AF65-F5344CB8AC3E}">
        <p14:creationId xmlns:p14="http://schemas.microsoft.com/office/powerpoint/2010/main" val="259236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7</a:t>
            </a:r>
            <a:r>
              <a:rPr lang="en-US" sz="7200" b="1" dirty="0"/>
              <a:t>. </a:t>
            </a:r>
            <a:r>
              <a:rPr lang="ru-RU" sz="7200" b="1" dirty="0"/>
              <a:t>Множество </a:t>
            </a:r>
            <a:r>
              <a:rPr lang="en-US" sz="7200" b="1" dirty="0"/>
              <a:t>(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sz="7200" b="1" dirty="0"/>
              <a:t>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89298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Множество / </a:t>
            </a:r>
            <a:r>
              <a:rPr lang="en-US" sz="3600" b="1" dirty="0"/>
              <a:t>Set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24744"/>
            <a:ext cx="7848779" cy="453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00256" y="1124744"/>
            <a:ext cx="33123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Set </a:t>
            </a:r>
            <a:r>
              <a:rPr lang="en-US" sz="2200" dirty="0"/>
              <a:t>– </a:t>
            </a:r>
            <a:r>
              <a:rPr lang="ru-RU" sz="2200" dirty="0"/>
              <a:t>коллекция без ключей</a:t>
            </a:r>
            <a:r>
              <a:rPr lang="en-US" sz="2200" dirty="0"/>
              <a:t> (</a:t>
            </a:r>
            <a:r>
              <a:rPr lang="ru-RU" sz="2200" dirty="0"/>
              <a:t>создаётся при помощи ключевого слова </a:t>
            </a:r>
            <a:r>
              <a:rPr lang="en-US" sz="2200" b="1" dirty="0"/>
              <a:t>new</a:t>
            </a:r>
            <a:r>
              <a:rPr lang="en-US" sz="2200" dirty="0"/>
              <a:t>)</a:t>
            </a:r>
            <a:r>
              <a:rPr lang="ru-RU" sz="2200" dirty="0"/>
              <a:t>, позволяет хранить любые типы данных. Элемент множества встречаться в нём не более чем один раз. Есть возможность узнать есть ли элемент во множестве (метод </a:t>
            </a:r>
            <a:r>
              <a:rPr lang="en-US" sz="2200" b="1" dirty="0"/>
              <a:t>.has(…)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/>
              <a:t>а также узнать размер множества (свойство </a:t>
            </a:r>
            <a:r>
              <a:rPr lang="en-US" sz="2200" b="1" dirty="0"/>
              <a:t>.size</a:t>
            </a:r>
            <a:r>
              <a:rPr lang="ru-RU" sz="2200" dirty="0"/>
              <a:t>)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398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" y="1124744"/>
            <a:ext cx="12192000" cy="462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Избавление от дубликатов при помощи </a:t>
            </a:r>
            <a:r>
              <a:rPr lang="en-US" sz="3600" b="1" dirty="0"/>
              <a:t>Set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00371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8.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https://learn.javascript.ru/object</a:t>
            </a:r>
            <a:endParaRPr lang="ru-RU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9. 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37321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Генератор номеров банковских карт: </a:t>
            </a:r>
            <a:br>
              <a:rPr lang="ru-RU" sz="2400" dirty="0"/>
            </a:b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10. 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7739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9426" y="4449888"/>
            <a:ext cx="9645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Задача: </a:t>
            </a:r>
            <a:r>
              <a:rPr lang="ru-RU" sz="2000" dirty="0"/>
              <a:t>в массиве содержаться данные о ежедневной цене Биткоина (</a:t>
            </a:r>
            <a:r>
              <a:rPr lang="ru-RU" sz="2000" b="1" dirty="0"/>
              <a:t>длина массива и его содержимое может меняться</a:t>
            </a:r>
            <a:r>
              <a:rPr lang="ru-RU" sz="2000" dirty="0"/>
              <a:t>), за какое-то количество дней. Скрипт должен </a:t>
            </a:r>
            <a:r>
              <a:rPr lang="ru-RU" sz="2000" b="1" dirty="0">
                <a:solidFill>
                  <a:srgbClr val="00B050"/>
                </a:solidFill>
              </a:rPr>
              <a:t>рассчитать какую максимальную прибыль </a:t>
            </a:r>
            <a:r>
              <a:rPr lang="ru-RU" sz="2000" dirty="0"/>
              <a:t>(и сообщить её пользователю) можно получить если сначала купить </a:t>
            </a:r>
            <a:r>
              <a:rPr lang="en-US" sz="2000" dirty="0"/>
              <a:t>“</a:t>
            </a:r>
            <a:r>
              <a:rPr lang="ru-RU" sz="2000" dirty="0"/>
              <a:t>биткоин</a:t>
            </a:r>
            <a:r>
              <a:rPr lang="en-US" sz="2000" dirty="0"/>
              <a:t>”</a:t>
            </a:r>
            <a:r>
              <a:rPr lang="ru-RU" sz="2000" dirty="0"/>
              <a:t>, а затем продать его (именно в такой последовательности, продать раньше чем купить нельзя). Можно совершить только одну покупку и одну продажу.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7608" y="2555613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r>
              <a:rPr lang="ru-RU" sz="3600" dirty="0"/>
              <a:t>10, 1</a:t>
            </a:r>
            <a:r>
              <a:rPr lang="en-US" sz="3600" dirty="0"/>
              <a:t>8, </a:t>
            </a:r>
            <a:r>
              <a:rPr lang="ru-RU" sz="3600" dirty="0"/>
              <a:t>33</a:t>
            </a:r>
            <a:r>
              <a:rPr lang="en-US" sz="3600" dirty="0"/>
              <a:t>, 7,</a:t>
            </a:r>
            <a:r>
              <a:rPr lang="ru-RU" sz="3600" dirty="0"/>
              <a:t> 31, </a:t>
            </a:r>
            <a:r>
              <a:rPr lang="ru-RU" sz="3600" b="1" dirty="0">
                <a:solidFill>
                  <a:srgbClr val="0070C0"/>
                </a:solidFill>
              </a:rPr>
              <a:t>3</a:t>
            </a:r>
            <a:r>
              <a:rPr lang="ru-RU" sz="3600" dirty="0"/>
              <a:t>, 8, 22, </a:t>
            </a:r>
            <a:r>
              <a:rPr lang="ru-RU" sz="3600" b="1" dirty="0">
                <a:solidFill>
                  <a:srgbClr val="00B050"/>
                </a:solidFill>
              </a:rPr>
              <a:t>29</a:t>
            </a:r>
            <a:r>
              <a:rPr lang="ru-RU" sz="3600" dirty="0"/>
              <a:t>, 7, 8 …</a:t>
            </a:r>
            <a:r>
              <a:rPr lang="en-US" sz="3600" dirty="0"/>
              <a:t>]</a:t>
            </a:r>
            <a:endParaRPr lang="uk-UA" sz="3600" dirty="0"/>
          </a:p>
        </p:txBody>
      </p:sp>
      <p:sp>
        <p:nvSpPr>
          <p:cNvPr id="3" name="Стрелка вниз 2"/>
          <p:cNvSpPr/>
          <p:nvPr/>
        </p:nvSpPr>
        <p:spPr>
          <a:xfrm>
            <a:off x="5847958" y="2069303"/>
            <a:ext cx="432048" cy="48456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5482605" y="1608475"/>
            <a:ext cx="116275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ru-RU" dirty="0"/>
              <a:t>Покупаем</a:t>
            </a:r>
            <a:endParaRPr lang="uk-UA" dirty="0"/>
          </a:p>
        </p:txBody>
      </p:sp>
      <p:sp>
        <p:nvSpPr>
          <p:cNvPr id="12" name="Стрелка вниз 11"/>
          <p:cNvSpPr/>
          <p:nvPr/>
        </p:nvSpPr>
        <p:spPr>
          <a:xfrm rot="10800000">
            <a:off x="7576150" y="3201944"/>
            <a:ext cx="432048" cy="484569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7254879" y="3779748"/>
            <a:ext cx="10745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ru-RU" dirty="0"/>
              <a:t>Продаём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621404" y="358405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Прибыль: 26</a:t>
            </a:r>
            <a:r>
              <a:rPr lang="en-US" sz="2400" b="1" dirty="0"/>
              <a:t>$</a:t>
            </a:r>
            <a:endParaRPr lang="uk-UA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7667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Цена 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Bitcoin</a:t>
            </a:r>
            <a:endParaRPr lang="ru-RU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3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8722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58476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https://habr.com/ru/company/vk/blog/438286/</a:t>
            </a:r>
            <a:endParaRPr lang="ru-RU" dirty="0"/>
          </a:p>
        </p:txBody>
      </p:sp>
      <p:pic>
        <p:nvPicPr>
          <p:cNvPr id="1026" name="Picture 2" descr="https://habrastorage.org/getpro/habr/post_images/540/5d5/588/5405d55887909032bc8016afe3f657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71" y="1502247"/>
            <a:ext cx="6799457" cy="415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46796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Работа с часовыми поясами в </a:t>
            </a:r>
            <a:r>
              <a:rPr lang="ru-RU" sz="4000" b="1" dirty="0" err="1"/>
              <a:t>JavaScript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747592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Работа с </a:t>
            </a:r>
            <a:r>
              <a:rPr lang="en-US" sz="5400" b="1" dirty="0">
                <a:solidFill>
                  <a:srgbClr val="00B050"/>
                </a:solidFill>
              </a:rPr>
              <a:t>DOM</a:t>
            </a:r>
            <a:r>
              <a:rPr lang="en-US" sz="5400" b="1" dirty="0"/>
              <a:t> </a:t>
            </a:r>
            <a:endParaRPr lang="ru-RU" sz="5400" b="1" dirty="0"/>
          </a:p>
          <a:p>
            <a:pPr algn="ctr"/>
            <a:r>
              <a:rPr lang="en-US" sz="5400" dirty="0"/>
              <a:t>(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5400" dirty="0"/>
              <a:t>)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2492896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 вводит ИНН (физ. лица Украины). Необходимо определить: </a:t>
            </a:r>
            <a:r>
              <a:rPr lang="ru-RU" sz="3200" b="1" dirty="0"/>
              <a:t>корректен ли код</a:t>
            </a:r>
            <a:r>
              <a:rPr lang="ru-RU" sz="3200" dirty="0"/>
              <a:t>, узнать </a:t>
            </a:r>
            <a:r>
              <a:rPr lang="ru-RU" sz="3200" b="1" dirty="0"/>
              <a:t>дату рождения</a:t>
            </a:r>
            <a:r>
              <a:rPr lang="ru-RU" sz="3200" dirty="0"/>
              <a:t>, определить </a:t>
            </a:r>
            <a:r>
              <a:rPr lang="ru-RU" sz="3200" b="1" dirty="0"/>
              <a:t>пол</a:t>
            </a:r>
            <a:r>
              <a:rPr lang="ru-RU" sz="3200" dirty="0"/>
              <a:t> и сколько </a:t>
            </a:r>
            <a:r>
              <a:rPr lang="ru-RU" sz="3200" b="1" dirty="0"/>
              <a:t>полных лет </a:t>
            </a:r>
            <a:r>
              <a:rPr lang="ru-RU" sz="3200" dirty="0"/>
              <a:t>человеку</a:t>
            </a:r>
            <a:r>
              <a:rPr lang="en-US" sz="3200" dirty="0"/>
              <a:t>. </a:t>
            </a:r>
            <a:r>
              <a:rPr lang="ru-RU" sz="3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600" b="1" dirty="0"/>
              <a:t>  </a:t>
            </a:r>
            <a:endParaRPr lang="ru-RU" sz="3600" b="1" dirty="0"/>
          </a:p>
          <a:p>
            <a:pPr algn="ctr"/>
            <a:r>
              <a:rPr lang="ru-RU" sz="3600" b="1" dirty="0"/>
              <a:t>«Проверка ИНН»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08" y="5277479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88840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268760"/>
            <a:ext cx="6264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Mastercard, Maestro</a:t>
            </a:r>
            <a:r>
              <a:rPr lang="ru-RU" sz="2800" b="1" dirty="0"/>
              <a:t> 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Подсказка: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MasterCard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это не только 5-ка в начале,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Длинна номера карты это не всегда 16 цифр,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Генератор номеров вам в помощь.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#C.2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6705</TotalTime>
  <Words>1648</Words>
  <Application>Microsoft Office PowerPoint</Application>
  <PresentationFormat>Широкий екран</PresentationFormat>
  <Paragraphs>164</Paragraphs>
  <Slides>43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2022-01-24T07:44:21Z</dcterms:modified>
</cp:coreProperties>
</file>