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1" r:id="rId3"/>
    <p:sldId id="271" r:id="rId4"/>
    <p:sldId id="315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5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636" autoAdjust="0"/>
  </p:normalViewPr>
  <p:slideViewPr>
    <p:cSldViewPr snapToGrid="0" snapToObjects="1">
      <p:cViewPr varScale="1">
        <p:scale>
          <a:sx n="110" d="100"/>
          <a:sy n="110" d="100"/>
        </p:scale>
        <p:origin x="630" y="102"/>
      </p:cViewPr>
      <p:guideLst>
        <p:guide pos="3835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1C47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560" y="163195"/>
            <a:ext cx="11868150" cy="6532245"/>
            <a:chOff x="162560" y="163195"/>
            <a:chExt cx="11868150" cy="6532245"/>
          </a:xfrm>
        </p:grpSpPr>
        <p:grpSp>
          <p:nvGrpSpPr>
            <p:cNvPr id="6" name="그룹 5"/>
            <p:cNvGrpSpPr/>
            <p:nvPr/>
          </p:nvGrpSpPr>
          <p:grpSpPr>
            <a:xfrm>
              <a:off x="162560" y="163195"/>
              <a:ext cx="11868150" cy="6532245"/>
              <a:chOff x="162560" y="163195"/>
              <a:chExt cx="11868150" cy="6532245"/>
            </a:xfrm>
          </p:grpSpPr>
          <p:sp>
            <p:nvSpPr>
              <p:cNvPr id="4" name="직사각형 3"/>
              <p:cNvSpPr>
                <a:spLocks/>
              </p:cNvSpPr>
              <p:nvPr/>
            </p:nvSpPr>
            <p:spPr>
              <a:xfrm>
                <a:off x="162560" y="163195"/>
                <a:ext cx="11867515" cy="653224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+mj-lt"/>
                  <a:ea typeface="맑은 고딕" charset="0"/>
                  <a:cs typeface="+mn-cs"/>
                </a:endParaRPr>
              </a:p>
            </p:txBody>
          </p:sp>
          <p:sp>
            <p:nvSpPr>
              <p:cNvPr id="5" name="TextBox 4"/>
              <p:cNvSpPr txBox="1">
                <a:spLocks/>
              </p:cNvSpPr>
              <p:nvPr/>
            </p:nvSpPr>
            <p:spPr>
              <a:xfrm>
                <a:off x="162560" y="2105660"/>
                <a:ext cx="11420475" cy="70739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r>
                  <a:rPr lang="ko-KR" altLang="en-US" sz="4000" b="1" dirty="0" err="1">
                    <a:solidFill>
                      <a:srgbClr val="1F4E79"/>
                    </a:solidFill>
                    <a:latin typeface="+mj-ea"/>
                    <a:ea typeface="+mj-ea"/>
                  </a:rPr>
                  <a:t>아두이노를</a:t>
                </a:r>
                <a:r>
                  <a:rPr lang="ko-KR" altLang="en-US" sz="4000" b="1" dirty="0">
                    <a:solidFill>
                      <a:srgbClr val="1F4E79"/>
                    </a:solidFill>
                    <a:latin typeface="+mj-ea"/>
                    <a:ea typeface="+mj-ea"/>
                  </a:rPr>
                  <a:t> 연동한 종합 낚시 어플</a:t>
                </a:r>
              </a:p>
            </p:txBody>
          </p:sp>
          <p:sp>
            <p:nvSpPr>
              <p:cNvPr id="12" name="직각 삼각형 11"/>
              <p:cNvSpPr>
                <a:spLocks/>
              </p:cNvSpPr>
              <p:nvPr/>
            </p:nvSpPr>
            <p:spPr>
              <a:xfrm flipH="1">
                <a:off x="162560" y="5428615"/>
                <a:ext cx="11867515" cy="1246505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+mj-lt"/>
                  <a:ea typeface="맑은 고딕" charset="0"/>
                  <a:cs typeface="+mn-cs"/>
                </a:endParaRPr>
              </a:p>
            </p:txBody>
          </p:sp>
          <p:sp>
            <p:nvSpPr>
              <p:cNvPr id="13" name="직각 삼각형 12"/>
              <p:cNvSpPr>
                <a:spLocks/>
              </p:cNvSpPr>
              <p:nvPr/>
            </p:nvSpPr>
            <p:spPr>
              <a:xfrm flipH="1">
                <a:off x="6887210" y="4131945"/>
                <a:ext cx="5143500" cy="2543175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+mj-lt"/>
                  <a:ea typeface="맑은 고딕" charset="0"/>
                  <a:cs typeface="+mn-cs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 rot="10800000">
                <a:off x="162560" y="163195"/>
                <a:ext cx="11866880" cy="1727835"/>
                <a:chOff x="162560" y="163195"/>
                <a:chExt cx="11866880" cy="1727835"/>
              </a:xfrm>
            </p:grpSpPr>
            <p:sp>
              <p:nvSpPr>
                <p:cNvPr id="14" name="직각 삼각형 13"/>
                <p:cNvSpPr>
                  <a:spLocks/>
                </p:cNvSpPr>
                <p:nvPr/>
              </p:nvSpPr>
              <p:spPr>
                <a:xfrm rot="10800000" flipH="1">
                  <a:off x="162560" y="163195"/>
                  <a:ext cx="11867515" cy="980440"/>
                </a:xfrm>
                <a:prstGeom prst="rtTriangle">
                  <a:avLst/>
                </a:prstGeom>
                <a:solidFill>
                  <a:srgbClr val="1F4E79">
                    <a:alpha val="4710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+mj-lt"/>
                    <a:ea typeface="맑은 고딕" charset="0"/>
                    <a:cs typeface="+mn-cs"/>
                  </a:endParaRPr>
                </a:p>
              </p:txBody>
            </p:sp>
            <p:sp>
              <p:nvSpPr>
                <p:cNvPr id="15" name="직각 삼각형 14"/>
                <p:cNvSpPr>
                  <a:spLocks/>
                </p:cNvSpPr>
                <p:nvPr/>
              </p:nvSpPr>
              <p:spPr>
                <a:xfrm rot="10800000" flipH="1">
                  <a:off x="163195" y="163195"/>
                  <a:ext cx="5062220" cy="1728470"/>
                </a:xfrm>
                <a:prstGeom prst="rtTriangle">
                  <a:avLst/>
                </a:prstGeom>
                <a:solidFill>
                  <a:srgbClr val="1F4E79">
                    <a:alpha val="4710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+mj-lt"/>
                    <a:ea typeface="맑은 고딕" charset="0"/>
                    <a:cs typeface="+mn-cs"/>
                  </a:endParaRPr>
                </a:p>
              </p:txBody>
            </p:sp>
          </p:grpSp>
          <p:sp>
            <p:nvSpPr>
              <p:cNvPr id="18" name="직각 삼각형 17"/>
              <p:cNvSpPr>
                <a:spLocks/>
              </p:cNvSpPr>
              <p:nvPr/>
            </p:nvSpPr>
            <p:spPr>
              <a:xfrm rot="10800000" flipH="1" flipV="1">
                <a:off x="162560" y="5995670"/>
                <a:ext cx="11867515" cy="679450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+mj-lt"/>
                  <a:ea typeface="맑은 고딕" charset="0"/>
                  <a:cs typeface="+mn-cs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5267504" y="3931920"/>
                <a:ext cx="1210588" cy="40011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r>
                  <a:rPr lang="ko-KR" altLang="en-US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설계문서</a:t>
                </a: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9458325" y="5403215"/>
                <a:ext cx="2115820" cy="107759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r>
                  <a:rPr lang="ko-KR" alt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유준상 </a:t>
                </a:r>
                <a:r>
                  <a:rPr lang="en-US" altLang="ko-KR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2015152022</a:t>
                </a:r>
                <a:endParaRPr lang="ko-KR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r>
                  <a:rPr lang="ko-KR" alt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박인식 </a:t>
                </a:r>
                <a:r>
                  <a:rPr lang="en-US" altLang="ko-KR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2015152014</a:t>
                </a:r>
                <a:endParaRPr lang="ko-KR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r>
                  <a:rPr lang="ko-KR" altLang="en-US" sz="16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민성홍</a:t>
                </a:r>
                <a:r>
                  <a:rPr lang="ko-KR" alt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2015154015</a:t>
                </a:r>
                <a:endParaRPr lang="ko-KR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r>
                  <a:rPr lang="en-US" altLang="ko-KR" sz="16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최효길</a:t>
                </a:r>
                <a:r>
                  <a:rPr lang="en-US" altLang="ko-KR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 2014152040</a:t>
                </a:r>
                <a:endParaRPr lang="ko-KR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1206500" y="3446780"/>
              <a:ext cx="9779635" cy="3994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Smart Fishing Apps Connected to Arduino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560" y="137070"/>
            <a:ext cx="11868150" cy="6532245"/>
            <a:chOff x="162560" y="163195"/>
            <a:chExt cx="11868150" cy="6532245"/>
          </a:xfrm>
        </p:grpSpPr>
        <p:grpSp>
          <p:nvGrpSpPr>
            <p:cNvPr id="3" name="그룹 2"/>
            <p:cNvGrpSpPr/>
            <p:nvPr/>
          </p:nvGrpSpPr>
          <p:grpSpPr>
            <a:xfrm>
              <a:off x="162560" y="163195"/>
              <a:ext cx="11868150" cy="6532245"/>
              <a:chOff x="162560" y="163195"/>
              <a:chExt cx="11868150" cy="6532245"/>
            </a:xfrm>
          </p:grpSpPr>
          <p:sp>
            <p:nvSpPr>
              <p:cNvPr id="4" name="직사각형 3"/>
              <p:cNvSpPr>
                <a:spLocks/>
              </p:cNvSpPr>
              <p:nvPr/>
            </p:nvSpPr>
            <p:spPr>
              <a:xfrm>
                <a:off x="162560" y="163195"/>
                <a:ext cx="11867515" cy="653224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2" name="직각 삼각형 11"/>
              <p:cNvSpPr>
                <a:spLocks/>
              </p:cNvSpPr>
              <p:nvPr/>
            </p:nvSpPr>
            <p:spPr>
              <a:xfrm flipH="1">
                <a:off x="162560" y="5428615"/>
                <a:ext cx="11867515" cy="1246505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3" name="직각 삼각형 12"/>
              <p:cNvSpPr>
                <a:spLocks/>
              </p:cNvSpPr>
              <p:nvPr/>
            </p:nvSpPr>
            <p:spPr>
              <a:xfrm flipH="1">
                <a:off x="6887210" y="4131945"/>
                <a:ext cx="5143500" cy="2543175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 rot="10800000">
                <a:off x="162560" y="163195"/>
                <a:ext cx="11866880" cy="1727835"/>
                <a:chOff x="162560" y="163195"/>
                <a:chExt cx="11866880" cy="1727835"/>
              </a:xfrm>
            </p:grpSpPr>
            <p:sp>
              <p:nvSpPr>
                <p:cNvPr id="14" name="직각 삼각형 13"/>
                <p:cNvSpPr>
                  <a:spLocks/>
                </p:cNvSpPr>
                <p:nvPr/>
              </p:nvSpPr>
              <p:spPr>
                <a:xfrm rot="10800000" flipH="1">
                  <a:off x="162560" y="163195"/>
                  <a:ext cx="11867515" cy="980440"/>
                </a:xfrm>
                <a:prstGeom prst="rtTriangle">
                  <a:avLst/>
                </a:prstGeom>
                <a:solidFill>
                  <a:srgbClr val="1F4E79">
                    <a:alpha val="4710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  <p:sp>
              <p:nvSpPr>
                <p:cNvPr id="15" name="직각 삼각형 14"/>
                <p:cNvSpPr>
                  <a:spLocks/>
                </p:cNvSpPr>
                <p:nvPr/>
              </p:nvSpPr>
              <p:spPr>
                <a:xfrm rot="10800000" flipH="1">
                  <a:off x="163195" y="163195"/>
                  <a:ext cx="5062220" cy="1728470"/>
                </a:xfrm>
                <a:prstGeom prst="rtTriangle">
                  <a:avLst/>
                </a:prstGeom>
                <a:solidFill>
                  <a:srgbClr val="1F4E79">
                    <a:alpha val="4710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</p:grpSp>
          <p:sp>
            <p:nvSpPr>
              <p:cNvPr id="18" name="직각 삼각형 17"/>
              <p:cNvSpPr>
                <a:spLocks/>
              </p:cNvSpPr>
              <p:nvPr/>
            </p:nvSpPr>
            <p:spPr>
              <a:xfrm rot="10800000" flipH="1" flipV="1">
                <a:off x="162560" y="5995670"/>
                <a:ext cx="11867515" cy="679450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5" name="직사각형 4"/>
              <p:cNvSpPr>
                <a:spLocks/>
              </p:cNvSpPr>
              <p:nvPr/>
            </p:nvSpPr>
            <p:spPr>
              <a:xfrm>
                <a:off x="351155" y="421640"/>
                <a:ext cx="2237105" cy="462280"/>
              </a:xfrm>
              <a:prstGeom prst="rect">
                <a:avLst/>
              </a:prstGeom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r>
                  <a:rPr lang="ko-KR" altLang="en-US" sz="2400" b="1" dirty="0">
                    <a:solidFill>
                      <a:srgbClr val="1F4E79"/>
                    </a:solidFill>
                    <a:latin typeface="+mn-ea"/>
                  </a:rPr>
                  <a:t>졸업 연구 개요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28395" y="1136332"/>
              <a:ext cx="2191068" cy="4796473"/>
              <a:chOff x="1128395" y="1136332"/>
              <a:chExt cx="2191068" cy="4796473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128395" y="1136332"/>
                <a:ext cx="2074228" cy="1728788"/>
                <a:chOff x="1128395" y="1136332"/>
                <a:chExt cx="2074228" cy="1728788"/>
              </a:xfrm>
            </p:grpSpPr>
            <p:sp>
              <p:nvSpPr>
                <p:cNvPr id="19" name="직사각형 18"/>
                <p:cNvSpPr>
                  <a:spLocks/>
                </p:cNvSpPr>
                <p:nvPr/>
              </p:nvSpPr>
              <p:spPr>
                <a:xfrm rot="1320000">
                  <a:off x="1128395" y="1160780"/>
                  <a:ext cx="1907540" cy="170434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9812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  <p:sp>
              <p:nvSpPr>
                <p:cNvPr id="20" name="직사각형 19"/>
                <p:cNvSpPr>
                  <a:spLocks/>
                </p:cNvSpPr>
                <p:nvPr/>
              </p:nvSpPr>
              <p:spPr>
                <a:xfrm rot="2940000">
                  <a:off x="2775585" y="1112520"/>
                  <a:ext cx="403225" cy="45085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9812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  <p:grpSp>
              <p:nvGrpSpPr>
                <p:cNvPr id="25" name="그룹 24"/>
                <p:cNvGrpSpPr/>
                <p:nvPr/>
              </p:nvGrpSpPr>
              <p:grpSpPr>
                <a:xfrm rot="20520000">
                  <a:off x="1508006" y="1325767"/>
                  <a:ext cx="1482090" cy="1269366"/>
                  <a:chOff x="1508125" y="1325245"/>
                  <a:chExt cx="1482090" cy="1269366"/>
                </a:xfrm>
              </p:grpSpPr>
              <p:sp>
                <p:nvSpPr>
                  <p:cNvPr id="27" name="직사각형 26"/>
                  <p:cNvSpPr>
                    <a:spLocks/>
                  </p:cNvSpPr>
                  <p:nvPr/>
                </p:nvSpPr>
                <p:spPr>
                  <a:xfrm rot="21555084">
                    <a:off x="1577975" y="1326516"/>
                    <a:ext cx="1412240" cy="126809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0">
                    <a:noFill/>
                    <a:prstDash/>
                  </a:ln>
                  <a:effectLst>
                    <a:outerShdw blurRad="50800" dist="38100" dir="5400000" algn="t" rotWithShape="0">
                      <a:srgbClr val="000000">
                        <a:alpha val="40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ko-KR" altLang="en-US" sz="1800"/>
                    </a:pPr>
                    <a:endParaRPr lang="ko-KR" altLang="en-US" sz="1800">
                      <a:latin typeface="맑은 고딕" charset="0"/>
                      <a:ea typeface="맑은 고딕" charset="0"/>
                      <a:cs typeface="+mn-cs"/>
                    </a:endParaRPr>
                  </a:p>
                </p:txBody>
              </p:sp>
              <p:sp>
                <p:nvSpPr>
                  <p:cNvPr id="28" name="직사각형 27"/>
                  <p:cNvSpPr>
                    <a:spLocks/>
                  </p:cNvSpPr>
                  <p:nvPr/>
                </p:nvSpPr>
                <p:spPr>
                  <a:xfrm rot="21555084">
                    <a:off x="1508125" y="1325245"/>
                    <a:ext cx="1416685" cy="1268095"/>
                  </a:xfrm>
                  <a:prstGeom prst="rect">
                    <a:avLst/>
                  </a:prstGeom>
                  <a:solidFill>
                    <a:srgbClr val="1C476E"/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ko-KR" altLang="en-US" sz="1800"/>
                    </a:pPr>
                    <a:endParaRPr lang="ko-KR" altLang="en-US" sz="1800">
                      <a:latin typeface="맑은 고딕" charset="0"/>
                      <a:ea typeface="맑은 고딕" charset="0"/>
                      <a:cs typeface="+mn-cs"/>
                    </a:endParaRPr>
                  </a:p>
                </p:txBody>
              </p:sp>
            </p:grpSp>
            <p:sp>
              <p:nvSpPr>
                <p:cNvPr id="24" name="TextBox 23"/>
                <p:cNvSpPr txBox="1">
                  <a:spLocks/>
                </p:cNvSpPr>
                <p:nvPr/>
              </p:nvSpPr>
              <p:spPr>
                <a:xfrm>
                  <a:off x="1495425" y="1784985"/>
                  <a:ext cx="1456690" cy="308610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연구 개발 배경</a:t>
                  </a: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1186815" y="2670175"/>
                <a:ext cx="2073910" cy="1727835"/>
                <a:chOff x="1186815" y="2670175"/>
                <a:chExt cx="2073910" cy="1727835"/>
              </a:xfrm>
            </p:grpSpPr>
            <p:sp>
              <p:nvSpPr>
                <p:cNvPr id="33" name="직사각형 32"/>
                <p:cNvSpPr>
                  <a:spLocks/>
                </p:cNvSpPr>
                <p:nvPr/>
              </p:nvSpPr>
              <p:spPr>
                <a:xfrm rot="1320000">
                  <a:off x="1186815" y="2694305"/>
                  <a:ext cx="1907540" cy="170434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9812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  <p:sp>
              <p:nvSpPr>
                <p:cNvPr id="34" name="직사각형 33"/>
                <p:cNvSpPr>
                  <a:spLocks/>
                </p:cNvSpPr>
                <p:nvPr/>
              </p:nvSpPr>
              <p:spPr>
                <a:xfrm rot="2940000">
                  <a:off x="2834005" y="2646680"/>
                  <a:ext cx="403225" cy="45085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9812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1245235" y="3085372"/>
                <a:ext cx="2074228" cy="2847433"/>
                <a:chOff x="1245235" y="3085372"/>
                <a:chExt cx="2074228" cy="2847433"/>
              </a:xfrm>
            </p:grpSpPr>
            <p:sp>
              <p:nvSpPr>
                <p:cNvPr id="42" name="직사각형 41"/>
                <p:cNvSpPr>
                  <a:spLocks/>
                </p:cNvSpPr>
                <p:nvPr/>
              </p:nvSpPr>
              <p:spPr>
                <a:xfrm rot="1320000">
                  <a:off x="1245235" y="4228465"/>
                  <a:ext cx="1907540" cy="170434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9812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  <p:sp>
              <p:nvSpPr>
                <p:cNvPr id="43" name="직사각형 42"/>
                <p:cNvSpPr>
                  <a:spLocks/>
                </p:cNvSpPr>
                <p:nvPr/>
              </p:nvSpPr>
              <p:spPr>
                <a:xfrm rot="2940000">
                  <a:off x="2892425" y="4180840"/>
                  <a:ext cx="403225" cy="45085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9812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endParaRPr lang="ko-KR" altLang="en-US" sz="1800">
                    <a:latin typeface="맑은 고딕" charset="0"/>
                    <a:ea typeface="맑은 고딕" charset="0"/>
                    <a:cs typeface="+mn-cs"/>
                  </a:endParaRPr>
                </a:p>
              </p:txBody>
            </p:sp>
            <p:grpSp>
              <p:nvGrpSpPr>
                <p:cNvPr id="46" name="그룹 45"/>
                <p:cNvGrpSpPr/>
                <p:nvPr/>
              </p:nvGrpSpPr>
              <p:grpSpPr>
                <a:xfrm rot="21060000">
                  <a:off x="1629464" y="3085372"/>
                  <a:ext cx="1475735" cy="1285239"/>
                  <a:chOff x="1832569" y="3101366"/>
                  <a:chExt cx="1475735" cy="1285239"/>
                </a:xfrm>
              </p:grpSpPr>
              <p:sp>
                <p:nvSpPr>
                  <p:cNvPr id="48" name="직사각형 47"/>
                  <p:cNvSpPr>
                    <a:spLocks/>
                  </p:cNvSpPr>
                  <p:nvPr/>
                </p:nvSpPr>
                <p:spPr>
                  <a:xfrm rot="21060000">
                    <a:off x="1895429" y="3121685"/>
                    <a:ext cx="1412875" cy="12649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0">
                    <a:noFill/>
                    <a:prstDash/>
                  </a:ln>
                  <a:effectLst>
                    <a:outerShdw blurRad="50800" dist="38100" dir="5400000" algn="t" rotWithShape="0">
                      <a:srgbClr val="000000">
                        <a:alpha val="40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ko-KR" altLang="en-US" sz="1800"/>
                    </a:pPr>
                    <a:endParaRPr lang="ko-KR" altLang="en-US" sz="1800">
                      <a:latin typeface="맑은 고딕" charset="0"/>
                      <a:ea typeface="맑은 고딕" charset="0"/>
                      <a:cs typeface="+mn-cs"/>
                    </a:endParaRPr>
                  </a:p>
                </p:txBody>
              </p:sp>
              <p:sp>
                <p:nvSpPr>
                  <p:cNvPr id="49" name="직사각형 48"/>
                  <p:cNvSpPr>
                    <a:spLocks/>
                  </p:cNvSpPr>
                  <p:nvPr/>
                </p:nvSpPr>
                <p:spPr>
                  <a:xfrm rot="21060000">
                    <a:off x="1832569" y="3101366"/>
                    <a:ext cx="1414145" cy="1263650"/>
                  </a:xfrm>
                  <a:prstGeom prst="rect">
                    <a:avLst/>
                  </a:prstGeom>
                  <a:solidFill>
                    <a:srgbClr val="1C476E"/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/>
                  <a:p>
                    <a:pPr marL="0" indent="0" algn="ctr" defTabSz="914400" eaLnBrk="1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ko-KR" altLang="en-US" sz="1800"/>
                    </a:pPr>
                    <a:endParaRPr lang="ko-KR" altLang="en-US" sz="1800">
                      <a:latin typeface="맑은 고딕" charset="0"/>
                      <a:ea typeface="맑은 고딕" charset="0"/>
                      <a:cs typeface="+mn-cs"/>
                    </a:endParaRPr>
                  </a:p>
                </p:txBody>
              </p:sp>
            </p:grpSp>
            <p:sp>
              <p:nvSpPr>
                <p:cNvPr id="45" name="TextBox 44"/>
                <p:cNvSpPr txBox="1">
                  <a:spLocks/>
                </p:cNvSpPr>
                <p:nvPr/>
              </p:nvSpPr>
              <p:spPr>
                <a:xfrm>
                  <a:off x="1612900" y="3554005"/>
                  <a:ext cx="1456690" cy="52260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연구 개발 </a:t>
                  </a:r>
                </a:p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ko-KR" altLang="en-US" sz="1800"/>
                  </a:pP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목표 및 효과</a:t>
                  </a: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348355" y="1132205"/>
              <a:ext cx="5145405" cy="1277620"/>
              <a:chOff x="3348355" y="1132205"/>
              <a:chExt cx="5145405" cy="1277620"/>
            </a:xfrm>
          </p:grpSpPr>
          <p:sp>
            <p:nvSpPr>
              <p:cNvPr id="51" name="타원 50"/>
              <p:cNvSpPr>
                <a:spLocks/>
              </p:cNvSpPr>
              <p:nvPr/>
            </p:nvSpPr>
            <p:spPr>
              <a:xfrm>
                <a:off x="3480435" y="1132205"/>
                <a:ext cx="168275" cy="162560"/>
              </a:xfrm>
              <a:prstGeom prst="ellipse">
                <a:avLst/>
              </a:prstGeom>
              <a:solidFill>
                <a:srgbClr val="1F4E79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3348355" y="1487170"/>
                <a:ext cx="5145405" cy="92265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낚시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중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스마트폰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이용률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증가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스마트폰을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활용한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다양한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스트리밍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매체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발전</a:t>
                </a:r>
                <a:endParaRPr lang="ko-KR" altLang="en-US" sz="18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종합적인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정보를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볼 수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있는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낚시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어플</a:t>
                </a:r>
                <a:r>
                  <a:rPr sz="1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sz="1800" dirty="0" err="1">
                    <a:solidFill>
                      <a:schemeClr val="tx1"/>
                    </a:solidFill>
                    <a:latin typeface="+mn-ea"/>
                  </a:rPr>
                  <a:t>부재</a:t>
                </a:r>
                <a:endParaRPr lang="ko-KR" altLang="en-US" sz="13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13760" y="3000285"/>
              <a:ext cx="8070850" cy="1458595"/>
              <a:chOff x="3413760" y="3000285"/>
              <a:chExt cx="8070850" cy="1458595"/>
            </a:xfrm>
          </p:grpSpPr>
          <p:sp>
            <p:nvSpPr>
              <p:cNvPr id="54" name="타원 53"/>
              <p:cNvSpPr>
                <a:spLocks/>
              </p:cNvSpPr>
              <p:nvPr/>
            </p:nvSpPr>
            <p:spPr>
              <a:xfrm>
                <a:off x="3577590" y="3000285"/>
                <a:ext cx="175260" cy="186055"/>
              </a:xfrm>
              <a:prstGeom prst="ellipse">
                <a:avLst/>
              </a:prstGeom>
              <a:solidFill>
                <a:srgbClr val="1F4E79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3413760" y="3259365"/>
                <a:ext cx="8070850" cy="119951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+mn-ea"/>
                  </a:rPr>
                  <a:t>- 낚시 중 이 외의 다양한 활동 가능 -&gt; 효율적 시간 활용</a:t>
                </a:r>
                <a:endParaRPr lang="ko-KR" altLang="en-US" sz="1800">
                  <a:solidFill>
                    <a:schemeClr val="tx1"/>
                  </a:solidFill>
                  <a:latin typeface="+mn-ea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+mn-ea"/>
                  </a:rPr>
                  <a:t>- 낚시에 관한 종합된 정보제공 어플 (날씨, 낚시 포인트, 어종 등)</a:t>
                </a:r>
                <a:endParaRPr lang="ko-KR" altLang="en-US" sz="1800">
                  <a:solidFill>
                    <a:schemeClr val="tx1"/>
                  </a:solidFill>
                  <a:latin typeface="+mn-ea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+mn-ea"/>
                  </a:rPr>
                  <a:t>- 낚시를 좋아하는 사람들 간 소통 활성화</a:t>
                </a:r>
                <a:endParaRPr lang="ko-KR" altLang="en-US" sz="1800">
                  <a:solidFill>
                    <a:schemeClr val="tx1"/>
                  </a:solidFill>
                  <a:latin typeface="+mn-ea"/>
                </a:endParaRPr>
              </a:p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+mn-ea"/>
                  </a:rPr>
                  <a:t>- 아두이노를 활용한 낚시 도움 장치 개발</a:t>
                </a:r>
                <a:endParaRPr lang="ko-KR" altLang="en-US" sz="1300" b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065" y="624718"/>
            <a:ext cx="3162300" cy="2268283"/>
          </a:xfrm>
          <a:prstGeom prst="rect">
            <a:avLst/>
          </a:prstGeom>
          <a:noFill/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00581C-2FBB-46A4-9DD7-E2CB40BF9B4B}"/>
              </a:ext>
            </a:extLst>
          </p:cNvPr>
          <p:cNvSpPr>
            <a:spLocks/>
          </p:cNvSpPr>
          <p:nvPr/>
        </p:nvSpPr>
        <p:spPr>
          <a:xfrm rot="20520000">
            <a:off x="1838943" y="4786347"/>
            <a:ext cx="1412875" cy="1264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19E46B-C8D7-4A7B-9A31-2D6DC64E04C5}"/>
              </a:ext>
            </a:extLst>
          </p:cNvPr>
          <p:cNvSpPr>
            <a:spLocks/>
          </p:cNvSpPr>
          <p:nvPr/>
        </p:nvSpPr>
        <p:spPr>
          <a:xfrm rot="20520000">
            <a:off x="1773572" y="4776020"/>
            <a:ext cx="1414145" cy="1263650"/>
          </a:xfrm>
          <a:prstGeom prst="rect">
            <a:avLst/>
          </a:prstGeom>
          <a:solidFill>
            <a:srgbClr val="1C476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303209-A9EC-4671-8C82-DE519CFD1C20}"/>
              </a:ext>
            </a:extLst>
          </p:cNvPr>
          <p:cNvSpPr txBox="1">
            <a:spLocks/>
          </p:cNvSpPr>
          <p:nvPr/>
        </p:nvSpPr>
        <p:spPr>
          <a:xfrm>
            <a:off x="1758317" y="5239703"/>
            <a:ext cx="1456690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어플 주요 기능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4CC93C5-F1CC-4B9F-9BAF-3E247A055019}"/>
              </a:ext>
            </a:extLst>
          </p:cNvPr>
          <p:cNvSpPr>
            <a:spLocks/>
          </p:cNvSpPr>
          <p:nvPr/>
        </p:nvSpPr>
        <p:spPr>
          <a:xfrm>
            <a:off x="3723007" y="4685983"/>
            <a:ext cx="175260" cy="186055"/>
          </a:xfrm>
          <a:prstGeom prst="ellipse">
            <a:avLst/>
          </a:prstGeom>
          <a:solidFill>
            <a:srgbClr val="1F4E7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85D96E-A445-4CB5-BDCA-D4622D9D21B1}"/>
              </a:ext>
            </a:extLst>
          </p:cNvPr>
          <p:cNvSpPr txBox="1">
            <a:spLocks/>
          </p:cNvSpPr>
          <p:nvPr/>
        </p:nvSpPr>
        <p:spPr>
          <a:xfrm>
            <a:off x="3559177" y="4945063"/>
            <a:ext cx="8070850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아두이노의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무게 센서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기울기 센서를 통한</a:t>
            </a:r>
            <a:r>
              <a:rPr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입질 감지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지도의 낚시 포인트</a:t>
            </a:r>
            <a:r>
              <a:rPr lang="ko-KR" altLang="en-US" dirty="0">
                <a:latin typeface="+mn-ea"/>
              </a:rPr>
              <a:t>를 표시하고 잡히는 물고기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날씨를 제공</a:t>
            </a:r>
            <a:endParaRPr lang="en-US" altLang="ko-KR" dirty="0">
              <a:latin typeface="+mn-ea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어플 내 게시판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네이버 카페에 글을 등록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유튜브와 연동하여 낚시 동영상 제공</a:t>
            </a:r>
            <a:endParaRPr lang="ko-KR" altLang="en-US" sz="1300" b="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4465" y="165735"/>
            <a:ext cx="11877675" cy="6532245"/>
            <a:chOff x="164465" y="165735"/>
            <a:chExt cx="11877675" cy="6532245"/>
          </a:xfrm>
        </p:grpSpPr>
        <p:sp>
          <p:nvSpPr>
            <p:cNvPr id="4" name="직사각형 3"/>
            <p:cNvSpPr/>
            <p:nvPr/>
          </p:nvSpPr>
          <p:spPr>
            <a:xfrm>
              <a:off x="164465" y="165735"/>
              <a:ext cx="11867515" cy="6532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73990" y="5440045"/>
              <a:ext cx="11867515" cy="1246505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98640" y="4144010"/>
              <a:ext cx="5143500" cy="2543175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73990" y="175260"/>
              <a:ext cx="11866880" cy="1727835"/>
              <a:chOff x="173990" y="175260"/>
              <a:chExt cx="11866880" cy="1727835"/>
            </a:xfrm>
          </p:grpSpPr>
          <p:sp>
            <p:nvSpPr>
              <p:cNvPr id="14" name="직각 삼각형 13"/>
              <p:cNvSpPr/>
              <p:nvPr/>
            </p:nvSpPr>
            <p:spPr>
              <a:xfrm rot="10800000" flipH="1">
                <a:off x="173990" y="175260"/>
                <a:ext cx="11867515" cy="980440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rot="10800000" flipH="1">
                <a:off x="173990" y="175260"/>
                <a:ext cx="5062220" cy="1728470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73990" y="6007100"/>
              <a:ext cx="11867515" cy="679450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2585" y="433070"/>
              <a:ext cx="2236510" cy="46166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r>
                <a:rPr lang="ko-KR" altLang="en-US" sz="2400" dirty="0">
                  <a:solidFill>
                    <a:srgbClr val="1F4E79"/>
                  </a:solidFill>
                  <a:latin typeface="HY견고딕" charset="0"/>
                  <a:ea typeface="HY견고딕" charset="0"/>
                </a:rPr>
                <a:t>현재 진행 상황</a:t>
              </a: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4BA4736-EBCA-4017-9EA1-29F73EFC3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93958"/>
              </p:ext>
            </p:extLst>
          </p:nvPr>
        </p:nvGraphicFramePr>
        <p:xfrm>
          <a:off x="1046681" y="1010278"/>
          <a:ext cx="9877992" cy="520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610">
                  <a:extLst>
                    <a:ext uri="{9D8B030D-6E8A-4147-A177-3AD203B41FA5}">
                      <a16:colId xmlns:a16="http://schemas.microsoft.com/office/drawing/2014/main" val="1115358589"/>
                    </a:ext>
                  </a:extLst>
                </a:gridCol>
              </a:tblGrid>
              <a:tr h="38832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구현된 부분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아직 구현되지 않은 부분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05">
                <a:tc>
                  <a:txBody>
                    <a:bodyPr/>
                    <a:lstStyle/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SW</a:t>
                      </a:r>
                      <a:endParaRPr lang="ko-KR" altLang="en-US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로그인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회원가입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입질 감지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게시판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게시글 작성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네이버 카페 연동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지도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날씨 출력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환경설정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lt"/>
                        </a:rPr>
                        <a:t>어항에 물고기 등록</a:t>
                      </a: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lt"/>
                        </a:rPr>
                        <a:t>게시판 글 삭제</a:t>
                      </a:r>
                      <a:r>
                        <a:rPr lang="en-US" altLang="ko-KR" sz="1600" dirty="0"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</a:rPr>
                        <a:t>수정</a:t>
                      </a:r>
                      <a:r>
                        <a:rPr lang="en-US" altLang="ko-KR" sz="1600" dirty="0"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</a:rPr>
                        <a:t>확인</a:t>
                      </a: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lt"/>
                        </a:rPr>
                        <a:t>지도에 잡힌 물고기 마킹 및 출력</a:t>
                      </a: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lt"/>
                        </a:rPr>
                        <a:t>스트리밍</a:t>
                      </a: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lt"/>
                        </a:rPr>
                        <a:t>어플 디자인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18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HW</a:t>
                      </a:r>
                      <a:endParaRPr lang="ko-KR" altLang="en-US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아두이노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 설계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안드로이드 어플과 블루투스를 통한 통신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3D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프린터를 활용한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아두이노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 제품 제작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7664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899795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899795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 스트리밍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 -&gt;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유튜브와 연동하여 낚시 동영상 제공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16147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465" y="139610"/>
            <a:ext cx="11868150" cy="6532245"/>
            <a:chOff x="164465" y="165735"/>
            <a:chExt cx="11868150" cy="6532245"/>
          </a:xfrm>
        </p:grpSpPr>
        <p:sp>
          <p:nvSpPr>
            <p:cNvPr id="4" name="직사각형 3"/>
            <p:cNvSpPr>
              <a:spLocks/>
            </p:cNvSpPr>
            <p:nvPr/>
          </p:nvSpPr>
          <p:spPr>
            <a:xfrm>
              <a:off x="164465" y="165735"/>
              <a:ext cx="11867515" cy="653224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직각 삼각형 11"/>
            <p:cNvSpPr>
              <a:spLocks/>
            </p:cNvSpPr>
            <p:nvPr/>
          </p:nvSpPr>
          <p:spPr>
            <a:xfrm flipH="1">
              <a:off x="164465" y="5440045"/>
              <a:ext cx="11867515" cy="1246505"/>
            </a:xfrm>
            <a:prstGeom prst="rtTriangle">
              <a:avLst/>
            </a:prstGeom>
            <a:solidFill>
              <a:srgbClr val="1F4E79">
                <a:alpha val="471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3" name="직각 삼각형 12"/>
            <p:cNvSpPr>
              <a:spLocks/>
            </p:cNvSpPr>
            <p:nvPr/>
          </p:nvSpPr>
          <p:spPr>
            <a:xfrm flipH="1">
              <a:off x="6889115" y="4144010"/>
              <a:ext cx="5143500" cy="2543175"/>
            </a:xfrm>
            <a:prstGeom prst="rtTriangle">
              <a:avLst/>
            </a:prstGeom>
            <a:solidFill>
              <a:srgbClr val="1F4E79">
                <a:alpha val="471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4465" y="175260"/>
              <a:ext cx="11866880" cy="1727835"/>
              <a:chOff x="164465" y="175260"/>
              <a:chExt cx="11866880" cy="1727835"/>
            </a:xfrm>
          </p:grpSpPr>
          <p:sp>
            <p:nvSpPr>
              <p:cNvPr id="14" name="직각 삼각형 13"/>
              <p:cNvSpPr>
                <a:spLocks/>
              </p:cNvSpPr>
              <p:nvPr/>
            </p:nvSpPr>
            <p:spPr>
              <a:xfrm rot="10800000" flipH="1">
                <a:off x="164465" y="175260"/>
                <a:ext cx="11867515" cy="980440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5" name="직각 삼각형 14"/>
              <p:cNvSpPr>
                <a:spLocks/>
              </p:cNvSpPr>
              <p:nvPr/>
            </p:nvSpPr>
            <p:spPr>
              <a:xfrm rot="10800000" flipH="1">
                <a:off x="164465" y="175260"/>
                <a:ext cx="5062220" cy="1728470"/>
              </a:xfrm>
              <a:prstGeom prst="rtTriangle">
                <a:avLst/>
              </a:prstGeom>
              <a:solidFill>
                <a:srgbClr val="1F4E79">
                  <a:alpha val="4710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 lang="ko-KR" altLang="en-US" sz="1800"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8" name="직각 삼각형 17"/>
            <p:cNvSpPr>
              <a:spLocks/>
            </p:cNvSpPr>
            <p:nvPr/>
          </p:nvSpPr>
          <p:spPr>
            <a:xfrm rot="10800000" flipH="1" flipV="1">
              <a:off x="164465" y="6007100"/>
              <a:ext cx="11867515" cy="679450"/>
            </a:xfrm>
            <a:prstGeom prst="rtTriangle">
              <a:avLst/>
            </a:prstGeom>
            <a:solidFill>
              <a:srgbClr val="1F4E79">
                <a:alpha val="471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>
              <a:off x="353060" y="433070"/>
              <a:ext cx="3231515" cy="4610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r>
                <a:rPr lang="ko-KR" altLang="en-US" sz="2400" dirty="0">
                  <a:solidFill>
                    <a:srgbClr val="1F4E79"/>
                  </a:solidFill>
                  <a:latin typeface="HY견고딕" charset="0"/>
                  <a:ea typeface="HY견고딕" charset="0"/>
                </a:rPr>
                <a:t>개발 환경 및 개발방법</a:t>
              </a:r>
            </a:p>
          </p:txBody>
        </p:sp>
        <p:pic>
          <p:nvPicPr>
            <p:cNvPr id="23" name="Picture 2" descr="C:/Users/wnstk/AppData/Roaming/PolarisOffice/ETemp/12600_23619992/image1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0615" y="3290025"/>
              <a:ext cx="1235710" cy="98044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765175" y="2682818"/>
              <a:ext cx="2452916" cy="33855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r>
                <a:rPr lang="ko-KR" altLang="en-US" sz="1600" b="1" dirty="0" err="1">
                  <a:solidFill>
                    <a:srgbClr val="1F4E79"/>
                  </a:solidFill>
                  <a:latin typeface="+mn-ea"/>
                </a:rPr>
                <a:t>아두이노</a:t>
              </a:r>
              <a:r>
                <a:rPr lang="ko-KR" altLang="en-US" sz="1600" b="1" dirty="0">
                  <a:solidFill>
                    <a:srgbClr val="1F4E79"/>
                  </a:solidFill>
                  <a:latin typeface="+mn-ea"/>
                </a:rPr>
                <a:t> 프로 미니 보드</a:t>
              </a: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783020" y="4275518"/>
              <a:ext cx="511679" cy="33855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r>
                <a:rPr lang="en-US" altLang="ko-KR" sz="1600" b="1" dirty="0">
                  <a:solidFill>
                    <a:srgbClr val="1F4E79"/>
                  </a:solidFill>
                  <a:latin typeface="+mn-ea"/>
                </a:rPr>
                <a:t>IDE</a:t>
              </a:r>
              <a:endParaRPr lang="ko-KR" altLang="en-US" sz="1600" b="1" dirty="0">
                <a:solidFill>
                  <a:srgbClr val="1F4E79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2002605" y="4236402"/>
              <a:ext cx="1311578" cy="33855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ko-KR" altLang="en-US" sz="1800"/>
              </a:pPr>
              <a:r>
                <a:rPr lang="en-US" altLang="ko-KR" sz="1600" b="1" dirty="0" err="1">
                  <a:solidFill>
                    <a:srgbClr val="1F4E79"/>
                  </a:solidFill>
                  <a:latin typeface="+mn-ea"/>
                </a:rPr>
                <a:t>nodejs</a:t>
              </a:r>
              <a:r>
                <a:rPr lang="en-US" altLang="ko-KR" sz="1600" b="1" dirty="0">
                  <a:solidFill>
                    <a:srgbClr val="1F4E79"/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rgbClr val="1F4E79"/>
                  </a:solidFill>
                  <a:latin typeface="+mn-ea"/>
                </a:rPr>
                <a:t>서버</a:t>
              </a: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34436"/>
              </p:ext>
            </p:extLst>
          </p:nvPr>
        </p:nvGraphicFramePr>
        <p:xfrm>
          <a:off x="3709670" y="1418590"/>
          <a:ext cx="8018145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개수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 rowSpan="7">
                  <a:txBody>
                    <a:bodyPr/>
                    <a:lstStyle/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HW</a:t>
                      </a:r>
                      <a:endParaRPr lang="ko-KR" altLang="en-US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 미니 보드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89979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블루투스 HC-06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모듈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기울기 센서 MPU-6050</a:t>
                      </a:r>
                      <a:endParaRPr lang="ko-KR" altLang="en-US" sz="13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로드셀 무게 센서 20kg</a:t>
                      </a:r>
                      <a:endParaRPr lang="ko-KR" altLang="en-US" sz="13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로드셀 엠프 24비트 A/D컨버터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브레드 보드</a:t>
                      </a:r>
                      <a:r>
                        <a:rPr lang="en-US" altLang="ko-KR" sz="13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400홀</a:t>
                      </a:r>
                      <a:endParaRPr lang="ko-KR" altLang="en-US" sz="13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USB to UART 변환 모듈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255">
                <a:tc rowSpan="4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SW</a:t>
                      </a:r>
                      <a:endParaRPr lang="ko-KR" altLang="en-US" sz="13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아두이노 통합 개발 환경 </a:t>
                      </a: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(IDE)</a:t>
                      </a:r>
                      <a:endParaRPr lang="ko-KR" altLang="en-US" sz="13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nodejs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서버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안드로이드 스튜디오(JAVA)</a:t>
                      </a:r>
                      <a:endParaRPr lang="ko-KR" altLang="en-US" sz="13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defTabSz="899795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MariaDB, Firebase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/>
          </p:cNvSpPr>
          <p:nvPr/>
        </p:nvSpPr>
        <p:spPr>
          <a:xfrm>
            <a:off x="562261" y="5984259"/>
            <a:ext cx="1044453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/>
            </a:pPr>
            <a:r>
              <a:rPr lang="en-US" altLang="ko-KR" sz="1600" b="1" dirty="0">
                <a:solidFill>
                  <a:srgbClr val="1F4E79"/>
                </a:solidFill>
                <a:latin typeface="+mn-ea"/>
              </a:rPr>
              <a:t>Android </a:t>
            </a:r>
            <a:endParaRPr lang="ko-KR" altLang="en-US" sz="1600" b="1" dirty="0">
              <a:solidFill>
                <a:srgbClr val="1F4E79"/>
              </a:solidFill>
              <a:latin typeface="+mn-ea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/>
            </a:pPr>
            <a:r>
              <a:rPr lang="en-US" altLang="ko-KR" sz="1600" b="1" dirty="0">
                <a:solidFill>
                  <a:srgbClr val="1F4E79"/>
                </a:solidFill>
                <a:latin typeface="+mn-ea"/>
              </a:rPr>
              <a:t>Studio</a:t>
            </a:r>
            <a:endParaRPr lang="ko-KR" altLang="en-US" sz="1600" b="1" dirty="0">
              <a:solidFill>
                <a:srgbClr val="1F4E79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4510" y="5977227"/>
            <a:ext cx="10269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>
                <a:solidFill>
                  <a:srgbClr val="1F4E79"/>
                </a:solidFill>
                <a:latin typeface="+mn-ea"/>
              </a:rPr>
              <a:t>MariaDB</a:t>
            </a:r>
          </a:p>
          <a:p>
            <a:pPr lvl="0">
              <a:defRPr lang="ko-KR" altLang="en-US"/>
            </a:pPr>
            <a:r>
              <a:rPr lang="en-US" altLang="ko-KR" sz="1600" b="1" dirty="0">
                <a:solidFill>
                  <a:srgbClr val="1F4E79"/>
                </a:solidFill>
                <a:latin typeface="+mn-ea"/>
              </a:rPr>
              <a:t>Firebase</a:t>
            </a:r>
            <a:endParaRPr lang="ko-KR" altLang="en-US" sz="1600" b="1" dirty="0">
              <a:solidFill>
                <a:srgbClr val="1F4E79"/>
              </a:solidFill>
              <a:latin typeface="+mn-ea"/>
            </a:endParaRPr>
          </a:p>
        </p:txBody>
      </p:sp>
      <p:pic>
        <p:nvPicPr>
          <p:cNvPr id="2058" name="그림 2057" descr="C:/Users/wnstk/AppData/Roaming/PolarisOffice/ETemp/12600_23619992/fImage18519757912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8557" y="470176"/>
            <a:ext cx="1543685" cy="2801620"/>
          </a:xfrm>
          <a:prstGeom prst="rect">
            <a:avLst/>
          </a:prstGeom>
          <a:noFill/>
        </p:spPr>
      </p:pic>
      <p:pic>
        <p:nvPicPr>
          <p:cNvPr id="2059" name="그림 2058" descr="C:/Users/wnstk/AppData/Roaming/PolarisOffice/ETemp/12600_23619992/fImage5696458012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87" y="3256509"/>
            <a:ext cx="1519555" cy="855345"/>
          </a:xfrm>
          <a:prstGeom prst="rect">
            <a:avLst/>
          </a:prstGeom>
          <a:noFill/>
        </p:spPr>
      </p:pic>
      <p:pic>
        <p:nvPicPr>
          <p:cNvPr id="2060" name="그림 2059" descr="C:/Users/wnstk/AppData/Roaming/PolarisOffice/ETemp/12600_23619992/fImage10260581227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5" y="5388486"/>
            <a:ext cx="1452880" cy="636270"/>
          </a:xfrm>
          <a:prstGeom prst="rect">
            <a:avLst/>
          </a:prstGeom>
          <a:noFill/>
        </p:spPr>
      </p:pic>
      <p:pic>
        <p:nvPicPr>
          <p:cNvPr id="2061" name="그림 2060" descr="C:/Users/wnstk/AppData/Roaming/PolarisOffice/ETemp/12600_23619992/fImage5676558250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15" y="4866791"/>
            <a:ext cx="1435100" cy="569595"/>
          </a:xfrm>
          <a:prstGeom prst="rect">
            <a:avLst/>
          </a:prstGeom>
          <a:noFill/>
        </p:spPr>
      </p:pic>
      <p:grpSp>
        <p:nvGrpSpPr>
          <p:cNvPr id="2062" name="그룹 2061"/>
          <p:cNvGrpSpPr/>
          <p:nvPr/>
        </p:nvGrpSpPr>
        <p:grpSpPr>
          <a:xfrm>
            <a:off x="511175" y="4857978"/>
            <a:ext cx="1055370" cy="949960"/>
            <a:chOff x="511175" y="5041265"/>
            <a:chExt cx="1055370" cy="949960"/>
          </a:xfrm>
        </p:grpSpPr>
        <p:pic>
          <p:nvPicPr>
            <p:cNvPr id="2063" name="그림 2062" descr="C:/Users/wnstk/AppData/Roaming/PolarisOffice/ETemp/12600_23619992/fImage755415889546.jpe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11175" y="5041265"/>
              <a:ext cx="1055370" cy="621030"/>
            </a:xfrm>
            <a:prstGeom prst="rect">
              <a:avLst/>
            </a:prstGeom>
            <a:noFill/>
          </p:spPr>
        </p:pic>
        <p:pic>
          <p:nvPicPr>
            <p:cNvPr id="2064" name="그림 2063" descr="C:/Users/wnstk/AppData/Roaming/PolarisOffice/ETemp/12600_23619992/fImage4580158913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11175" y="5659755"/>
              <a:ext cx="1055370" cy="3314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560" y="163195"/>
            <a:ext cx="11866880" cy="6531610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0300" y="3075305"/>
            <a:ext cx="2294890" cy="6946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bg1"/>
                </a:solidFill>
                <a:latin typeface="Impact"/>
              </a:rPr>
              <a:t>Thank you</a:t>
            </a:r>
            <a:endParaRPr lang="ko-KR" altLang="en-US" sz="40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560" y="5428615"/>
            <a:ext cx="11866880" cy="1245870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7210" y="4131945"/>
            <a:ext cx="5142865" cy="2542540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560" y="163195"/>
            <a:ext cx="11866880" cy="1727835"/>
            <a:chOff x="162560" y="163195"/>
            <a:chExt cx="11866880" cy="1727835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560" y="911225"/>
              <a:ext cx="11866880" cy="979805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855" y="163195"/>
              <a:ext cx="5061585" cy="1727835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560" y="5995670"/>
            <a:ext cx="11866880" cy="678815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Pages>24</Pages>
  <Words>284</Words>
  <Characters>0</Characters>
  <Application>Microsoft Office PowerPoint</Application>
  <DocSecurity>0</DocSecurity>
  <PresentationFormat>와이드스크린</PresentationFormat>
  <Lines>0</Lines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이태웅</dc:creator>
  <cp:lastModifiedBy>js</cp:lastModifiedBy>
  <cp:revision>37</cp:revision>
  <dcterms:modified xsi:type="dcterms:W3CDTF">2020-05-08T06:37:41Z</dcterms:modified>
</cp:coreProperties>
</file>