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sldIdLst>
    <p:sldId id="256" r:id="rId2"/>
    <p:sldId id="431" r:id="rId3"/>
    <p:sldId id="478" r:id="rId4"/>
    <p:sldId id="518" r:id="rId5"/>
    <p:sldId id="519" r:id="rId6"/>
    <p:sldId id="520" r:id="rId7"/>
    <p:sldId id="521" r:id="rId8"/>
    <p:sldId id="522" r:id="rId9"/>
    <p:sldId id="482" r:id="rId10"/>
    <p:sldId id="523" r:id="rId11"/>
    <p:sldId id="516" r:id="rId12"/>
    <p:sldId id="524" r:id="rId13"/>
    <p:sldId id="468" r:id="rId14"/>
    <p:sldId id="525" r:id="rId15"/>
    <p:sldId id="526" r:id="rId16"/>
    <p:sldId id="527" r:id="rId17"/>
    <p:sldId id="528" r:id="rId18"/>
    <p:sldId id="529" r:id="rId19"/>
    <p:sldId id="530" r:id="rId20"/>
    <p:sldId id="540" r:id="rId21"/>
    <p:sldId id="541" r:id="rId22"/>
    <p:sldId id="532" r:id="rId23"/>
    <p:sldId id="533" r:id="rId24"/>
    <p:sldId id="535" r:id="rId25"/>
    <p:sldId id="536" r:id="rId26"/>
    <p:sldId id="538" r:id="rId27"/>
    <p:sldId id="539" r:id="rId28"/>
    <p:sldId id="542" r:id="rId29"/>
    <p:sldId id="543" r:id="rId30"/>
    <p:sldId id="544" r:id="rId31"/>
    <p:sldId id="545" r:id="rId32"/>
    <p:sldId id="546" r:id="rId33"/>
    <p:sldId id="547" r:id="rId34"/>
    <p:sldId id="548" r:id="rId35"/>
    <p:sldId id="549" r:id="rId36"/>
    <p:sldId id="550" r:id="rId37"/>
    <p:sldId id="551" r:id="rId38"/>
    <p:sldId id="552" r:id="rId39"/>
    <p:sldId id="553" r:id="rId40"/>
    <p:sldId id="554" r:id="rId41"/>
    <p:sldId id="555" r:id="rId42"/>
    <p:sldId id="556" r:id="rId43"/>
    <p:sldId id="557" r:id="rId44"/>
    <p:sldId id="558" r:id="rId45"/>
    <p:sldId id="559" r:id="rId46"/>
    <p:sldId id="560" r:id="rId47"/>
    <p:sldId id="561" r:id="rId48"/>
    <p:sldId id="562" r:id="rId49"/>
    <p:sldId id="564" r:id="rId50"/>
    <p:sldId id="565" r:id="rId51"/>
    <p:sldId id="566" r:id="rId52"/>
    <p:sldId id="570" r:id="rId53"/>
    <p:sldId id="569" r:id="rId54"/>
    <p:sldId id="571" r:id="rId5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770" autoAdjust="0"/>
  </p:normalViewPr>
  <p:slideViewPr>
    <p:cSldViewPr snapToGrid="0">
      <p:cViewPr varScale="1">
        <p:scale>
          <a:sx n="52" d="100"/>
          <a:sy n="52" d="100"/>
        </p:scale>
        <p:origin x="1192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EA41A63-7B47-4A6F-A5C2-455AA724337F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707A29A-64C8-40D2-8DAF-071E1847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1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A29A-64C8-40D2-8DAF-071E184746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9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A29A-64C8-40D2-8DAF-071E184746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4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A29A-64C8-40D2-8DAF-071E184746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1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A29A-64C8-40D2-8DAF-071E184746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68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A29A-64C8-40D2-8DAF-071E184746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72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A29A-64C8-40D2-8DAF-071E184746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17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2445-7827-485E-A07F-5F2DBE279DB7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F374-3F8C-4FFA-9983-A6A25C4F103E}" type="datetime1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D5A2-3B73-42CD-BC24-D6D55A75CD73}" type="datetime1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38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CDE4-9E16-495D-B246-D6614F624619}" type="datetime1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902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160F-99EA-46D1-883B-92FA4018FFDF}" type="datetime1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35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A95D-8C23-43E9-8B6C-4C1DC42927CA}" type="datetime1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02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FB62-5E5E-4028-BE74-E8180741060B}" type="datetime1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90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F04D-8336-4013-A848-3D006F35E6D8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65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D1ED-96A4-4121-8DC1-9DE9404FF22B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6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D353-5641-4A8D-A337-D9696F3514E2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4EDF-87C4-4B18-BA6D-F60FA908AFF7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0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68FD-A8AA-4671-B443-2BA41C082882}" type="datetime1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4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1E63-D3AF-47CE-984C-5813DC5C2313}" type="datetime1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6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4202-E861-4F8F-B12C-3CAE1B8DDBC1}" type="datetime1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8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7A27-1F60-40A1-AEB5-104F9B04DF77}" type="datetime1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1EE0-EF66-4C0F-9CED-3FD6567D9AA6}" type="datetime1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2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CF11-A55B-4E9B-9C80-52813F7B67AC}" type="datetime1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9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66E254-AFBD-44AF-ABE7-62B6D7A18AF6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4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Supervised Learning:</a:t>
            </a:r>
            <a:br>
              <a:rPr lang="en-US" dirty="0"/>
            </a:br>
            <a:r>
              <a:rPr lang="en-US" dirty="0"/>
              <a:t>Bias and Variance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835963"/>
            <a:ext cx="6831673" cy="1086237"/>
          </a:xfrm>
        </p:spPr>
        <p:txBody>
          <a:bodyPr/>
          <a:lstStyle/>
          <a:p>
            <a:pPr algn="l"/>
            <a:r>
              <a:rPr lang="en-US" dirty="0"/>
              <a:t>Ayal Gussow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A34A2-720F-4F1A-BDA4-3B140E00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0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F301B-91DC-4AC6-9467-1762B89DB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4" y="1670751"/>
            <a:ext cx="7711221" cy="469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94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 Dataset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18EED1-E1E6-48EF-BF21-1BF3F96C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 fontScale="92500" lnSpcReduction="20000"/>
          </a:bodyPr>
          <a:lstStyle/>
          <a:p>
            <a:pPr marL="0" indent="0">
              <a:buSzPct val="100000"/>
              <a:buNone/>
            </a:pPr>
            <a:r>
              <a:rPr lang="en-US" sz="2800" dirty="0"/>
              <a:t>Dataset of houses in Ames, Iowa.</a:t>
            </a:r>
          </a:p>
          <a:p>
            <a:pPr marL="0" indent="0">
              <a:buSzPct val="100000"/>
              <a:buNone/>
            </a:pPr>
            <a:endParaRPr lang="en-US" sz="2800" dirty="0"/>
          </a:p>
          <a:p>
            <a:pPr marL="0" indent="0">
              <a:buSzPct val="100000"/>
              <a:buNone/>
            </a:pPr>
            <a:r>
              <a:rPr lang="en-US" sz="2800" dirty="0"/>
              <a:t>Subset to 10 houses.</a:t>
            </a:r>
          </a:p>
          <a:p>
            <a:pPr marL="0" indent="0">
              <a:buSzPct val="100000"/>
              <a:buNone/>
            </a:pPr>
            <a:endParaRPr lang="en-US" sz="2800" dirty="0"/>
          </a:p>
          <a:p>
            <a:pPr marL="0" indent="0">
              <a:buSzPct val="100000"/>
              <a:buNone/>
            </a:pPr>
            <a:r>
              <a:rPr lang="en-US" sz="2800" dirty="0"/>
              <a:t>Features:</a:t>
            </a:r>
          </a:p>
          <a:p>
            <a:pPr marL="834300" lvl="1" indent="-457200">
              <a:buSzPct val="100000"/>
              <a:buFontTx/>
              <a:buChar char="-"/>
            </a:pPr>
            <a:r>
              <a:rPr lang="en-US" sz="2600" dirty="0"/>
              <a:t>Square footage of first floor</a:t>
            </a:r>
          </a:p>
          <a:p>
            <a:pPr marL="834300" lvl="1" indent="-457200">
              <a:buSzPct val="100000"/>
              <a:buFontTx/>
              <a:buChar char="-"/>
            </a:pPr>
            <a:endParaRPr lang="en-US" sz="2800" dirty="0"/>
          </a:p>
          <a:p>
            <a:pPr marL="0" indent="0">
              <a:buSzPct val="100000"/>
              <a:buNone/>
            </a:pPr>
            <a:r>
              <a:rPr lang="en-US" sz="2800" dirty="0"/>
              <a:t>Predict: Price</a:t>
            </a:r>
            <a:endParaRPr lang="en-US" sz="3200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1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5289EB-D7EF-488C-8BE2-568B8B3EA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2" y="1580050"/>
            <a:ext cx="8244271" cy="501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4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D7617-934F-4180-978C-E3071D70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F601B78-F226-4AA0-B1F0-276C8290FE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330319"/>
                <a:ext cx="10353762" cy="4058751"/>
              </a:xfrm>
            </p:spPr>
            <p:txBody>
              <a:bodyPr/>
              <a:lstStyle/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:r>
                  <a:rPr lang="en-US" dirty="0"/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* 1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* </a:t>
                </a:r>
                <a:r>
                  <a:rPr lang="en-US" dirty="0" err="1"/>
                  <a:t>square_feet</a:t>
                </a: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F601B78-F226-4AA0-B1F0-276C8290F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330319"/>
                <a:ext cx="10353762" cy="40587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39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B07006F-5774-49AA-AE70-59E4AF9F6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006244"/>
              </p:ext>
            </p:extLst>
          </p:nvPr>
        </p:nvGraphicFramePr>
        <p:xfrm>
          <a:off x="914400" y="1731963"/>
          <a:ext cx="1035367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419">
                  <a:extLst>
                    <a:ext uri="{9D8B030D-6E8A-4147-A177-3AD203B41FA5}">
                      <a16:colId xmlns:a16="http://schemas.microsoft.com/office/drawing/2014/main" val="1499993594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2972946042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1831920637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1787037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Square Footage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27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157914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142953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14960.99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393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201394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260000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-58606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9414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84239.48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52500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31739.48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0362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200013.7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185850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14163.71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918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1258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181724.5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145000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36724.49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2884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1593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239525.3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286000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-46474.7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080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100285.7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134900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-34614.3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462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235384.4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175900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59484.38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649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123060.9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99500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23560.94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347605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by first floor square footage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14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07B7F4-2BAE-43C2-9A0A-0BECAA9204B1}"/>
              </a:ext>
            </a:extLst>
          </p:cNvPr>
          <p:cNvSpPr/>
          <p:nvPr/>
        </p:nvSpPr>
        <p:spPr>
          <a:xfrm>
            <a:off x="924444" y="5818743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RMSE: 39,169.82</a:t>
            </a:r>
          </a:p>
        </p:txBody>
      </p:sp>
    </p:spTree>
    <p:extLst>
      <p:ext uri="{BB962C8B-B14F-4D97-AF65-F5344CB8AC3E}">
        <p14:creationId xmlns:p14="http://schemas.microsoft.com/office/powerpoint/2010/main" val="1028570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F3CA6-3B9E-41F4-89BA-04976E84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Minimize the RMSE.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6">
                <a:extLst>
                  <a:ext uri="{FF2B5EF4-FFF2-40B4-BE49-F238E27FC236}">
                    <a16:creationId xmlns:a16="http://schemas.microsoft.com/office/drawing/2014/main" id="{D64B844C-D147-4823-A686-9BE65FDC0D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3794" y="2071725"/>
                <a:ext cx="10353762" cy="4058751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>
                  <a:buFont typeface="Wingdings 2" charset="2"/>
                  <a:buNone/>
                </a:pPr>
                <a:endParaRPr lang="en-US" dirty="0"/>
              </a:p>
              <a:p>
                <a:pPr marL="36900" indent="0">
                  <a:buFont typeface="Wingdings 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Font typeface="Wingdings 2" charset="2"/>
                  <a:buNone/>
                </a:pPr>
                <a:r>
                  <a:rPr lang="en-US" dirty="0"/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* 1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* </a:t>
                </a:r>
                <a:r>
                  <a:rPr lang="en-US" dirty="0" err="1"/>
                  <a:t>square_feet</a:t>
                </a: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ontent Placeholder 6">
                <a:extLst>
                  <a:ext uri="{FF2B5EF4-FFF2-40B4-BE49-F238E27FC236}">
                    <a16:creationId xmlns:a16="http://schemas.microsoft.com/office/drawing/2014/main" id="{D64B844C-D147-4823-A686-9BE65FDC0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4" y="2071725"/>
                <a:ext cx="10353762" cy="40587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A91F00F-DC06-4726-A102-A0473F493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746" y="1732449"/>
            <a:ext cx="6985670" cy="425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94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F3CA6-3B9E-41F4-89BA-04976E84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Minimize the RMSE.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What if we do it too well?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1F00F-DC06-4726-A102-A0473F493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746" y="1732449"/>
            <a:ext cx="6985670" cy="425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85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20F3CA6-3B9E-41F4-89BA-04976E849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6900" indent="0">
                  <a:buNone/>
                </a:pPr>
                <a:r>
                  <a:rPr lang="en-US" dirty="0"/>
                  <a:t>Minimize the RMSE.</a:t>
                </a:r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r>
                  <a:rPr lang="en-US" dirty="0"/>
                  <a:t>What if we do it too well?</a:t>
                </a:r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r>
                  <a:rPr lang="en-US" dirty="0"/>
                  <a:t>Let’s assume there are two other non-informative features.</a:t>
                </a:r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r>
                  <a:rPr lang="en-US" dirty="0"/>
                  <a:t>Our feature table now has square feet, random noise 1, and random noise 2.</a:t>
                </a:r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r>
                  <a:rPr lang="en-US" dirty="0"/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* 1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* </a:t>
                </a:r>
                <a:r>
                  <a:rPr lang="en-US" dirty="0" err="1"/>
                  <a:t>square_feet</a:t>
                </a:r>
                <a:r>
                  <a:rPr lang="en-US" dirty="0"/>
                  <a:t> 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*  </a:t>
                </a:r>
                <a:r>
                  <a:rPr lang="en-US" dirty="0">
                    <a:latin typeface="Cambria Math" panose="02040503050406030204" pitchFamily="18" charset="0"/>
                  </a:rPr>
                  <a:t>random_noise_1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*  </a:t>
                </a:r>
                <a:r>
                  <a:rPr lang="en-US" dirty="0">
                    <a:latin typeface="Cambria Math" panose="02040503050406030204" pitchFamily="18" charset="0"/>
                  </a:rPr>
                  <a:t>random_noise_2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20F3CA6-3B9E-41F4-89BA-04976E849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418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F3CA6-3B9E-41F4-89BA-04976E84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Let’s assume there are two other non-informative features.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858E8A-9C76-4D85-8F00-D0AC9509B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45" y="2165021"/>
            <a:ext cx="7060983" cy="429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55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F3CA6-3B9E-41F4-89BA-04976E84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Let’s assume there are two other non-informative features.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858E8A-9C76-4D85-8F00-D0AC9509B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349" y="2263876"/>
            <a:ext cx="4726207" cy="28765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F50246-9F48-41CC-A477-ACC79FFF0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347" y="2259156"/>
            <a:ext cx="4726207" cy="287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6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SzPct val="100000"/>
              <a:buAutoNum type="arabicParenR"/>
            </a:pPr>
            <a:r>
              <a:rPr lang="en-US" sz="2800" dirty="0"/>
              <a:t>Evaluating our models</a:t>
            </a:r>
          </a:p>
          <a:p>
            <a:pPr marL="457200" indent="-457200">
              <a:buSzPct val="100000"/>
              <a:buAutoNum type="arabicParenR"/>
            </a:pPr>
            <a:endParaRPr lang="en-US" sz="2800" dirty="0"/>
          </a:p>
          <a:p>
            <a:pPr marL="457200" indent="-457200">
              <a:buSzPct val="100000"/>
              <a:buFont typeface="Wingdings 2" charset="2"/>
              <a:buAutoNum type="arabicParenR"/>
            </a:pPr>
            <a:r>
              <a:rPr lang="en-US" sz="2800" dirty="0"/>
              <a:t>Balancing bias and variance</a:t>
            </a:r>
          </a:p>
          <a:p>
            <a:pPr marL="457200" indent="-457200">
              <a:buSzPct val="100000"/>
              <a:buAutoNum type="arabicParenR"/>
            </a:pPr>
            <a:endParaRPr lang="en-US" sz="2800" dirty="0"/>
          </a:p>
          <a:p>
            <a:pPr marL="457200" indent="-457200">
              <a:buSzPct val="100000"/>
              <a:buAutoNum type="arabicParenR"/>
            </a:pPr>
            <a:r>
              <a:rPr lang="en-US" sz="2800" dirty="0"/>
              <a:t>How to fit hyperparameters</a:t>
            </a:r>
          </a:p>
          <a:p>
            <a:pPr marL="457200" indent="-457200">
              <a:buSzPct val="100000"/>
              <a:buAutoNum type="arabicParenR"/>
            </a:pPr>
            <a:endParaRPr lang="en-US" sz="2800" dirty="0"/>
          </a:p>
          <a:p>
            <a:pPr marL="457200" indent="-457200">
              <a:buSzPct val="100000"/>
              <a:buAutoNum type="arabicParenR"/>
            </a:pPr>
            <a:r>
              <a:rPr lang="en-US" sz="2800" dirty="0"/>
              <a:t>Homework</a:t>
            </a:r>
          </a:p>
          <a:p>
            <a:pPr marL="457200" indent="-457200">
              <a:buSzPct val="100000"/>
              <a:buAutoNum type="arabicParenR"/>
            </a:pPr>
            <a:endParaRPr lang="en-US" sz="3200" dirty="0"/>
          </a:p>
          <a:p>
            <a:pPr marL="457200" indent="-457200">
              <a:buAutoNum type="arabicParenR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D7617-934F-4180-978C-E3071D70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0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F3CA6-3B9E-41F4-89BA-04976E84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Let’s assume there are two other non-informative features.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858E8A-9C76-4D85-8F00-D0AC9509B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349" y="2263876"/>
            <a:ext cx="4726207" cy="28765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F50246-9F48-41CC-A477-ACC79FFF0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347" y="2259156"/>
            <a:ext cx="4726207" cy="28765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8BA091A-ED17-4C68-BC92-595143F9F77B}"/>
              </a:ext>
            </a:extLst>
          </p:cNvPr>
          <p:cNvSpPr/>
          <p:nvPr/>
        </p:nvSpPr>
        <p:spPr>
          <a:xfrm>
            <a:off x="990347" y="5283972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RMSE: 39,169.82</a:t>
            </a:r>
          </a:p>
        </p:txBody>
      </p:sp>
    </p:spTree>
    <p:extLst>
      <p:ext uri="{BB962C8B-B14F-4D97-AF65-F5344CB8AC3E}">
        <p14:creationId xmlns:p14="http://schemas.microsoft.com/office/powerpoint/2010/main" val="3797287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F3CA6-3B9E-41F4-89BA-04976E84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Let’s assume there are two other non-informative features.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858E8A-9C76-4D85-8F00-D0AC9509B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349" y="2263876"/>
            <a:ext cx="4726207" cy="28765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32FE99-B05A-41FA-9E60-2595E41384E1}"/>
              </a:ext>
            </a:extLst>
          </p:cNvPr>
          <p:cNvSpPr/>
          <p:nvPr/>
        </p:nvSpPr>
        <p:spPr>
          <a:xfrm>
            <a:off x="6475447" y="5203653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RMSE: 23,102.99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F50246-9F48-41CC-A477-ACC79FFF0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347" y="2259156"/>
            <a:ext cx="4726207" cy="28765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8BA091A-ED17-4C68-BC92-595143F9F77B}"/>
              </a:ext>
            </a:extLst>
          </p:cNvPr>
          <p:cNvSpPr/>
          <p:nvPr/>
        </p:nvSpPr>
        <p:spPr>
          <a:xfrm>
            <a:off x="990347" y="5283972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RMSE: 39,169.82</a:t>
            </a:r>
          </a:p>
        </p:txBody>
      </p:sp>
    </p:spTree>
    <p:extLst>
      <p:ext uri="{BB962C8B-B14F-4D97-AF65-F5344CB8AC3E}">
        <p14:creationId xmlns:p14="http://schemas.microsoft.com/office/powerpoint/2010/main" val="3714895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F3CA6-3B9E-41F4-89BA-04976E84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High-variance (model varies greatly with different data), overfitting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858E8A-9C76-4D85-8F00-D0AC9509B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45" y="2165021"/>
            <a:ext cx="7060983" cy="4297563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43CDACB-DF13-401D-B77E-FDD3261C0A01}"/>
              </a:ext>
            </a:extLst>
          </p:cNvPr>
          <p:cNvSpPr txBox="1">
            <a:spLocks/>
          </p:cNvSpPr>
          <p:nvPr/>
        </p:nvSpPr>
        <p:spPr>
          <a:xfrm>
            <a:off x="8051328" y="2165021"/>
            <a:ext cx="526046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Overly complex model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Noise in model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Small subset of unrepresentative data</a:t>
            </a:r>
          </a:p>
        </p:txBody>
      </p:sp>
    </p:spTree>
    <p:extLst>
      <p:ext uri="{BB962C8B-B14F-4D97-AF65-F5344CB8AC3E}">
        <p14:creationId xmlns:p14="http://schemas.microsoft.com/office/powerpoint/2010/main" val="2375724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144A95-D3AE-4C12-8363-E657E4200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580049"/>
            <a:ext cx="7670192" cy="466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31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BCF2B-F8EB-4179-A8DE-77E1995A2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420"/>
          <a:stretch/>
        </p:blipFill>
        <p:spPr>
          <a:xfrm>
            <a:off x="913794" y="1580050"/>
            <a:ext cx="7278735" cy="46683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F28D8C-2414-4C43-BFAC-44B27A3D0E18}"/>
              </a:ext>
            </a:extLst>
          </p:cNvPr>
          <p:cNvSpPr/>
          <p:nvPr/>
        </p:nvSpPr>
        <p:spPr>
          <a:xfrm>
            <a:off x="8465877" y="1592407"/>
            <a:ext cx="1525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Off by $9,193</a:t>
            </a:r>
          </a:p>
        </p:txBody>
      </p:sp>
    </p:spTree>
    <p:extLst>
      <p:ext uri="{BB962C8B-B14F-4D97-AF65-F5344CB8AC3E}">
        <p14:creationId xmlns:p14="http://schemas.microsoft.com/office/powerpoint/2010/main" val="1676502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F3CA6-3B9E-41F4-89BA-04976E84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High-variance (model varies greatly with different data), overfitting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858E8A-9C76-4D85-8F00-D0AC9509B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45" y="2165021"/>
            <a:ext cx="7060983" cy="4297563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43CDACB-DF13-401D-B77E-FDD3261C0A01}"/>
              </a:ext>
            </a:extLst>
          </p:cNvPr>
          <p:cNvSpPr txBox="1">
            <a:spLocks/>
          </p:cNvSpPr>
          <p:nvPr/>
        </p:nvSpPr>
        <p:spPr>
          <a:xfrm>
            <a:off x="8051328" y="2165021"/>
            <a:ext cx="526046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Overly complex model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Noise in model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Small subset of unrepresentative data</a:t>
            </a:r>
          </a:p>
        </p:txBody>
      </p:sp>
    </p:spTree>
    <p:extLst>
      <p:ext uri="{BB962C8B-B14F-4D97-AF65-F5344CB8AC3E}">
        <p14:creationId xmlns:p14="http://schemas.microsoft.com/office/powerpoint/2010/main" val="2711259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26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F3CA6-3B9E-41F4-89BA-04976E84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High-variance (model varies greatly with different data), overfitting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B9A0DE-7670-4D9C-8115-1DEA49FB0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68"/>
          <a:stretch/>
        </p:blipFill>
        <p:spPr>
          <a:xfrm>
            <a:off x="1110103" y="2165021"/>
            <a:ext cx="6798221" cy="45552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D01B9B-D72B-42DF-9603-D7160BECC432}"/>
              </a:ext>
            </a:extLst>
          </p:cNvPr>
          <p:cNvSpPr/>
          <p:nvPr/>
        </p:nvSpPr>
        <p:spPr>
          <a:xfrm>
            <a:off x="8104632" y="2175763"/>
            <a:ext cx="1642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Off by $31,608</a:t>
            </a:r>
          </a:p>
        </p:txBody>
      </p:sp>
    </p:spTree>
    <p:extLst>
      <p:ext uri="{BB962C8B-B14F-4D97-AF65-F5344CB8AC3E}">
        <p14:creationId xmlns:p14="http://schemas.microsoft.com/office/powerpoint/2010/main" val="4000872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F3CA6-3B9E-41F4-89BA-04976E84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High-variance models don’t generalize well.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How to combat it?</a:t>
            </a:r>
          </a:p>
          <a:p>
            <a:pPr marL="494100" indent="-457200">
              <a:buAutoNum type="arabicParenR"/>
            </a:pPr>
            <a:r>
              <a:rPr lang="en-US" dirty="0"/>
              <a:t>More data.</a:t>
            </a:r>
          </a:p>
          <a:p>
            <a:pPr marL="494100" indent="-457200">
              <a:buAutoNum type="arabicParenR"/>
            </a:pPr>
            <a:r>
              <a:rPr lang="en-US" dirty="0"/>
              <a:t>Simpler models.</a:t>
            </a:r>
          </a:p>
          <a:p>
            <a:pPr marL="871200" lvl="1" indent="-457200">
              <a:buAutoNum type="arabicParenR"/>
            </a:pPr>
            <a:r>
              <a:rPr lang="en-US" dirty="0"/>
              <a:t>E.g. Linear regression vs Decision Tree</a:t>
            </a:r>
          </a:p>
          <a:p>
            <a:pPr marL="871200" lvl="1" indent="-457200">
              <a:buAutoNum type="arabicParenR"/>
            </a:pPr>
            <a:r>
              <a:rPr lang="en-US" dirty="0"/>
              <a:t>Manually select features, more features leads to a more complex model.</a:t>
            </a:r>
          </a:p>
          <a:p>
            <a:pPr marL="871200" lvl="1" indent="-457200">
              <a:buAutoNum type="arabicParenR"/>
            </a:pPr>
            <a:r>
              <a:rPr lang="en-US" b="1" dirty="0"/>
              <a:t>Regularization</a:t>
            </a:r>
            <a:r>
              <a:rPr lang="en-US" dirty="0"/>
              <a:t>. Penalize model for giving too much weight to a given feature.</a:t>
            </a:r>
          </a:p>
          <a:p>
            <a:pPr marL="871200" lvl="1" indent="-457200">
              <a:buAutoNum type="arabicParenR"/>
            </a:pPr>
            <a:r>
              <a:rPr lang="en-US" b="1" dirty="0"/>
              <a:t>Cross-validation</a:t>
            </a:r>
            <a:r>
              <a:rPr lang="en-US" dirty="0"/>
              <a:t>. Assessment of how well the model generalizes.</a:t>
            </a:r>
          </a:p>
        </p:txBody>
      </p:sp>
    </p:spTree>
    <p:extLst>
      <p:ext uri="{BB962C8B-B14F-4D97-AF65-F5344CB8AC3E}">
        <p14:creationId xmlns:p14="http://schemas.microsoft.com/office/powerpoint/2010/main" val="2931468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F3CA6-3B9E-41F4-89BA-04976E84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Basic goal: Lower model complexity and prevent overfitting.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This can be done by minimizing the our coefficients.</a:t>
            </a:r>
          </a:p>
        </p:txBody>
      </p:sp>
    </p:spTree>
    <p:extLst>
      <p:ext uri="{BB962C8B-B14F-4D97-AF65-F5344CB8AC3E}">
        <p14:creationId xmlns:p14="http://schemas.microsoft.com/office/powerpoint/2010/main" val="1864472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20F3CA6-3B9E-41F4-89BA-04976E849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6900" indent="0">
                  <a:buNone/>
                </a:pPr>
                <a:r>
                  <a:rPr lang="en-US" dirty="0"/>
                  <a:t>Let’s take our overfit equation:</a:t>
                </a:r>
              </a:p>
              <a:p>
                <a:pPr marL="36900" indent="0">
                  <a:buNone/>
                </a:pPr>
                <a:r>
                  <a:rPr lang="en-US" dirty="0"/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* 1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* </a:t>
                </a:r>
                <a:r>
                  <a:rPr lang="en-US" dirty="0" err="1"/>
                  <a:t>square_feet</a:t>
                </a:r>
                <a:r>
                  <a:rPr lang="en-US" dirty="0"/>
                  <a:t> 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*  </a:t>
                </a:r>
                <a:r>
                  <a:rPr lang="en-US" dirty="0">
                    <a:latin typeface="Cambria Math" panose="02040503050406030204" pitchFamily="18" charset="0"/>
                  </a:rPr>
                  <a:t>random_noise_1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*  </a:t>
                </a:r>
                <a:r>
                  <a:rPr lang="en-US" dirty="0">
                    <a:latin typeface="Cambria Math" panose="02040503050406030204" pitchFamily="18" charset="0"/>
                  </a:rPr>
                  <a:t>random_noise_2</a:t>
                </a: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r>
                  <a:rPr lang="en-US" dirty="0"/>
                  <a:t>Normally, when calculating our betas we find the solution that minimizes the RMSE:</a:t>
                </a:r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20F3CA6-3B9E-41F4-89BA-04976E849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C964C1-1CFE-42E6-9764-F646A2E38C1C}"/>
                  </a:ext>
                </a:extLst>
              </p:cNvPr>
              <p:cNvSpPr/>
              <p:nvPr/>
            </p:nvSpPr>
            <p:spPr>
              <a:xfrm>
                <a:off x="924443" y="3875356"/>
                <a:ext cx="2903167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𝑝𝑟𝑒𝑑𝑖𝑐𝑡𝑖𝑜𝑛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𝑡𝑟𝑢𝑡h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C964C1-1CFE-42E6-9764-F646A2E38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43" y="3875356"/>
                <a:ext cx="2903167" cy="763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80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our Model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18EED1-E1E6-48EF-BF21-1BF3F96C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264431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need a way to assess how well we are doing</a:t>
            </a:r>
          </a:p>
          <a:p>
            <a:pPr marL="8343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Tune our algorithm.</a:t>
            </a:r>
          </a:p>
          <a:p>
            <a:pPr marL="8343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Report how well we are doing to a client, journal, etc.</a:t>
            </a:r>
          </a:p>
        </p:txBody>
      </p:sp>
    </p:spTree>
    <p:extLst>
      <p:ext uri="{BB962C8B-B14F-4D97-AF65-F5344CB8AC3E}">
        <p14:creationId xmlns:p14="http://schemas.microsoft.com/office/powerpoint/2010/main" val="326489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20F3CA6-3B9E-41F4-89BA-04976E849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6900" indent="0">
                  <a:buNone/>
                </a:pPr>
                <a:r>
                  <a:rPr lang="en-US" dirty="0"/>
                  <a:t>Let’s take our overfit equation:</a:t>
                </a:r>
              </a:p>
              <a:p>
                <a:pPr marL="36900" indent="0">
                  <a:buNone/>
                </a:pPr>
                <a:r>
                  <a:rPr lang="en-US" dirty="0"/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* 1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* </a:t>
                </a:r>
                <a:r>
                  <a:rPr lang="en-US" dirty="0" err="1"/>
                  <a:t>square_feet</a:t>
                </a:r>
                <a:r>
                  <a:rPr lang="en-US" dirty="0"/>
                  <a:t> 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*  </a:t>
                </a:r>
                <a:r>
                  <a:rPr lang="en-US" dirty="0">
                    <a:latin typeface="Cambria Math" panose="02040503050406030204" pitchFamily="18" charset="0"/>
                  </a:rPr>
                  <a:t>random_noise_1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*  </a:t>
                </a:r>
                <a:r>
                  <a:rPr lang="en-US" dirty="0">
                    <a:latin typeface="Cambria Math" panose="02040503050406030204" pitchFamily="18" charset="0"/>
                  </a:rPr>
                  <a:t>random_noise_2</a:t>
                </a: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r>
                  <a:rPr lang="en-US" dirty="0"/>
                  <a:t>Normally, when calculating our betas we find the solution that minimizes the RMSE.</a:t>
                </a:r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r>
                  <a:rPr lang="en-US" dirty="0"/>
                  <a:t>What if we penalize for coefficients that are too large?</a:t>
                </a:r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20F3CA6-3B9E-41F4-89BA-04976E849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C964C1-1CFE-42E6-9764-F646A2E38C1C}"/>
                  </a:ext>
                </a:extLst>
              </p:cNvPr>
              <p:cNvSpPr/>
              <p:nvPr/>
            </p:nvSpPr>
            <p:spPr>
              <a:xfrm>
                <a:off x="924442" y="4900966"/>
                <a:ext cx="7663503" cy="465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𝑝𝑟𝑒𝑑𝑖𝑐𝑡𝑖𝑜𝑛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𝑡𝑟𝑢𝑡h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C964C1-1CFE-42E6-9764-F646A2E38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42" y="4900966"/>
                <a:ext cx="7663503" cy="465192"/>
              </a:xfrm>
              <a:prstGeom prst="rect">
                <a:avLst/>
              </a:prstGeom>
              <a:blipFill>
                <a:blip r:embed="rId3"/>
                <a:stretch>
                  <a:fillRect l="-4455" t="-78947" b="-14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841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20F3CA6-3B9E-41F4-89BA-04976E849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690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𝑝𝑟𝑒𝑑𝑖𝑐𝑡𝑖𝑜𝑛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𝑡𝑟𝑢𝑡h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our regularization term. Now when we are minimizing both the </a:t>
                </a:r>
                <a:r>
                  <a:rPr lang="en-US" b="1" dirty="0"/>
                  <a:t>RMSE</a:t>
                </a:r>
                <a:r>
                  <a:rPr lang="en-US" dirty="0"/>
                  <a:t> and the magnitude of our coefficients.</a:t>
                </a:r>
              </a:p>
              <a:p>
                <a:pPr marL="36900" indent="0">
                  <a:buNone/>
                </a:pPr>
                <a:endParaRPr lang="en-US" b="1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20F3CA6-3B9E-41F4-89BA-04976E849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299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20F3CA6-3B9E-41F4-89BA-04976E849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690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𝑝𝑟𝑒𝑑𝑖𝑐𝑡𝑖𝑜𝑛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𝑡𝑟𝑢𝑡h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our regularization term. Now when we are minimizing both the </a:t>
                </a:r>
                <a:r>
                  <a:rPr lang="en-US" b="1" dirty="0"/>
                  <a:t>RMSE</a:t>
                </a:r>
                <a:r>
                  <a:rPr lang="en-US" dirty="0"/>
                  <a:t> and the magnitude of our coefficients.</a:t>
                </a:r>
              </a:p>
              <a:p>
                <a:pPr marL="36900" indent="0">
                  <a:buNone/>
                </a:pPr>
                <a:endParaRPr lang="en-US" b="1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20F3CA6-3B9E-41F4-89BA-04976E849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00A7D45-4F5A-41F1-8A98-0A315D086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997" y="3512243"/>
            <a:ext cx="4285991" cy="26086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70E40A-3B66-4DB2-B55F-9C1141619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43" y="3512243"/>
            <a:ext cx="4285990" cy="260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21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20F3CA6-3B9E-41F4-89BA-04976E849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690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𝑝𝑟𝑒𝑑𝑖𝑐𝑡𝑖𝑜𝑛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𝑡𝑟𝑢𝑡h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36900" indent="0">
                  <a:buNone/>
                </a:pPr>
                <a:endParaRPr lang="en-US" b="1" dirty="0"/>
              </a:p>
              <a:p>
                <a:pPr marL="36900" indent="0">
                  <a:buNone/>
                </a:pPr>
                <a:r>
                  <a:rPr lang="en-US" b="1" dirty="0"/>
                  <a:t>Names: Ridge regression, L2 regression</a:t>
                </a:r>
              </a:p>
              <a:p>
                <a:pPr marL="36900" indent="0">
                  <a:buNone/>
                </a:pPr>
                <a:endParaRPr lang="en-US" b="1" dirty="0"/>
              </a:p>
              <a:p>
                <a:pPr marL="36900" indent="0">
                  <a:buNone/>
                </a:pPr>
                <a:r>
                  <a:rPr lang="en-US" b="1" dirty="0"/>
                  <a:t>Need to set the lambda parameter.</a:t>
                </a:r>
              </a:p>
              <a:p>
                <a:pPr marL="36900" indent="0">
                  <a:buNone/>
                </a:pPr>
                <a:endParaRPr lang="en-US" b="1" dirty="0"/>
              </a:p>
              <a:p>
                <a:pPr marL="36900" indent="0">
                  <a:buNone/>
                </a:pPr>
                <a:r>
                  <a:rPr lang="en-US" b="1" dirty="0"/>
                  <a:t>In sklearn:</a:t>
                </a:r>
              </a:p>
              <a:p>
                <a:pPr marL="36900" indent="0">
                  <a:buNone/>
                </a:pPr>
                <a:r>
                  <a:rPr lang="en-US" b="1" dirty="0" err="1"/>
                  <a:t>sklearn.linear_model.Ridge</a:t>
                </a:r>
                <a:endParaRPr lang="en-US" b="1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20F3CA6-3B9E-41F4-89BA-04976E849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499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20F3CA6-3B9E-41F4-89BA-04976E849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690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𝑝𝑟𝑒𝑑𝑖𝑐𝑡𝑖𝑜𝑛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𝑡𝑟𝑢𝑡h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36900" indent="0">
                  <a:buNone/>
                </a:pPr>
                <a:endParaRPr lang="en-US" b="1" dirty="0"/>
              </a:p>
              <a:p>
                <a:pPr marL="36900" indent="0">
                  <a:buNone/>
                </a:pPr>
                <a:r>
                  <a:rPr lang="en-US" b="1" dirty="0"/>
                  <a:t>What if lambda is set incredibly high?</a:t>
                </a:r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20F3CA6-3B9E-41F4-89BA-04976E849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338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20F3CA6-3B9E-41F4-89BA-04976E849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690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𝑝𝑟𝑒𝑑𝑖𝑐𝑡𝑖𝑜𝑛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𝑡𝑟𝑢𝑡h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36900" indent="0">
                  <a:buNone/>
                </a:pPr>
                <a:endParaRPr lang="en-US" b="1" dirty="0"/>
              </a:p>
              <a:p>
                <a:pPr marL="36900" indent="0">
                  <a:buNone/>
                </a:pPr>
                <a:r>
                  <a:rPr lang="en-US" b="1" dirty="0"/>
                  <a:t>What if lambda is set incredibly high?</a:t>
                </a:r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20F3CA6-3B9E-41F4-89BA-04976E849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01039C0-F696-4560-AD07-1F9ECB7D8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32" y="3290744"/>
            <a:ext cx="5252001" cy="319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41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Bias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36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F3CA6-3B9E-41F4-89BA-04976E84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High bias, underfitting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1039C0-F696-4560-AD07-1F9ECB7D8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401057"/>
            <a:ext cx="5252001" cy="319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41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1039C0-F696-4560-AD07-1F9ECB7D8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401057"/>
            <a:ext cx="5252001" cy="3196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D53284-0491-4EE8-8314-8575A8948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021" y="2401057"/>
            <a:ext cx="5252000" cy="31965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Bias vs High 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37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F3CA6-3B9E-41F4-89BA-04976E84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High Bias, underfitting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1B3A2D-D046-4E9F-BFAB-AB99E9AE47ED}"/>
              </a:ext>
            </a:extLst>
          </p:cNvPr>
          <p:cNvSpPr/>
          <p:nvPr/>
        </p:nvSpPr>
        <p:spPr>
          <a:xfrm>
            <a:off x="6165796" y="1770860"/>
            <a:ext cx="3006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900" indent="0">
              <a:buNone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High Variance, overfitting</a:t>
            </a:r>
          </a:p>
        </p:txBody>
      </p:sp>
    </p:spTree>
    <p:extLst>
      <p:ext uri="{BB962C8B-B14F-4D97-AF65-F5344CB8AC3E}">
        <p14:creationId xmlns:p14="http://schemas.microsoft.com/office/powerpoint/2010/main" val="5538504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F3CA6-3B9E-41F4-89BA-04976E84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Models with high bias won’t fit the data well, and won’t learn from the data.</a:t>
            </a:r>
          </a:p>
          <a:p>
            <a:pPr marL="36900" indent="0">
              <a:buNone/>
            </a:pPr>
            <a:r>
              <a:rPr lang="en-US" dirty="0"/>
              <a:t>Models with high variance will fit the data too well, and give vastly different results for different data subsets.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1039C0-F696-4560-AD07-1F9ECB7D8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80" y="3253682"/>
            <a:ext cx="5252001" cy="3196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D53284-0491-4EE8-8314-8575A8948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806" y="3253682"/>
            <a:ext cx="5252000" cy="31965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Bias-Variance Tradeoff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31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F3CA6-3B9E-41F4-89BA-04976E84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Ideally, you will strike a</a:t>
            </a:r>
          </a:p>
          <a:p>
            <a:pPr marL="36900" indent="0">
              <a:buNone/>
            </a:pPr>
            <a:r>
              <a:rPr lang="en-US" dirty="0"/>
              <a:t>Balance between the two.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Sometimes, the balance</a:t>
            </a:r>
          </a:p>
          <a:p>
            <a:pPr marL="36900" indent="0">
              <a:buNone/>
            </a:pPr>
            <a:r>
              <a:rPr lang="en-US" dirty="0"/>
              <a:t>is subjective.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Bias-Variance Tradeoff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1F00F-DC06-4726-A102-A0473F493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746" y="1732449"/>
            <a:ext cx="6985670" cy="425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8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evaluations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418EED1-E1E6-48EF-BF21-1BF3F96CC7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49"/>
                <a:ext cx="10353762" cy="38651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Usually, we want one number for which we can easily say higher (or lower) is better.</a:t>
                </a:r>
              </a:p>
              <a:p>
                <a:pPr marL="0" indent="0">
                  <a:buNone/>
                </a:pPr>
                <a:r>
                  <a:rPr lang="en-US" sz="2600" dirty="0"/>
                  <a:t>Squared error: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𝑝𝑟𝑒𝑑𝑖𝑐𝑡𝑖𝑜𝑛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𝑡𝑟𝑢𝑡h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E.g.:</a:t>
                </a:r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418EED1-E1E6-48EF-BF21-1BF3F96CC7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49"/>
                <a:ext cx="10353762" cy="386516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5C0A0D-3003-42DE-8C6F-DAD658D00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57288"/>
              </p:ext>
            </p:extLst>
          </p:nvPr>
        </p:nvGraphicFramePr>
        <p:xfrm>
          <a:off x="1031103" y="4006564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752903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779640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2569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32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4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02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385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68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F3CA6-3B9E-41F4-89BA-04976E84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How can you evaluate how well your model generalizes?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The simplest way: holdout a percentage of data (~20%) and test the model on that.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In our example of n=10, we could split the data into a training set of 8 and a testing set of 2.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We can then calculate the </a:t>
            </a:r>
            <a:r>
              <a:rPr lang="en-US" b="1" dirty="0"/>
              <a:t>training error</a:t>
            </a:r>
            <a:r>
              <a:rPr lang="en-US" dirty="0"/>
              <a:t> (RMSE of the training set) and the </a:t>
            </a:r>
            <a:r>
              <a:rPr lang="en-US" b="1" dirty="0"/>
              <a:t>test error </a:t>
            </a:r>
            <a:r>
              <a:rPr lang="en-US" dirty="0"/>
              <a:t>RMSE of test set.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Bias-Variance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347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F3CA6-3B9E-41F4-89BA-04976E84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How can you evaluate how well your model generalizes?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The simplest way: holdout a percentage of data (~20%) and test the model on that.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In our example of n=10, we could split the data into a training set of 8 and a testing set of 2.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We can then calculate the </a:t>
            </a:r>
            <a:r>
              <a:rPr lang="en-US" b="1" dirty="0"/>
              <a:t>training error</a:t>
            </a:r>
            <a:r>
              <a:rPr lang="en-US" dirty="0"/>
              <a:t> (RMSE of the training set) and the </a:t>
            </a:r>
            <a:r>
              <a:rPr lang="en-US" b="1" dirty="0"/>
              <a:t>test error </a:t>
            </a:r>
            <a:r>
              <a:rPr lang="en-US" dirty="0"/>
              <a:t>RMSE of test set.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Bias-Variance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3691C4-906D-4A72-894B-445FC716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394" y="1539475"/>
            <a:ext cx="6985670" cy="425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594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F3CA6-3B9E-41F4-89BA-04976E84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The simplest way: holdout a percentage of data (~20%) and test the model on that.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Issues:</a:t>
            </a:r>
          </a:p>
          <a:p>
            <a:pPr marL="494100" indent="-457200">
              <a:buAutoNum type="arabicParenR"/>
            </a:pPr>
            <a:r>
              <a:rPr lang="en-US" dirty="0"/>
              <a:t>The two that we holdout may not be representative.</a:t>
            </a:r>
          </a:p>
          <a:p>
            <a:pPr marL="494100" indent="-457200">
              <a:buAutoNum type="arabicParenR"/>
            </a:pPr>
            <a:r>
              <a:rPr lang="en-US" dirty="0"/>
              <a:t>Can we afford to ignore two datapoints?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Bias-Variance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78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F3CA6-3B9E-41F4-89BA-04976E84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Cross-validation.</a:t>
            </a:r>
          </a:p>
          <a:p>
            <a:pPr marL="36900" indent="0">
              <a:buNone/>
            </a:pPr>
            <a:endParaRPr lang="en-US" dirty="0"/>
          </a:p>
          <a:p>
            <a:pPr marL="494100" indent="-457200">
              <a:buAutoNum type="arabicParenR"/>
            </a:pPr>
            <a:r>
              <a:rPr lang="en-US" dirty="0" err="1"/>
              <a:t>LeavePOut</a:t>
            </a:r>
            <a:r>
              <a:rPr lang="en-US" dirty="0"/>
              <a:t>.</a:t>
            </a:r>
          </a:p>
          <a:p>
            <a:pPr marL="494100" indent="-457200">
              <a:buAutoNum type="arabicParenR"/>
            </a:pPr>
            <a:r>
              <a:rPr lang="en-US" dirty="0" err="1"/>
              <a:t>KFold</a:t>
            </a:r>
            <a:r>
              <a:rPr lang="en-US" dirty="0"/>
              <a:t>.</a:t>
            </a:r>
          </a:p>
          <a:p>
            <a:pPr marL="494100" indent="-457200">
              <a:buAutoNum type="arabicParenR"/>
            </a:pPr>
            <a:r>
              <a:rPr lang="en-US" dirty="0" err="1"/>
              <a:t>StratifiedKFold</a:t>
            </a:r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Bias-Variance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402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F3CA6-3B9E-41F4-89BA-04976E84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Cross-validation.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Using cross-validation you can use the average metric as your assessment, and also see the distribution.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Bias-Variance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857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my algorithm too biased, or too variant?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45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D8F2CC-0D02-4358-913F-1A4134374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26" y="1580050"/>
            <a:ext cx="5752760" cy="41013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0B6E35-CCE5-4C05-81AA-39C5DF5CE73B}"/>
              </a:ext>
            </a:extLst>
          </p:cNvPr>
          <p:cNvSpPr/>
          <p:nvPr/>
        </p:nvSpPr>
        <p:spPr>
          <a:xfrm>
            <a:off x="1080526" y="6248400"/>
            <a:ext cx="604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http://scikit-learn.org/stable/modules/learning_curve.html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B160F1-F87A-4849-A025-722AED29D8ED}"/>
              </a:ext>
            </a:extLst>
          </p:cNvPr>
          <p:cNvSpPr/>
          <p:nvPr/>
        </p:nvSpPr>
        <p:spPr>
          <a:xfrm>
            <a:off x="6833286" y="1578435"/>
            <a:ext cx="519347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Context matters, but basically:</a:t>
            </a:r>
          </a:p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If curves converge to low score, you are likely</a:t>
            </a:r>
          </a:p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dealing with high bias (underfitting).</a:t>
            </a:r>
          </a:p>
          <a:p>
            <a:endParaRPr lang="en-US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If training curve is much higher, you are likely</a:t>
            </a:r>
          </a:p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dealing with high variance (overfitting).</a:t>
            </a:r>
          </a:p>
        </p:txBody>
      </p:sp>
    </p:spTree>
    <p:extLst>
      <p:ext uri="{BB962C8B-B14F-4D97-AF65-F5344CB8AC3E}">
        <p14:creationId xmlns:p14="http://schemas.microsoft.com/office/powerpoint/2010/main" val="28212652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my algorithm too biased, or too variant?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D8F2CC-0D02-4358-913F-1A4134374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26" y="1580050"/>
            <a:ext cx="5752760" cy="41013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0B6E35-CCE5-4C05-81AA-39C5DF5CE73B}"/>
              </a:ext>
            </a:extLst>
          </p:cNvPr>
          <p:cNvSpPr/>
          <p:nvPr/>
        </p:nvSpPr>
        <p:spPr>
          <a:xfrm>
            <a:off x="1080526" y="6248400"/>
            <a:ext cx="604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http://scikit-learn.org/stable/modules/learning_curve.html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B160F1-F87A-4849-A025-722AED29D8ED}"/>
              </a:ext>
            </a:extLst>
          </p:cNvPr>
          <p:cNvSpPr/>
          <p:nvPr/>
        </p:nvSpPr>
        <p:spPr>
          <a:xfrm>
            <a:off x="7122821" y="1580050"/>
            <a:ext cx="2855269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To fix high variance:</a:t>
            </a:r>
          </a:p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Fewer features</a:t>
            </a:r>
          </a:p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More training examples</a:t>
            </a:r>
          </a:p>
          <a:p>
            <a:endParaRPr lang="en-US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Fix high bias:</a:t>
            </a:r>
          </a:p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Add features</a:t>
            </a:r>
          </a:p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Examine model (linear?)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788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F3CA6-3B9E-41F4-89BA-04976E84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What are hyperparameters?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Model parameters, such as:</a:t>
            </a:r>
          </a:p>
          <a:p>
            <a:pPr marL="494100" indent="-457200">
              <a:buAutoNum type="arabicParenR"/>
            </a:pPr>
            <a:r>
              <a:rPr lang="en-US" dirty="0"/>
              <a:t>Lambda (in regularized linear regression)</a:t>
            </a:r>
          </a:p>
          <a:p>
            <a:pPr marL="494100" indent="-457200">
              <a:buAutoNum type="arabicParenR"/>
            </a:pPr>
            <a:r>
              <a:rPr lang="en-US" dirty="0" err="1"/>
              <a:t>n_trees</a:t>
            </a:r>
            <a:r>
              <a:rPr lang="en-US" dirty="0"/>
              <a:t>, </a:t>
            </a:r>
            <a:r>
              <a:rPr lang="en-US" dirty="0" err="1"/>
              <a:t>max_depth</a:t>
            </a:r>
            <a:r>
              <a:rPr lang="en-US" dirty="0"/>
              <a:t> (in Random Forest)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Some models have multiple parameters to set.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929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F3CA6-3B9E-41F4-89BA-04976E84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How do we decide what to set a hyperparameter to?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Say, </a:t>
            </a:r>
            <a:r>
              <a:rPr lang="en-US" dirty="0" err="1"/>
              <a:t>n_trees</a:t>
            </a:r>
            <a:r>
              <a:rPr lang="en-US" dirty="0"/>
              <a:t> and </a:t>
            </a:r>
            <a:r>
              <a:rPr lang="en-US" dirty="0" err="1"/>
              <a:t>max_depth</a:t>
            </a:r>
            <a:r>
              <a:rPr lang="en-US" dirty="0"/>
              <a:t>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Option 1: We can choose hyperparameters ourselves (based on knowledge of domain).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E.g. “I think around 1,000 trees should work with a </a:t>
            </a:r>
            <a:r>
              <a:rPr lang="en-US" dirty="0" err="1"/>
              <a:t>max_depth</a:t>
            </a:r>
            <a:r>
              <a:rPr lang="en-US" dirty="0"/>
              <a:t> of 50.”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686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F3CA6-3B9E-41F4-89BA-04976E84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dirty="0"/>
              <a:t>How do we decide what to set a hyperparameter to?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Say, </a:t>
            </a:r>
            <a:r>
              <a:rPr lang="en-US" dirty="0" err="1"/>
              <a:t>n_trees</a:t>
            </a:r>
            <a:r>
              <a:rPr lang="en-US" dirty="0"/>
              <a:t> and </a:t>
            </a:r>
            <a:r>
              <a:rPr lang="en-US" dirty="0" err="1"/>
              <a:t>max_depth</a:t>
            </a:r>
            <a:r>
              <a:rPr lang="en-US" dirty="0"/>
              <a:t>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Option 1: We can choose hyperparameters ourselves (based on knowledge of domain).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Option 2: We can do a search across a preset parameter space. Sklearn: </a:t>
            </a:r>
            <a:r>
              <a:rPr lang="en-US" dirty="0" err="1"/>
              <a:t>GridSearchCV</a:t>
            </a:r>
            <a:r>
              <a:rPr lang="en-US" dirty="0"/>
              <a:t>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E.g. “Somewhere between 100 to 10,000 trees should work, and a </a:t>
            </a:r>
            <a:r>
              <a:rPr lang="en-US" dirty="0" err="1"/>
              <a:t>max_depth</a:t>
            </a:r>
            <a:r>
              <a:rPr lang="en-US" dirty="0"/>
              <a:t> of 10 to 200. Let’s try all possible combinations / a random subset / evolutionary choice of options”.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9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evaluations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418EED1-E1E6-48EF-BF21-1BF3F96CC7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49"/>
                <a:ext cx="10353762" cy="51255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Usually, we want one number for which we can easily say higher (or lower) is better.</a:t>
                </a:r>
              </a:p>
              <a:p>
                <a:pPr marL="0" indent="0">
                  <a:buNone/>
                </a:pPr>
                <a:r>
                  <a:rPr lang="en-US" sz="2600" dirty="0"/>
                  <a:t>Squared error: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𝑝𝑟𝑒𝑑𝑖𝑐𝑡𝑖𝑜𝑛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𝑡𝑟𝑢𝑡h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E.g.: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Squared error: 2500,000,000 + 0 + 250,000 = 2500,250,000</a:t>
                </a:r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418EED1-E1E6-48EF-BF21-1BF3F96CC7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49"/>
                <a:ext cx="10353762" cy="512555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5C0A0D-3003-42DE-8C6F-DAD658D00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642665"/>
              </p:ext>
            </p:extLst>
          </p:nvPr>
        </p:nvGraphicFramePr>
        <p:xfrm>
          <a:off x="1031103" y="400656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752903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779640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25695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54477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32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4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02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385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19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F3CA6-3B9E-41F4-89BA-04976E84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Envision the following:</a:t>
            </a:r>
          </a:p>
          <a:p>
            <a:pPr marL="494100" indent="-457200">
              <a:buAutoNum type="arabicParenR"/>
            </a:pPr>
            <a:r>
              <a:rPr lang="en-US" dirty="0"/>
              <a:t>You have a set of data for housing prices predictions.</a:t>
            </a:r>
          </a:p>
          <a:p>
            <a:pPr marL="494100" indent="-457200">
              <a:buAutoNum type="arabicParenR"/>
            </a:pPr>
            <a:r>
              <a:rPr lang="en-US" dirty="0"/>
              <a:t>You decide to use a random forest model.</a:t>
            </a:r>
          </a:p>
          <a:p>
            <a:pPr marL="494100" indent="-457200">
              <a:buAutoNum type="arabicParenR"/>
            </a:pPr>
            <a:r>
              <a:rPr lang="en-US" dirty="0"/>
              <a:t>You choose an </a:t>
            </a:r>
            <a:r>
              <a:rPr lang="en-US" dirty="0" err="1"/>
              <a:t>n_trees</a:t>
            </a:r>
            <a:r>
              <a:rPr lang="en-US" dirty="0"/>
              <a:t> parameter and find that your CV RMSE is $30,000.</a:t>
            </a:r>
          </a:p>
          <a:p>
            <a:pPr marL="494100" indent="-457200">
              <a:buAutoNum type="arabicParenR"/>
            </a:pPr>
            <a:r>
              <a:rPr lang="en-US" dirty="0"/>
              <a:t>You manually play with the </a:t>
            </a:r>
            <a:r>
              <a:rPr lang="en-US" dirty="0" err="1"/>
              <a:t>n_trees</a:t>
            </a:r>
            <a:r>
              <a:rPr lang="en-US" dirty="0"/>
              <a:t> parameter (or you use a method like </a:t>
            </a:r>
            <a:r>
              <a:rPr lang="en-US" dirty="0" err="1"/>
              <a:t>GridSearchCV</a:t>
            </a:r>
            <a:r>
              <a:rPr lang="en-US" dirty="0"/>
              <a:t>).</a:t>
            </a:r>
          </a:p>
          <a:p>
            <a:pPr marL="494100" indent="-457200">
              <a:buAutoNum type="arabicParenR"/>
            </a:pPr>
            <a:r>
              <a:rPr lang="en-US" dirty="0"/>
              <a:t>You find that the optimal </a:t>
            </a:r>
            <a:r>
              <a:rPr lang="en-US" dirty="0" err="1"/>
              <a:t>n_trees</a:t>
            </a:r>
            <a:r>
              <a:rPr lang="en-US" dirty="0"/>
              <a:t> is 1057, with a CV RMSE of $300.</a:t>
            </a:r>
          </a:p>
          <a:p>
            <a:pPr marL="494100" indent="-457200">
              <a:buAutoNum type="arabicParenR"/>
            </a:pPr>
            <a:r>
              <a:rPr lang="en-US" dirty="0"/>
              <a:t>You report your model with an RMSE of $300.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652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F3CA6-3B9E-41F4-89BA-04976E84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Model is now overfit to hyperparameters and your assessment is overly optimistic.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Extra reading: http://jmlr.csail.mit.edu/papers/volume11/cawley10a/cawley10a.pdf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899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F3CA6-3B9E-41F4-89BA-04976E84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Solution: </a:t>
            </a:r>
            <a:r>
              <a:rPr lang="en-US" b="1" dirty="0"/>
              <a:t>Nested</a:t>
            </a:r>
            <a:r>
              <a:rPr lang="en-US" dirty="0"/>
              <a:t> CV.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For each split, we will calculate the score on the testing set and report the distribution.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52</a:t>
            </a:fld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F5CC60-8FC1-4357-A418-A12287DB6606}"/>
              </a:ext>
            </a:extLst>
          </p:cNvPr>
          <p:cNvSpPr/>
          <p:nvPr/>
        </p:nvSpPr>
        <p:spPr>
          <a:xfrm>
            <a:off x="1025611" y="2195385"/>
            <a:ext cx="9020432" cy="852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238488-232C-4CF6-94BE-CA971B19E40E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5535827" y="3048001"/>
            <a:ext cx="2865865" cy="71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A2FAF4-C6E3-422A-9A14-6C9481F56FCD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2718486" y="3048001"/>
            <a:ext cx="2817341" cy="71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D32C5D-C8C6-40BE-9906-D3A35ED849EF}"/>
              </a:ext>
            </a:extLst>
          </p:cNvPr>
          <p:cNvSpPr/>
          <p:nvPr/>
        </p:nvSpPr>
        <p:spPr>
          <a:xfrm>
            <a:off x="988540" y="3761824"/>
            <a:ext cx="3459892" cy="852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(2/3)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867F7F-14CA-4CF6-B825-F81CD1B3D73D}"/>
              </a:ext>
            </a:extLst>
          </p:cNvPr>
          <p:cNvSpPr/>
          <p:nvPr/>
        </p:nvSpPr>
        <p:spPr>
          <a:xfrm>
            <a:off x="6671746" y="3762450"/>
            <a:ext cx="3459892" cy="852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(1/3)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4E0A1B-B6F6-45B2-8417-0D73B657A3F5}"/>
              </a:ext>
            </a:extLst>
          </p:cNvPr>
          <p:cNvSpPr/>
          <p:nvPr/>
        </p:nvSpPr>
        <p:spPr>
          <a:xfrm>
            <a:off x="28616" y="4003466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843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F3CA6-3B9E-41F4-89BA-04976E84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Solution: </a:t>
            </a:r>
            <a:r>
              <a:rPr lang="en-US" b="1" dirty="0"/>
              <a:t>Nested</a:t>
            </a:r>
            <a:r>
              <a:rPr lang="en-US" dirty="0"/>
              <a:t> CV.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53</a:t>
            </a:fld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F5CC60-8FC1-4357-A418-A12287DB6606}"/>
              </a:ext>
            </a:extLst>
          </p:cNvPr>
          <p:cNvSpPr/>
          <p:nvPr/>
        </p:nvSpPr>
        <p:spPr>
          <a:xfrm>
            <a:off x="1025611" y="2195385"/>
            <a:ext cx="9020432" cy="852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238488-232C-4CF6-94BE-CA971B19E40E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5535827" y="3048001"/>
            <a:ext cx="2865865" cy="71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A2FAF4-C6E3-422A-9A14-6C9481F56FCD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2718486" y="3048001"/>
            <a:ext cx="2817341" cy="71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D32C5D-C8C6-40BE-9906-D3A35ED849EF}"/>
              </a:ext>
            </a:extLst>
          </p:cNvPr>
          <p:cNvSpPr/>
          <p:nvPr/>
        </p:nvSpPr>
        <p:spPr>
          <a:xfrm>
            <a:off x="988540" y="3761824"/>
            <a:ext cx="3459892" cy="852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(2/3)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867F7F-14CA-4CF6-B825-F81CD1B3D73D}"/>
              </a:ext>
            </a:extLst>
          </p:cNvPr>
          <p:cNvSpPr/>
          <p:nvPr/>
        </p:nvSpPr>
        <p:spPr>
          <a:xfrm>
            <a:off x="6671746" y="3762450"/>
            <a:ext cx="3459892" cy="852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(1/3)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C95432-5CC7-4931-8133-50B4795383BA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2718486" y="4614440"/>
            <a:ext cx="1309816" cy="907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8E47CF-6A40-4E0D-A4FC-9EC4E5557DFD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 flipH="1">
            <a:off x="1414848" y="4614440"/>
            <a:ext cx="1303638" cy="913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B5BF1EA-5E27-4BF5-AA70-56F84A3E6D0F}"/>
              </a:ext>
            </a:extLst>
          </p:cNvPr>
          <p:cNvSpPr/>
          <p:nvPr/>
        </p:nvSpPr>
        <p:spPr>
          <a:xfrm>
            <a:off x="556053" y="5528005"/>
            <a:ext cx="1717590" cy="494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(2/3)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0EA7300-643A-4D4E-A831-3241680A2BEE}"/>
              </a:ext>
            </a:extLst>
          </p:cNvPr>
          <p:cNvSpPr/>
          <p:nvPr/>
        </p:nvSpPr>
        <p:spPr>
          <a:xfrm>
            <a:off x="3169507" y="5521722"/>
            <a:ext cx="1717590" cy="494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(1/3)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4E0A1B-B6F6-45B2-8417-0D73B657A3F5}"/>
              </a:ext>
            </a:extLst>
          </p:cNvPr>
          <p:cNvSpPr/>
          <p:nvPr/>
        </p:nvSpPr>
        <p:spPr>
          <a:xfrm>
            <a:off x="28616" y="4003466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3x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457755-61CB-4036-B397-9CDE4581BBC8}"/>
              </a:ext>
            </a:extLst>
          </p:cNvPr>
          <p:cNvSpPr/>
          <p:nvPr/>
        </p:nvSpPr>
        <p:spPr>
          <a:xfrm>
            <a:off x="28616" y="5606534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3x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878C587-B739-40FE-9C13-2AB3C9EAF30A}"/>
              </a:ext>
            </a:extLst>
          </p:cNvPr>
          <p:cNvSpPr/>
          <p:nvPr/>
        </p:nvSpPr>
        <p:spPr>
          <a:xfrm>
            <a:off x="5029327" y="5437257"/>
            <a:ext cx="574782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 different set of hyperparameters is used for until </a:t>
            </a:r>
          </a:p>
          <a:p>
            <a:pPr marL="36900" lvl="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 optimal is found.</a:t>
            </a:r>
          </a:p>
        </p:txBody>
      </p:sp>
    </p:spTree>
    <p:extLst>
      <p:ext uri="{BB962C8B-B14F-4D97-AF65-F5344CB8AC3E}">
        <p14:creationId xmlns:p14="http://schemas.microsoft.com/office/powerpoint/2010/main" val="41124952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3AEE6A-A05E-4520-BAE7-79B31D88E97B}"/>
              </a:ext>
            </a:extLst>
          </p:cNvPr>
          <p:cNvSpPr/>
          <p:nvPr/>
        </p:nvSpPr>
        <p:spPr>
          <a:xfrm>
            <a:off x="535207" y="3510936"/>
            <a:ext cx="4510216" cy="29022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F3CA6-3B9E-41F4-89BA-04976E84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Solution: </a:t>
            </a:r>
            <a:r>
              <a:rPr lang="en-US" b="1" dirty="0"/>
              <a:t>Nested</a:t>
            </a:r>
            <a:r>
              <a:rPr lang="en-US" dirty="0"/>
              <a:t> CV.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54</a:t>
            </a:fld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F5CC60-8FC1-4357-A418-A12287DB6606}"/>
              </a:ext>
            </a:extLst>
          </p:cNvPr>
          <p:cNvSpPr/>
          <p:nvPr/>
        </p:nvSpPr>
        <p:spPr>
          <a:xfrm>
            <a:off x="1025611" y="2195385"/>
            <a:ext cx="9020432" cy="852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238488-232C-4CF6-94BE-CA971B19E40E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5535827" y="3048001"/>
            <a:ext cx="2865865" cy="71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A2FAF4-C6E3-422A-9A14-6C9481F56FCD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2718486" y="3048001"/>
            <a:ext cx="2817341" cy="71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D32C5D-C8C6-40BE-9906-D3A35ED849EF}"/>
              </a:ext>
            </a:extLst>
          </p:cNvPr>
          <p:cNvSpPr/>
          <p:nvPr/>
        </p:nvSpPr>
        <p:spPr>
          <a:xfrm>
            <a:off x="988540" y="3761824"/>
            <a:ext cx="3459892" cy="852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(2/3)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867F7F-14CA-4CF6-B825-F81CD1B3D73D}"/>
              </a:ext>
            </a:extLst>
          </p:cNvPr>
          <p:cNvSpPr/>
          <p:nvPr/>
        </p:nvSpPr>
        <p:spPr>
          <a:xfrm>
            <a:off x="6671746" y="3762450"/>
            <a:ext cx="3459892" cy="852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(1/3)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C95432-5CC7-4931-8133-50B4795383BA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2718486" y="4614440"/>
            <a:ext cx="1309816" cy="907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8E47CF-6A40-4E0D-A4FC-9EC4E5557DFD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 flipH="1">
            <a:off x="1414848" y="4614440"/>
            <a:ext cx="1303638" cy="913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B5BF1EA-5E27-4BF5-AA70-56F84A3E6D0F}"/>
              </a:ext>
            </a:extLst>
          </p:cNvPr>
          <p:cNvSpPr/>
          <p:nvPr/>
        </p:nvSpPr>
        <p:spPr>
          <a:xfrm>
            <a:off x="556053" y="5528005"/>
            <a:ext cx="1717590" cy="494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(2/3)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0EA7300-643A-4D4E-A831-3241680A2BEE}"/>
              </a:ext>
            </a:extLst>
          </p:cNvPr>
          <p:cNvSpPr/>
          <p:nvPr/>
        </p:nvSpPr>
        <p:spPr>
          <a:xfrm>
            <a:off x="3169507" y="5521722"/>
            <a:ext cx="1717590" cy="494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(1/3)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4E0A1B-B6F6-45B2-8417-0D73B657A3F5}"/>
              </a:ext>
            </a:extLst>
          </p:cNvPr>
          <p:cNvSpPr/>
          <p:nvPr/>
        </p:nvSpPr>
        <p:spPr>
          <a:xfrm>
            <a:off x="28616" y="4003466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3x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457755-61CB-4036-B397-9CDE4581BBC8}"/>
              </a:ext>
            </a:extLst>
          </p:cNvPr>
          <p:cNvSpPr/>
          <p:nvPr/>
        </p:nvSpPr>
        <p:spPr>
          <a:xfrm>
            <a:off x="28616" y="5606534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3x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878C587-B739-40FE-9C13-2AB3C9EAF30A}"/>
              </a:ext>
            </a:extLst>
          </p:cNvPr>
          <p:cNvSpPr/>
          <p:nvPr/>
        </p:nvSpPr>
        <p:spPr>
          <a:xfrm>
            <a:off x="5029327" y="5437257"/>
            <a:ext cx="574782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 different set of hyperparameters is used for until </a:t>
            </a:r>
          </a:p>
          <a:p>
            <a:pPr marL="36900" lvl="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 optimal is found.</a:t>
            </a:r>
          </a:p>
        </p:txBody>
      </p:sp>
    </p:spTree>
    <p:extLst>
      <p:ext uri="{BB962C8B-B14F-4D97-AF65-F5344CB8AC3E}">
        <p14:creationId xmlns:p14="http://schemas.microsoft.com/office/powerpoint/2010/main" val="306452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evaluations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418EED1-E1E6-48EF-BF21-1BF3F96CC7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49"/>
                <a:ext cx="10353762" cy="51255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One number for which we can easily say lower is better.</a:t>
                </a:r>
              </a:p>
              <a:p>
                <a:pPr marL="0" indent="0">
                  <a:buNone/>
                </a:pPr>
                <a:r>
                  <a:rPr lang="en-US" sz="2600" dirty="0"/>
                  <a:t>Squared error: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𝑝𝑟𝑒𝑑𝑖𝑐𝑡𝑖𝑜𝑛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𝑡𝑟𝑢𝑡h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Square error: 2500,000,000 + 0 + 250,000 = 2500,250,000</a:t>
                </a:r>
              </a:p>
              <a:p>
                <a:pPr marL="0" indent="0">
                  <a:buNone/>
                </a:pPr>
                <a:r>
                  <a:rPr lang="en-US" sz="2600" dirty="0"/>
                  <a:t>Mean square error (</a:t>
                </a:r>
                <a:r>
                  <a:rPr lang="en-US" sz="2600" b="1" u="sng" dirty="0"/>
                  <a:t>MSE</a:t>
                </a:r>
                <a:r>
                  <a:rPr lang="en-US" sz="2600" dirty="0"/>
                  <a:t>): 833,416,666.6666667</a:t>
                </a:r>
              </a:p>
              <a:p>
                <a:pPr marL="0" indent="0">
                  <a:buNone/>
                </a:pPr>
                <a:r>
                  <a:rPr lang="en-US" sz="2600" dirty="0"/>
                  <a:t>Root mean square error (</a:t>
                </a:r>
                <a:r>
                  <a:rPr lang="en-US" sz="2600" b="1" u="sng" dirty="0"/>
                  <a:t>RMSE</a:t>
                </a:r>
                <a:r>
                  <a:rPr lang="en-US" sz="2600" dirty="0"/>
                  <a:t>): 28,868.95</a:t>
                </a:r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418EED1-E1E6-48EF-BF21-1BF3F96CC7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49"/>
                <a:ext cx="10353762" cy="512555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5C0A0D-3003-42DE-8C6F-DAD658D00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033480"/>
              </p:ext>
            </p:extLst>
          </p:nvPr>
        </p:nvGraphicFramePr>
        <p:xfrm>
          <a:off x="1010941" y="304594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752903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779640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25695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54477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32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4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02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385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55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evaluations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18EED1-E1E6-48EF-BF21-1BF3F96C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We’ll talk about evaluations for classification in next class, but you’re probably familiar with some:</a:t>
            </a:r>
          </a:p>
          <a:p>
            <a:pPr marL="8343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ROC AUC</a:t>
            </a:r>
          </a:p>
          <a:p>
            <a:pPr marL="8343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PR-AUC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3211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evaluations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18EED1-E1E6-48EF-BF21-1BF3F96C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How you evaluate is subjective.</a:t>
            </a:r>
          </a:p>
          <a:p>
            <a:pPr marL="8343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Human level? (radiologist example)</a:t>
            </a:r>
          </a:p>
          <a:p>
            <a:pPr marL="8343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Some semi-arbitrary cutoff (e.g. 50K deviation from house prices)</a:t>
            </a:r>
          </a:p>
          <a:p>
            <a:pPr marL="8343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More complex needs, specific to your situation (perhaps you’d prefer to underestimate the chance of a false positive?)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This decision is subjective and will affect your model and outcomes.</a:t>
            </a:r>
          </a:p>
        </p:txBody>
      </p:sp>
    </p:spTree>
    <p:extLst>
      <p:ext uri="{BB962C8B-B14F-4D97-AF65-F5344CB8AC3E}">
        <p14:creationId xmlns:p14="http://schemas.microsoft.com/office/powerpoint/2010/main" val="34273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 Dataset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18EED1-E1E6-48EF-BF21-1BF3F96C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 fontScale="92500"/>
          </a:bodyPr>
          <a:lstStyle/>
          <a:p>
            <a:pPr marL="0" indent="0">
              <a:buSzPct val="100000"/>
              <a:buNone/>
            </a:pPr>
            <a:r>
              <a:rPr lang="en-US" sz="2800" dirty="0"/>
              <a:t>Dataset of houses in Ames, Iowa with 79 features per house, including:</a:t>
            </a:r>
          </a:p>
          <a:p>
            <a:pPr marL="457200" indent="-457200">
              <a:buSzPct val="100000"/>
              <a:buFontTx/>
              <a:buChar char="-"/>
            </a:pPr>
            <a:r>
              <a:rPr lang="en-US" sz="2800" dirty="0"/>
              <a:t>Square footage</a:t>
            </a:r>
          </a:p>
          <a:p>
            <a:pPr marL="457200" indent="-457200">
              <a:buSzPct val="100000"/>
              <a:buFontTx/>
              <a:buChar char="-"/>
            </a:pPr>
            <a:r>
              <a:rPr lang="en-US" sz="2800" dirty="0"/>
              <a:t>Number of bathrooms</a:t>
            </a:r>
          </a:p>
          <a:p>
            <a:pPr marL="457200" indent="-457200">
              <a:buSzPct val="100000"/>
              <a:buFontTx/>
              <a:buChar char="-"/>
            </a:pPr>
            <a:r>
              <a:rPr lang="en-US" sz="2800" dirty="0"/>
              <a:t>Number of fireplaces</a:t>
            </a:r>
          </a:p>
          <a:p>
            <a:pPr marL="457200" indent="-457200">
              <a:buSzPct val="100000"/>
              <a:buFontTx/>
              <a:buChar char="-"/>
            </a:pPr>
            <a:r>
              <a:rPr lang="en-US" sz="2800" dirty="0" err="1"/>
              <a:t>etc</a:t>
            </a:r>
            <a:endParaRPr lang="en-US" sz="2800" dirty="0"/>
          </a:p>
          <a:p>
            <a:pPr marL="0" indent="0">
              <a:buSzPct val="100000"/>
              <a:buNone/>
            </a:pPr>
            <a:endParaRPr lang="en-US" sz="2800" dirty="0"/>
          </a:p>
          <a:p>
            <a:pPr marL="0" indent="0">
              <a:buSzPct val="100000"/>
              <a:buNone/>
            </a:pPr>
            <a:r>
              <a:rPr lang="en-US" sz="2800" dirty="0"/>
              <a:t>Price</a:t>
            </a:r>
            <a:endParaRPr lang="en-US" sz="3200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6060</TotalTime>
  <Words>1838</Words>
  <Application>Microsoft Office PowerPoint</Application>
  <PresentationFormat>Widescreen</PresentationFormat>
  <Paragraphs>481</Paragraphs>
  <Slides>54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Calisto MT</vt:lpstr>
      <vt:lpstr>Cambria Math</vt:lpstr>
      <vt:lpstr>Trebuchet MS</vt:lpstr>
      <vt:lpstr>Wingdings 2</vt:lpstr>
      <vt:lpstr>Slate</vt:lpstr>
      <vt:lpstr>Supervised Learning: Bias and Variance</vt:lpstr>
      <vt:lpstr>Today’s Outline</vt:lpstr>
      <vt:lpstr>Evaluating our Model</vt:lpstr>
      <vt:lpstr>Common evaluations</vt:lpstr>
      <vt:lpstr>Common evaluations</vt:lpstr>
      <vt:lpstr>Common evaluations</vt:lpstr>
      <vt:lpstr>Common evaluations</vt:lpstr>
      <vt:lpstr>Common evaluations</vt:lpstr>
      <vt:lpstr>Ames Dataset</vt:lpstr>
      <vt:lpstr>Ames Dataset</vt:lpstr>
      <vt:lpstr>Ames Dataset</vt:lpstr>
      <vt:lpstr>Ames Dataset</vt:lpstr>
      <vt:lpstr>Linear Regression</vt:lpstr>
      <vt:lpstr>Predict by first floor square footage</vt:lpstr>
      <vt:lpstr>Our Goal</vt:lpstr>
      <vt:lpstr>Our Goal</vt:lpstr>
      <vt:lpstr>Our Goal</vt:lpstr>
      <vt:lpstr>Our Goal</vt:lpstr>
      <vt:lpstr>Our Goal</vt:lpstr>
      <vt:lpstr>Our Goal</vt:lpstr>
      <vt:lpstr>Our Goal</vt:lpstr>
      <vt:lpstr>Model Variance</vt:lpstr>
      <vt:lpstr>Model Variance</vt:lpstr>
      <vt:lpstr>Model Variance</vt:lpstr>
      <vt:lpstr>Model Variance</vt:lpstr>
      <vt:lpstr>Model Variance</vt:lpstr>
      <vt:lpstr>Model Variance</vt:lpstr>
      <vt:lpstr>Regularization</vt:lpstr>
      <vt:lpstr>Regularization</vt:lpstr>
      <vt:lpstr>Regularization</vt:lpstr>
      <vt:lpstr>Regularization</vt:lpstr>
      <vt:lpstr>Regularization</vt:lpstr>
      <vt:lpstr>Regularization</vt:lpstr>
      <vt:lpstr>Regularization</vt:lpstr>
      <vt:lpstr>Regularization</vt:lpstr>
      <vt:lpstr>High Bias</vt:lpstr>
      <vt:lpstr>High Bias vs High Variance</vt:lpstr>
      <vt:lpstr>The Bias-Variance Tradeoff</vt:lpstr>
      <vt:lpstr>The Bias-Variance Tradeoff</vt:lpstr>
      <vt:lpstr>Evaluating Bias-Variance</vt:lpstr>
      <vt:lpstr>Evaluating Bias-Variance</vt:lpstr>
      <vt:lpstr>Evaluating Bias-Variance</vt:lpstr>
      <vt:lpstr>Evaluating Bias-Variance</vt:lpstr>
      <vt:lpstr>Evaluating Bias-Variance</vt:lpstr>
      <vt:lpstr>Is my algorithm too biased, or too variant?</vt:lpstr>
      <vt:lpstr>Is my algorithm too biased, or too variant?</vt:lpstr>
      <vt:lpstr>Selecting Hyperparameters</vt:lpstr>
      <vt:lpstr>Selecting Hyperparameters</vt:lpstr>
      <vt:lpstr>Selecting Hyperparameters</vt:lpstr>
      <vt:lpstr>Selecting Hyperparameters</vt:lpstr>
      <vt:lpstr>Selecting Hyperparameters</vt:lpstr>
      <vt:lpstr>Selecting Hyperparameters</vt:lpstr>
      <vt:lpstr>Selecting Hyperparameters</vt:lpstr>
      <vt:lpstr>Selecting Hyperparameters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Gussow, Ayal (NIH/NLM/NCBI) [F]</dc:creator>
  <cp:lastModifiedBy>Ayal Gussow</cp:lastModifiedBy>
  <cp:revision>1298</cp:revision>
  <cp:lastPrinted>2017-12-26T21:30:57Z</cp:lastPrinted>
  <dcterms:created xsi:type="dcterms:W3CDTF">2017-08-07T16:24:36Z</dcterms:created>
  <dcterms:modified xsi:type="dcterms:W3CDTF">2018-10-12T14:51:00Z</dcterms:modified>
</cp:coreProperties>
</file>