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7.xml"/><Relationship Id="rId22" Type="http://schemas.openxmlformats.org/officeDocument/2006/relationships/font" Target="fonts/Lato-italic.fntdata"/><Relationship Id="rId10" Type="http://schemas.openxmlformats.org/officeDocument/2006/relationships/slide" Target="slides/slide6.xml"/><Relationship Id="rId21" Type="http://schemas.openxmlformats.org/officeDocument/2006/relationships/font" Target="fonts/La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slide" Target="slides/slide1.xml"/><Relationship Id="rId19" Type="http://schemas.openxmlformats.org/officeDocument/2006/relationships/font" Target="fonts/Raleway-boldItalic.fntdata"/><Relationship Id="rId6" Type="http://schemas.openxmlformats.org/officeDocument/2006/relationships/slide" Target="slides/slide2.xml"/><Relationship Id="rId18" Type="http://schemas.openxmlformats.org/officeDocument/2006/relationships/font" Target="fonts/Raleway-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ieeexplore.ieee.org.ezproxy.library.tufts.edu/document/6095013/" TargetMode="External"/><Relationship Id="rId4" Type="http://schemas.openxmlformats.org/officeDocument/2006/relationships/image" Target="../media/image1.png"/><Relationship Id="rId5" Type="http://schemas.openxmlformats.org/officeDocument/2006/relationships/hyperlink" Target="http://www.youtube.com/watch?v=KKUaVzf3Oqw" TargetMode="External"/><Relationship Id="rId6"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ieeexplore.ieee.org.ezproxy.library.tufts.edu/search/searchresult.jsp?searchWithin=%22Authors%22:.QT.Ester%20Martinez-Martin.QT.&amp;newsearch=true" TargetMode="External"/><Relationship Id="rId4" Type="http://schemas.openxmlformats.org/officeDocument/2006/relationships/hyperlink" Target="http://ieeexplore.ieee.org.ezproxy.library.tufts.edu/search/searchresult.jsp?searchWithin=%22Authors%22:.QT.Angel%20P.%20del%20Pobil.QT.&amp;newsearch=true" TargetMode="External"/><Relationship Id="rId5" Type="http://schemas.openxmlformats.org/officeDocument/2006/relationships/hyperlink" Target="http://ieeexplore.ieee.org.ezproxy.library.tufts.edu/document/7885021/" TargetMode="External"/><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rIns="91425" wrap="square" tIns="91425">
            <a:noAutofit/>
          </a:bodyPr>
          <a:lstStyle/>
          <a:p>
            <a:pPr lvl="0">
              <a:spcBef>
                <a:spcPts val="0"/>
              </a:spcBef>
              <a:buNone/>
            </a:pPr>
            <a:r>
              <a:rPr lang="en"/>
              <a:t>COMP150</a:t>
            </a:r>
          </a:p>
          <a:p>
            <a:pPr lvl="0">
              <a:spcBef>
                <a:spcPts val="0"/>
              </a:spcBef>
              <a:buNone/>
            </a:pPr>
            <a:r>
              <a:rPr lang="en"/>
              <a:t>Robotics Proposal Presentation</a:t>
            </a:r>
          </a:p>
        </p:txBody>
      </p:sp>
      <p:sp>
        <p:nvSpPr>
          <p:cNvPr id="87" name="Shape 87"/>
          <p:cNvSpPr txBox="1"/>
          <p:nvPr>
            <p:ph idx="1" type="subTitle"/>
          </p:nvPr>
        </p:nvSpPr>
        <p:spPr>
          <a:xfrm>
            <a:off x="729627" y="3172900"/>
            <a:ext cx="7688100" cy="541200"/>
          </a:xfrm>
          <a:prstGeom prst="rect">
            <a:avLst/>
          </a:prstGeom>
        </p:spPr>
        <p:txBody>
          <a:bodyPr anchorCtr="0" anchor="t" bIns="91425" lIns="91425" rIns="91425" wrap="square" tIns="91425">
            <a:noAutofit/>
          </a:bodyPr>
          <a:lstStyle/>
          <a:p>
            <a:pPr lvl="0">
              <a:spcBef>
                <a:spcPts val="0"/>
              </a:spcBef>
              <a:buNone/>
            </a:pPr>
            <a:r>
              <a:rPr lang="en"/>
              <a:t>Jong Seo Yoon</a:t>
            </a:r>
          </a:p>
          <a:p>
            <a:pPr lvl="0">
              <a:spcBef>
                <a:spcPts val="0"/>
              </a:spcBef>
              <a:buNone/>
            </a:pPr>
            <a:r>
              <a:rPr lang="en"/>
              <a:t>Timi Dayo-Kayode</a:t>
            </a:r>
          </a:p>
          <a:p>
            <a:pPr lvl="0">
              <a:spcBef>
                <a:spcPts val="0"/>
              </a:spcBef>
              <a:buNone/>
            </a:pPr>
            <a:r>
              <a:rPr lang="en"/>
              <a:t>Michael Edegware</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October 10th, 2017</a:t>
            </a:r>
          </a:p>
        </p:txBody>
      </p:sp>
      <p:pic>
        <p:nvPicPr>
          <p:cNvPr descr="tufts-logo-blue.png" id="88" name="Shape 88"/>
          <p:cNvPicPr preferRelativeResize="0"/>
          <p:nvPr/>
        </p:nvPicPr>
        <p:blipFill>
          <a:blip r:embed="rId3">
            <a:alphaModFix/>
          </a:blip>
          <a:stretch>
            <a:fillRect/>
          </a:stretch>
        </p:blipFill>
        <p:spPr>
          <a:xfrm>
            <a:off x="8029373" y="4487450"/>
            <a:ext cx="1114625" cy="656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algn="l">
              <a:spcBef>
                <a:spcPts val="0"/>
              </a:spcBef>
              <a:buNone/>
            </a:pPr>
            <a:r>
              <a:rPr lang="en"/>
              <a:t>                 Maze Navigation Optimization</a:t>
            </a:r>
          </a:p>
        </p:txBody>
      </p:sp>
      <p:sp>
        <p:nvSpPr>
          <p:cNvPr id="169" name="Shape 169"/>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a:t>Goal</a:t>
            </a:r>
          </a:p>
          <a:p>
            <a:pPr indent="-317500" lvl="0" marL="457200" rtl="0">
              <a:lnSpc>
                <a:spcPct val="100000"/>
              </a:lnSpc>
              <a:spcBef>
                <a:spcPts val="0"/>
              </a:spcBef>
              <a:spcAft>
                <a:spcPts val="0"/>
              </a:spcAft>
              <a:buClr>
                <a:srgbClr val="000000"/>
              </a:buClr>
              <a:buSzPct val="107692"/>
              <a:buFont typeface="Arial"/>
              <a:buChar char="●"/>
            </a:pPr>
            <a:r>
              <a:rPr lang="en"/>
              <a:t>Question : Can a robot go through a maze in x amount of time and learn the shortest path to go through that maze.</a:t>
            </a:r>
          </a:p>
          <a:p>
            <a:pPr indent="-317500" lvl="0" marL="457200" rtl="0">
              <a:lnSpc>
                <a:spcPct val="100000"/>
              </a:lnSpc>
              <a:spcBef>
                <a:spcPts val="0"/>
              </a:spcBef>
              <a:spcAft>
                <a:spcPts val="0"/>
              </a:spcAft>
              <a:buClr>
                <a:srgbClr val="000000"/>
              </a:buClr>
              <a:buSzPct val="107692"/>
              <a:buFont typeface="Arial"/>
              <a:buChar char="●"/>
            </a:pPr>
            <a:r>
              <a:rPr lang="en"/>
              <a:t>Example : The robot solves a maze using trial and error, saving paths that lead to dead-ends in its memory and knowing not to retry those paths in 15 minutes, but then learns the optimum path to get through the maze and solves it in 5 minutes the next time it tries.</a:t>
            </a:r>
          </a:p>
          <a:p>
            <a:pPr indent="-317500" lvl="0" marL="457200" rtl="0">
              <a:lnSpc>
                <a:spcPct val="100000"/>
              </a:lnSpc>
              <a:spcBef>
                <a:spcPts val="0"/>
              </a:spcBef>
              <a:spcAft>
                <a:spcPts val="0"/>
              </a:spcAft>
              <a:buClr>
                <a:srgbClr val="000000"/>
              </a:buClr>
              <a:buSzPct val="107692"/>
              <a:buFont typeface="Arial"/>
              <a:buChar char="●"/>
            </a:pPr>
            <a:r>
              <a:rPr lang="en"/>
              <a:t>Requires robot’s ability to remember incorrect paths and all possible routes as it navigates its way to the exit and then create a path that goes through the maze more efficiently. Also requires robot to correctly identify a dead end and correctly retrace steps to most recent fork in path that hasn’t been explored.</a:t>
            </a:r>
          </a:p>
        </p:txBody>
      </p:sp>
      <p:pic>
        <p:nvPicPr>
          <p:cNvPr descr="tufts-logo-blue.png" id="170" name="Shape 170"/>
          <p:cNvPicPr preferRelativeResize="0"/>
          <p:nvPr/>
        </p:nvPicPr>
        <p:blipFill>
          <a:blip r:embed="rId3">
            <a:alphaModFix/>
          </a:blip>
          <a:stretch>
            <a:fillRect/>
          </a:stretch>
        </p:blipFill>
        <p:spPr>
          <a:xfrm>
            <a:off x="8029373" y="4487450"/>
            <a:ext cx="1114625" cy="656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		</a:t>
            </a:r>
            <a:r>
              <a:rPr lang="en"/>
              <a:t>      Maze Navigation Optimization</a:t>
            </a:r>
          </a:p>
        </p:txBody>
      </p:sp>
      <p:pic>
        <p:nvPicPr>
          <p:cNvPr descr="tufts-logo-blue.png" id="176" name="Shape 176"/>
          <p:cNvPicPr preferRelativeResize="0"/>
          <p:nvPr/>
        </p:nvPicPr>
        <p:blipFill>
          <a:blip r:embed="rId3">
            <a:alphaModFix/>
          </a:blip>
          <a:stretch>
            <a:fillRect/>
          </a:stretch>
        </p:blipFill>
        <p:spPr>
          <a:xfrm>
            <a:off x="8029373" y="4487450"/>
            <a:ext cx="1114625" cy="656050"/>
          </a:xfrm>
          <a:prstGeom prst="rect">
            <a:avLst/>
          </a:prstGeom>
          <a:noFill/>
          <a:ln>
            <a:noFill/>
          </a:ln>
        </p:spPr>
      </p:pic>
      <p:pic>
        <p:nvPicPr>
          <p:cNvPr id="177" name="Shape 177"/>
          <p:cNvPicPr preferRelativeResize="0"/>
          <p:nvPr/>
        </p:nvPicPr>
        <p:blipFill>
          <a:blip r:embed="rId4">
            <a:alphaModFix/>
          </a:blip>
          <a:stretch>
            <a:fillRect/>
          </a:stretch>
        </p:blipFill>
        <p:spPr>
          <a:xfrm>
            <a:off x="729455" y="2223500"/>
            <a:ext cx="3380400" cy="2532050"/>
          </a:xfrm>
          <a:prstGeom prst="rect">
            <a:avLst/>
          </a:prstGeom>
          <a:noFill/>
          <a:ln>
            <a:noFill/>
          </a:ln>
        </p:spPr>
      </p:pic>
      <p:pic>
        <p:nvPicPr>
          <p:cNvPr id="178" name="Shape 178"/>
          <p:cNvPicPr preferRelativeResize="0"/>
          <p:nvPr/>
        </p:nvPicPr>
        <p:blipFill>
          <a:blip r:embed="rId5">
            <a:alphaModFix/>
          </a:blip>
          <a:stretch>
            <a:fillRect/>
          </a:stretch>
        </p:blipFill>
        <p:spPr>
          <a:xfrm>
            <a:off x="4617875" y="2163962"/>
            <a:ext cx="4054749" cy="2651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Object Flip Detection</a:t>
            </a:r>
          </a:p>
        </p:txBody>
      </p:sp>
      <p:sp>
        <p:nvSpPr>
          <p:cNvPr id="94" name="Shape 9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Goal</a:t>
            </a:r>
          </a:p>
          <a:p>
            <a:pPr indent="-311150" lvl="0" marL="457200" rtl="0">
              <a:spcBef>
                <a:spcPts val="0"/>
              </a:spcBef>
              <a:buChar char="●"/>
            </a:pPr>
            <a:r>
              <a:rPr lang="en"/>
              <a:t>Question : Can a robot detect </a:t>
            </a:r>
            <a:r>
              <a:rPr lang="en"/>
              <a:t>irregularity</a:t>
            </a:r>
            <a:r>
              <a:rPr lang="en"/>
              <a:t> of the state the object is in?</a:t>
            </a:r>
          </a:p>
          <a:p>
            <a:pPr indent="-311150" lvl="0" marL="457200" rtl="0">
              <a:spcBef>
                <a:spcPts val="0"/>
              </a:spcBef>
              <a:buChar char="●"/>
            </a:pPr>
            <a:r>
              <a:rPr lang="en"/>
              <a:t>Robot that detects flipped object and returns it back to normal position.</a:t>
            </a:r>
          </a:p>
          <a:p>
            <a:pPr indent="-311150" lvl="0" marL="457200" rtl="0">
              <a:spcBef>
                <a:spcPts val="0"/>
              </a:spcBef>
              <a:buChar char="●"/>
            </a:pPr>
            <a:r>
              <a:rPr lang="en"/>
              <a:t>Use of computer vision and other sensors for detection.</a:t>
            </a:r>
          </a:p>
          <a:p>
            <a:pPr lvl="0" rtl="0">
              <a:spcBef>
                <a:spcPts val="0"/>
              </a:spcBef>
              <a:buNone/>
            </a:pPr>
            <a:r>
              <a:rPr lang="en"/>
              <a:t>Example</a:t>
            </a:r>
          </a:p>
          <a:p>
            <a:pPr indent="-311150" lvl="0" marL="457200" rtl="0">
              <a:spcBef>
                <a:spcPts val="0"/>
              </a:spcBef>
              <a:buChar char="●"/>
            </a:pPr>
            <a:r>
              <a:rPr lang="en"/>
              <a:t>Flipped Cup</a:t>
            </a:r>
          </a:p>
        </p:txBody>
      </p:sp>
      <p:pic>
        <p:nvPicPr>
          <p:cNvPr descr="tufts-logo-blue.png" id="95" name="Shape 95"/>
          <p:cNvPicPr preferRelativeResize="0"/>
          <p:nvPr/>
        </p:nvPicPr>
        <p:blipFill>
          <a:blip r:embed="rId3">
            <a:alphaModFix/>
          </a:blip>
          <a:stretch>
            <a:fillRect/>
          </a:stretch>
        </p:blipFill>
        <p:spPr>
          <a:xfrm>
            <a:off x="8029373" y="4487450"/>
            <a:ext cx="1114625" cy="656050"/>
          </a:xfrm>
          <a:prstGeom prst="rect">
            <a:avLst/>
          </a:prstGeom>
          <a:noFill/>
          <a:ln>
            <a:noFill/>
          </a:ln>
        </p:spPr>
      </p:pic>
      <p:pic>
        <p:nvPicPr>
          <p:cNvPr descr="play_flip_cup.png" id="96" name="Shape 96"/>
          <p:cNvPicPr preferRelativeResize="0"/>
          <p:nvPr/>
        </p:nvPicPr>
        <p:blipFill>
          <a:blip r:embed="rId4">
            <a:alphaModFix/>
          </a:blip>
          <a:stretch>
            <a:fillRect/>
          </a:stretch>
        </p:blipFill>
        <p:spPr>
          <a:xfrm>
            <a:off x="2838625" y="3419050"/>
            <a:ext cx="4686275" cy="1424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Object Flip Detection</a:t>
            </a:r>
          </a:p>
        </p:txBody>
      </p:sp>
      <p:sp>
        <p:nvSpPr>
          <p:cNvPr id="102" name="Shape 102"/>
          <p:cNvSpPr txBox="1"/>
          <p:nvPr>
            <p:ph idx="1" type="body"/>
          </p:nvPr>
        </p:nvSpPr>
        <p:spPr>
          <a:xfrm>
            <a:off x="729450" y="2078875"/>
            <a:ext cx="4065600" cy="2261100"/>
          </a:xfrm>
          <a:prstGeom prst="rect">
            <a:avLst/>
          </a:prstGeom>
        </p:spPr>
        <p:txBody>
          <a:bodyPr anchorCtr="0" anchor="t" bIns="91425" lIns="91425" rIns="91425" wrap="square" tIns="91425">
            <a:noAutofit/>
          </a:bodyPr>
          <a:lstStyle/>
          <a:p>
            <a:pPr lvl="0">
              <a:spcBef>
                <a:spcPts val="0"/>
              </a:spcBef>
              <a:buNone/>
            </a:pPr>
            <a:r>
              <a:rPr lang="en"/>
              <a:t>Reading Material</a:t>
            </a:r>
          </a:p>
          <a:p>
            <a:pPr indent="-311150" lvl="0" marL="457200" rtl="0">
              <a:spcBef>
                <a:spcPts val="0"/>
              </a:spcBef>
              <a:buChar char="-"/>
            </a:pPr>
            <a:r>
              <a:rPr lang="en"/>
              <a:t>Pin Chuan Wang, Stephen Miller, Mario Fritz, Trevor Darrel, Pieter Abbeel</a:t>
            </a:r>
            <a:br>
              <a:rPr lang="en"/>
            </a:br>
            <a:r>
              <a:rPr lang="en"/>
              <a:t>Perception for the Manipulation of Socks</a:t>
            </a:r>
            <a:br>
              <a:rPr lang="en"/>
            </a:br>
            <a:r>
              <a:rPr lang="en" u="sng">
                <a:solidFill>
                  <a:schemeClr val="hlink"/>
                </a:solidFill>
                <a:hlinkClick r:id="rId3"/>
              </a:rPr>
              <a:t>http://ieeexplore.ieee.org.ezproxy.library.tufts.edu/document/6095013/</a:t>
            </a:r>
          </a:p>
        </p:txBody>
      </p:sp>
      <p:pic>
        <p:nvPicPr>
          <p:cNvPr descr="tufts-logo-blue.png" id="103" name="Shape 103"/>
          <p:cNvPicPr preferRelativeResize="0"/>
          <p:nvPr/>
        </p:nvPicPr>
        <p:blipFill>
          <a:blip r:embed="rId4">
            <a:alphaModFix/>
          </a:blip>
          <a:stretch>
            <a:fillRect/>
          </a:stretch>
        </p:blipFill>
        <p:spPr>
          <a:xfrm>
            <a:off x="8029373" y="4487450"/>
            <a:ext cx="1114625" cy="656050"/>
          </a:xfrm>
          <a:prstGeom prst="rect">
            <a:avLst/>
          </a:prstGeom>
          <a:noFill/>
          <a:ln>
            <a:noFill/>
          </a:ln>
        </p:spPr>
      </p:pic>
      <p:sp>
        <p:nvSpPr>
          <p:cNvPr descr="Footage of some preliminary results obtained at UC Berkeley which were compiled for Willow Garage's One-Minute PR2 Quick Start Video Contest. The PR2 is presented with two socks. It then classifies each sock as either &quot;inside&quot; or &quot;outside&quot; and flips accordingly. Once both socks are in the proper orientation, it pairs them.  Team: Ping Chuan (Ted) Wang, Stephen Miller, Mario Fritz, Trevor Darrell, Pieter Abbeel." id="104" name="Shape 104" title="Sockification">
            <a:hlinkClick r:id="rId5"/>
          </p:cNvPr>
          <p:cNvSpPr/>
          <p:nvPr/>
        </p:nvSpPr>
        <p:spPr>
          <a:xfrm>
            <a:off x="4649125" y="1285875"/>
            <a:ext cx="4418675" cy="3314006"/>
          </a:xfrm>
          <a:prstGeom prst="rect">
            <a:avLst/>
          </a:prstGeom>
          <a:blipFill>
            <a:blip r:embed="rId6">
              <a:alphaModFix/>
            </a:blip>
            <a:stretch>
              <a:fillRect/>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Generalization of Location and Object</a:t>
            </a:r>
          </a:p>
        </p:txBody>
      </p:sp>
      <p:sp>
        <p:nvSpPr>
          <p:cNvPr id="110" name="Shape 110"/>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Goal</a:t>
            </a:r>
          </a:p>
          <a:p>
            <a:pPr indent="-311150" lvl="0" marL="457200" rtl="0">
              <a:spcBef>
                <a:spcPts val="0"/>
              </a:spcBef>
              <a:buChar char="●"/>
            </a:pPr>
            <a:r>
              <a:rPr lang="en"/>
              <a:t>Question : Can an object and the location be generalized for the robot to make an intelligent decision about where the object may be located?</a:t>
            </a:r>
          </a:p>
          <a:p>
            <a:pPr indent="-311150" lvl="0" marL="457200" rtl="0">
              <a:spcBef>
                <a:spcPts val="0"/>
              </a:spcBef>
              <a:buChar char="●"/>
            </a:pPr>
            <a:r>
              <a:rPr lang="en"/>
              <a:t>Example : If I tell the robot “Hey robot, go find me a pen”, then the robot goes into the room where the desk is located and searches for a pen, then returns back to me with a pen.</a:t>
            </a:r>
          </a:p>
          <a:p>
            <a:pPr indent="-311150" lvl="0" marL="457200">
              <a:spcBef>
                <a:spcPts val="0"/>
              </a:spcBef>
              <a:buChar char="●"/>
            </a:pPr>
            <a:r>
              <a:rPr lang="en"/>
              <a:t>Requires robot’s deep understanding of knowledge </a:t>
            </a:r>
            <a:r>
              <a:rPr lang="en"/>
              <a:t>of the room in which the object may be located in, as well as </a:t>
            </a:r>
            <a:r>
              <a:rPr lang="en"/>
              <a:t>what each object looks like(or used for).</a:t>
            </a:r>
          </a:p>
        </p:txBody>
      </p:sp>
      <p:pic>
        <p:nvPicPr>
          <p:cNvPr descr="tufts-logo-blue.png" id="111" name="Shape 111"/>
          <p:cNvPicPr preferRelativeResize="0"/>
          <p:nvPr/>
        </p:nvPicPr>
        <p:blipFill>
          <a:blip r:embed="rId3">
            <a:alphaModFix/>
          </a:blip>
          <a:stretch>
            <a:fillRect/>
          </a:stretch>
        </p:blipFill>
        <p:spPr>
          <a:xfrm>
            <a:off x="8029373" y="4487450"/>
            <a:ext cx="1114625" cy="656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Generalization of Location and Object</a:t>
            </a:r>
          </a:p>
        </p:txBody>
      </p:sp>
      <p:pic>
        <p:nvPicPr>
          <p:cNvPr descr="tufts-logo-blue.png" id="117" name="Shape 117"/>
          <p:cNvPicPr preferRelativeResize="0"/>
          <p:nvPr/>
        </p:nvPicPr>
        <p:blipFill>
          <a:blip r:embed="rId3">
            <a:alphaModFix/>
          </a:blip>
          <a:stretch>
            <a:fillRect/>
          </a:stretch>
        </p:blipFill>
        <p:spPr>
          <a:xfrm>
            <a:off x="8029373" y="4487450"/>
            <a:ext cx="1114625" cy="656050"/>
          </a:xfrm>
          <a:prstGeom prst="rect">
            <a:avLst/>
          </a:prstGeom>
          <a:noFill/>
          <a:ln>
            <a:noFill/>
          </a:ln>
        </p:spPr>
      </p:pic>
      <p:sp>
        <p:nvSpPr>
          <p:cNvPr id="118" name="Shape 118"/>
          <p:cNvSpPr/>
          <p:nvPr/>
        </p:nvSpPr>
        <p:spPr>
          <a:xfrm>
            <a:off x="1073300" y="2111750"/>
            <a:ext cx="2745900" cy="2425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a:t>Living Room</a:t>
            </a:r>
          </a:p>
        </p:txBody>
      </p:sp>
      <p:sp>
        <p:nvSpPr>
          <p:cNvPr id="119" name="Shape 119"/>
          <p:cNvSpPr/>
          <p:nvPr/>
        </p:nvSpPr>
        <p:spPr>
          <a:xfrm>
            <a:off x="5533775" y="2111750"/>
            <a:ext cx="2089800" cy="1686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a:t>Bathroom</a:t>
            </a:r>
          </a:p>
        </p:txBody>
      </p:sp>
      <p:sp>
        <p:nvSpPr>
          <p:cNvPr id="120" name="Shape 120"/>
          <p:cNvSpPr/>
          <p:nvPr/>
        </p:nvSpPr>
        <p:spPr>
          <a:xfrm>
            <a:off x="4547489" y="2899800"/>
            <a:ext cx="258000" cy="251700"/>
          </a:xfrm>
          <a:prstGeom prst="ellipse">
            <a:avLst/>
          </a:prstGeom>
          <a:solidFill>
            <a:srgbClr val="000000"/>
          </a:solid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sz="1000"/>
          </a:p>
        </p:txBody>
      </p:sp>
      <p:cxnSp>
        <p:nvCxnSpPr>
          <p:cNvPr id="121" name="Shape 121"/>
          <p:cNvCxnSpPr>
            <a:stCxn id="120" idx="4"/>
          </p:cNvCxnSpPr>
          <p:nvPr/>
        </p:nvCxnSpPr>
        <p:spPr>
          <a:xfrm>
            <a:off x="4676489" y="3151500"/>
            <a:ext cx="6900" cy="180000"/>
          </a:xfrm>
          <a:prstGeom prst="straightConnector1">
            <a:avLst/>
          </a:prstGeom>
          <a:noFill/>
          <a:ln cap="flat" cmpd="sng" w="9525">
            <a:solidFill>
              <a:schemeClr val="dk2"/>
            </a:solidFill>
            <a:prstDash val="solid"/>
            <a:round/>
            <a:headEnd len="lg" w="lg" type="none"/>
            <a:tailEnd len="lg" w="lg" type="triangle"/>
          </a:ln>
        </p:spPr>
      </p:cxnSp>
      <p:sp>
        <p:nvSpPr>
          <p:cNvPr id="122" name="Shape 122"/>
          <p:cNvSpPr txBox="1"/>
          <p:nvPr/>
        </p:nvSpPr>
        <p:spPr>
          <a:xfrm>
            <a:off x="4416888" y="3240900"/>
            <a:ext cx="588900" cy="292500"/>
          </a:xfrm>
          <a:prstGeom prst="rect">
            <a:avLst/>
          </a:prstGeom>
          <a:noFill/>
          <a:ln>
            <a:noFill/>
          </a:ln>
        </p:spPr>
        <p:txBody>
          <a:bodyPr anchorCtr="0" anchor="t" bIns="91425" lIns="91425" rIns="91425" wrap="square" tIns="91425">
            <a:noAutofit/>
          </a:bodyPr>
          <a:lstStyle/>
          <a:p>
            <a:pPr lvl="0">
              <a:spcBef>
                <a:spcPts val="0"/>
              </a:spcBef>
              <a:buNone/>
            </a:pPr>
            <a:r>
              <a:rPr lang="en" sz="1000"/>
              <a:t>Robot</a:t>
            </a:r>
          </a:p>
        </p:txBody>
      </p:sp>
      <p:cxnSp>
        <p:nvCxnSpPr>
          <p:cNvPr id="123" name="Shape 123"/>
          <p:cNvCxnSpPr>
            <a:stCxn id="118" idx="3"/>
          </p:cNvCxnSpPr>
          <p:nvPr/>
        </p:nvCxnSpPr>
        <p:spPr>
          <a:xfrm flipH="1" rot="10800000">
            <a:off x="3819200" y="2864600"/>
            <a:ext cx="327600" cy="459900"/>
          </a:xfrm>
          <a:prstGeom prst="straightConnector1">
            <a:avLst/>
          </a:prstGeom>
          <a:noFill/>
          <a:ln cap="flat" cmpd="sng" w="9525">
            <a:solidFill>
              <a:schemeClr val="dk2"/>
            </a:solidFill>
            <a:prstDash val="solid"/>
            <a:round/>
            <a:headEnd len="lg" w="lg" type="none"/>
            <a:tailEnd len="lg" w="lg" type="none"/>
          </a:ln>
        </p:spPr>
      </p:cxnSp>
      <p:cxnSp>
        <p:nvCxnSpPr>
          <p:cNvPr id="124" name="Shape 124"/>
          <p:cNvCxnSpPr/>
          <p:nvPr/>
        </p:nvCxnSpPr>
        <p:spPr>
          <a:xfrm flipH="1" rot="10800000">
            <a:off x="5206200" y="2899800"/>
            <a:ext cx="327600" cy="459900"/>
          </a:xfrm>
          <a:prstGeom prst="straightConnector1">
            <a:avLst/>
          </a:prstGeom>
          <a:noFill/>
          <a:ln cap="flat" cmpd="sng" w="9525">
            <a:solidFill>
              <a:schemeClr val="dk2"/>
            </a:solidFill>
            <a:prstDash val="solid"/>
            <a:round/>
            <a:headEnd len="lg" w="lg" type="none"/>
            <a:tailEnd len="lg" w="lg" type="none"/>
          </a:ln>
        </p:spPr>
      </p:cxnSp>
      <p:cxnSp>
        <p:nvCxnSpPr>
          <p:cNvPr id="125" name="Shape 125"/>
          <p:cNvCxnSpPr/>
          <p:nvPr/>
        </p:nvCxnSpPr>
        <p:spPr>
          <a:xfrm>
            <a:off x="3770500" y="2871450"/>
            <a:ext cx="132300" cy="0"/>
          </a:xfrm>
          <a:prstGeom prst="straightConnector1">
            <a:avLst/>
          </a:prstGeom>
          <a:noFill/>
          <a:ln cap="flat" cmpd="sng" w="9525">
            <a:solidFill>
              <a:schemeClr val="dk2"/>
            </a:solidFill>
            <a:prstDash val="solid"/>
            <a:round/>
            <a:headEnd len="lg" w="lg" type="none"/>
            <a:tailEnd len="lg" w="lg" type="none"/>
          </a:ln>
        </p:spPr>
      </p:cxnSp>
      <p:cxnSp>
        <p:nvCxnSpPr>
          <p:cNvPr id="126" name="Shape 126"/>
          <p:cNvCxnSpPr/>
          <p:nvPr/>
        </p:nvCxnSpPr>
        <p:spPr>
          <a:xfrm rot="10800000">
            <a:off x="5457025" y="3352325"/>
            <a:ext cx="139500" cy="0"/>
          </a:xfrm>
          <a:prstGeom prst="straightConnector1">
            <a:avLst/>
          </a:prstGeom>
          <a:noFill/>
          <a:ln cap="flat" cmpd="sng" w="9525">
            <a:solidFill>
              <a:schemeClr val="dk2"/>
            </a:solidFill>
            <a:prstDash val="solid"/>
            <a:round/>
            <a:headEnd len="lg" w="lg" type="none"/>
            <a:tailEnd len="lg" w="lg" type="none"/>
          </a:ln>
        </p:spPr>
      </p:cxnSp>
      <p:sp>
        <p:nvSpPr>
          <p:cNvPr id="127" name="Shape 127"/>
          <p:cNvSpPr/>
          <p:nvPr/>
        </p:nvSpPr>
        <p:spPr>
          <a:xfrm>
            <a:off x="1254500" y="2453275"/>
            <a:ext cx="773700" cy="41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sz="1200"/>
              <a:t>Desk</a:t>
            </a:r>
          </a:p>
        </p:txBody>
      </p:sp>
      <p:sp>
        <p:nvSpPr>
          <p:cNvPr id="128" name="Shape 128"/>
          <p:cNvSpPr/>
          <p:nvPr/>
        </p:nvSpPr>
        <p:spPr>
          <a:xfrm>
            <a:off x="6196350" y="3199475"/>
            <a:ext cx="1359000" cy="5352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a:t>Bath Tub</a:t>
            </a:r>
          </a:p>
        </p:txBody>
      </p:sp>
      <p:sp>
        <p:nvSpPr>
          <p:cNvPr id="129" name="Shape 129"/>
          <p:cNvSpPr/>
          <p:nvPr/>
        </p:nvSpPr>
        <p:spPr>
          <a:xfrm>
            <a:off x="6134100" y="2132675"/>
            <a:ext cx="731700" cy="320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0" name="Shape 130"/>
          <p:cNvSpPr/>
          <p:nvPr/>
        </p:nvSpPr>
        <p:spPr>
          <a:xfrm>
            <a:off x="6343175" y="2160550"/>
            <a:ext cx="327600" cy="2160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1" name="Shape 131"/>
          <p:cNvSpPr/>
          <p:nvPr/>
        </p:nvSpPr>
        <p:spPr>
          <a:xfrm>
            <a:off x="7169775" y="2251625"/>
            <a:ext cx="327600" cy="292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2" name="Shape 132"/>
          <p:cNvSpPr/>
          <p:nvPr/>
        </p:nvSpPr>
        <p:spPr>
          <a:xfrm>
            <a:off x="7169300" y="2118725"/>
            <a:ext cx="327600" cy="132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133" name="Shape 133"/>
          <p:cNvCxnSpPr>
            <a:stCxn id="127" idx="3"/>
          </p:cNvCxnSpPr>
          <p:nvPr/>
        </p:nvCxnSpPr>
        <p:spPr>
          <a:xfrm>
            <a:off x="2028200" y="2658925"/>
            <a:ext cx="0" cy="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Generalization of Location and Object</a:t>
            </a:r>
          </a:p>
        </p:txBody>
      </p:sp>
      <p:sp>
        <p:nvSpPr>
          <p:cNvPr id="139" name="Shape 139"/>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spcBef>
                <a:spcPts val="0"/>
              </a:spcBef>
              <a:buNone/>
            </a:pPr>
            <a:r>
              <a:rPr lang="en"/>
              <a:t>Reading Material</a:t>
            </a:r>
          </a:p>
          <a:p>
            <a:pPr indent="-311150" lvl="0" marL="457200" rtl="0">
              <a:spcBef>
                <a:spcPts val="0"/>
              </a:spcBef>
              <a:buChar char="●"/>
            </a:pPr>
            <a:r>
              <a:rPr lang="en" u="sng">
                <a:solidFill>
                  <a:srgbClr val="006699"/>
                </a:solidFill>
                <a:highlight>
                  <a:srgbClr val="FFFFFF"/>
                </a:highlight>
                <a:hlinkClick r:id="rId3"/>
              </a:rPr>
              <a:t>Ester Martinez-Martin</a:t>
            </a:r>
            <a:r>
              <a:rPr lang="en"/>
              <a:t>, </a:t>
            </a:r>
            <a:r>
              <a:rPr lang="en" u="sng">
                <a:solidFill>
                  <a:srgbClr val="006699"/>
                </a:solidFill>
                <a:highlight>
                  <a:srgbClr val="FFFFFF"/>
                </a:highlight>
                <a:hlinkClick r:id="rId4"/>
              </a:rPr>
              <a:t>Angel P. del Pobil</a:t>
            </a:r>
            <a:br>
              <a:rPr lang="en"/>
            </a:br>
            <a:r>
              <a:rPr lang="en">
                <a:solidFill>
                  <a:srgbClr val="333333"/>
                </a:solidFill>
                <a:highlight>
                  <a:srgbClr val="FFFFFF"/>
                </a:highlight>
              </a:rPr>
              <a:t>Object Detection and Recognition for Assistive Robots: Experimentation and Implementation</a:t>
            </a:r>
            <a:br>
              <a:rPr lang="en">
                <a:solidFill>
                  <a:srgbClr val="333333"/>
                </a:solidFill>
                <a:highlight>
                  <a:srgbClr val="FFFFFF"/>
                </a:highlight>
              </a:rPr>
            </a:br>
            <a:r>
              <a:rPr lang="en" u="sng">
                <a:solidFill>
                  <a:schemeClr val="hlink"/>
                </a:solidFill>
                <a:highlight>
                  <a:srgbClr val="FFFFFF"/>
                </a:highlight>
                <a:hlinkClick r:id="rId5"/>
              </a:rPr>
              <a:t>http://ieeexplore.ieee.org.ezproxy.library.tufts.edu/document/7885021/</a:t>
            </a:r>
          </a:p>
          <a:p>
            <a:pPr indent="-298450" lvl="1" marL="914400" rtl="0">
              <a:spcBef>
                <a:spcPts val="0"/>
              </a:spcBef>
              <a:buChar char="○"/>
            </a:pPr>
            <a:r>
              <a:rPr lang="en"/>
              <a:t>Extract features by colors, motion, shape, memory, and finally recognition.</a:t>
            </a:r>
          </a:p>
        </p:txBody>
      </p:sp>
      <p:pic>
        <p:nvPicPr>
          <p:cNvPr descr="tufts-logo-blue.png" id="140" name="Shape 140"/>
          <p:cNvPicPr preferRelativeResize="0"/>
          <p:nvPr/>
        </p:nvPicPr>
        <p:blipFill>
          <a:blip r:embed="rId6">
            <a:alphaModFix/>
          </a:blip>
          <a:stretch>
            <a:fillRect/>
          </a:stretch>
        </p:blipFill>
        <p:spPr>
          <a:xfrm>
            <a:off x="8029373" y="4487450"/>
            <a:ext cx="1114625" cy="656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Obstacle avoiding robot</a:t>
            </a:r>
          </a:p>
        </p:txBody>
      </p:sp>
      <p:sp>
        <p:nvSpPr>
          <p:cNvPr id="146" name="Shape 146"/>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spcBef>
                <a:spcPts val="0"/>
              </a:spcBef>
              <a:buNone/>
            </a:pPr>
            <a:r>
              <a:rPr lang="en"/>
              <a:t>Goal:</a:t>
            </a:r>
          </a:p>
          <a:p>
            <a:pPr indent="-311150" lvl="0" marL="457200" rtl="0">
              <a:spcBef>
                <a:spcPts val="0"/>
              </a:spcBef>
            </a:pPr>
            <a:r>
              <a:rPr lang="en"/>
              <a:t>Question: can a robot survive in an extremely  mobile environment? How fast and efficient should it move to avoid approaching obstacle(s)?</a:t>
            </a:r>
          </a:p>
          <a:p>
            <a:pPr indent="-311150" lvl="0" marL="457200" rtl="0">
              <a:spcBef>
                <a:spcPts val="0"/>
              </a:spcBef>
            </a:pPr>
            <a:r>
              <a:rPr lang="en"/>
              <a:t>Example: If a robot senses a fast moving object of size </a:t>
            </a:r>
            <a:r>
              <a:rPr b="1" lang="en"/>
              <a:t>L</a:t>
            </a:r>
            <a:r>
              <a:rPr lang="en"/>
              <a:t> form direction x, and decides to move to direction y at a speed of </a:t>
            </a:r>
            <a:r>
              <a:rPr b="1" lang="en"/>
              <a:t>V</a:t>
            </a:r>
            <a:r>
              <a:rPr lang="en"/>
              <a:t>m/s a distance of </a:t>
            </a:r>
            <a:r>
              <a:rPr b="1" lang="en"/>
              <a:t>L+(1.5*robot*width) </a:t>
            </a:r>
            <a:r>
              <a:rPr lang="en"/>
              <a:t>just in time to avoid being hit</a:t>
            </a:r>
            <a:r>
              <a:rPr lang="en"/>
              <a:t>. If for another case, the same object approaches from same direction but with extremely slower speed. Should the robot move with same velocity to avoid being hit? Should it even move? Knowing that the higher the velocity the more the cost. </a:t>
            </a:r>
          </a:p>
          <a:p>
            <a:pPr indent="-311150" lvl="0" marL="457200" rtl="0">
              <a:spcBef>
                <a:spcPts val="0"/>
              </a:spcBef>
            </a:pPr>
            <a:r>
              <a:rPr lang="en"/>
              <a:t>Robot needs to have a defined square 360 field of vision and will learn which direction it should move to based on it studying other aspect of it’s </a:t>
            </a:r>
            <a:r>
              <a:rPr lang="en"/>
              <a:t>environment.</a:t>
            </a:r>
          </a:p>
          <a:p>
            <a:pPr lvl="0">
              <a:spcBef>
                <a:spcPts val="0"/>
              </a:spcBef>
              <a:buNone/>
            </a:pPr>
            <a:r>
              <a:t/>
            </a:r>
            <a:endParaRPr/>
          </a:p>
        </p:txBody>
      </p:sp>
      <p:pic>
        <p:nvPicPr>
          <p:cNvPr descr="tufts-logo-blue.png" id="147" name="Shape 147"/>
          <p:cNvPicPr preferRelativeResize="0"/>
          <p:nvPr/>
        </p:nvPicPr>
        <p:blipFill>
          <a:blip r:embed="rId3">
            <a:alphaModFix/>
          </a:blip>
          <a:stretch>
            <a:fillRect/>
          </a:stretch>
        </p:blipFill>
        <p:spPr>
          <a:xfrm>
            <a:off x="8029373" y="4487450"/>
            <a:ext cx="1114625" cy="65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Obstacle avoiding robot</a:t>
            </a:r>
          </a:p>
        </p:txBody>
      </p:sp>
      <p:sp>
        <p:nvSpPr>
          <p:cNvPr id="153" name="Shape 153"/>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t/>
            </a:r>
            <a:endParaRPr/>
          </a:p>
        </p:txBody>
      </p:sp>
      <p:pic>
        <p:nvPicPr>
          <p:cNvPr descr="tufts-logo-blue.png" id="154" name="Shape 154"/>
          <p:cNvPicPr preferRelativeResize="0"/>
          <p:nvPr/>
        </p:nvPicPr>
        <p:blipFill>
          <a:blip r:embed="rId3">
            <a:alphaModFix/>
          </a:blip>
          <a:stretch>
            <a:fillRect/>
          </a:stretch>
        </p:blipFill>
        <p:spPr>
          <a:xfrm>
            <a:off x="8029373" y="4487450"/>
            <a:ext cx="1114625" cy="656050"/>
          </a:xfrm>
          <a:prstGeom prst="rect">
            <a:avLst/>
          </a:prstGeom>
          <a:noFill/>
          <a:ln>
            <a:noFill/>
          </a:ln>
        </p:spPr>
      </p:pic>
      <p:pic>
        <p:nvPicPr>
          <p:cNvPr id="155" name="Shape 155"/>
          <p:cNvPicPr preferRelativeResize="0"/>
          <p:nvPr/>
        </p:nvPicPr>
        <p:blipFill>
          <a:blip r:embed="rId4">
            <a:alphaModFix/>
          </a:blip>
          <a:stretch>
            <a:fillRect/>
          </a:stretch>
        </p:blipFill>
        <p:spPr>
          <a:xfrm>
            <a:off x="729450" y="1947450"/>
            <a:ext cx="3246325" cy="2523950"/>
          </a:xfrm>
          <a:prstGeom prst="rect">
            <a:avLst/>
          </a:prstGeom>
          <a:noFill/>
          <a:ln>
            <a:noFill/>
          </a:ln>
        </p:spPr>
      </p:pic>
      <p:pic>
        <p:nvPicPr>
          <p:cNvPr id="156" name="Shape 156"/>
          <p:cNvPicPr preferRelativeResize="0"/>
          <p:nvPr/>
        </p:nvPicPr>
        <p:blipFill>
          <a:blip r:embed="rId5">
            <a:alphaModFix/>
          </a:blip>
          <a:stretch>
            <a:fillRect/>
          </a:stretch>
        </p:blipFill>
        <p:spPr>
          <a:xfrm>
            <a:off x="3917475" y="1901100"/>
            <a:ext cx="4346025" cy="2718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Obstacle avoiding robot</a:t>
            </a:r>
          </a:p>
        </p:txBody>
      </p:sp>
      <p:sp>
        <p:nvSpPr>
          <p:cNvPr id="162" name="Shape 16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lnSpc>
                <a:spcPct val="100000"/>
              </a:lnSpc>
              <a:spcBef>
                <a:spcPts val="0"/>
              </a:spcBef>
              <a:buNone/>
            </a:pPr>
            <a:r>
              <a:rPr lang="en"/>
              <a:t>Reading materials:</a:t>
            </a:r>
          </a:p>
          <a:p>
            <a:pPr indent="-304800" lvl="0" marL="457200" rtl="0">
              <a:lnSpc>
                <a:spcPct val="100000"/>
              </a:lnSpc>
              <a:spcBef>
                <a:spcPts val="0"/>
              </a:spcBef>
              <a:buClr>
                <a:srgbClr val="000000"/>
              </a:buClr>
              <a:buSzPct val="100000"/>
            </a:pPr>
            <a:r>
              <a:rPr lang="en" sz="1200" u="sng">
                <a:solidFill>
                  <a:srgbClr val="0000FF"/>
                </a:solidFill>
              </a:rPr>
              <a:t>IOAN SUSNEA, VIOREL MINZU, GRIGORE VASILIU</a:t>
            </a:r>
          </a:p>
          <a:p>
            <a:pPr indent="0" lvl="0" marL="457200" rtl="0">
              <a:lnSpc>
                <a:spcPct val="100000"/>
              </a:lnSpc>
              <a:spcBef>
                <a:spcPts val="0"/>
              </a:spcBef>
              <a:buNone/>
            </a:pPr>
            <a:r>
              <a:rPr lang="en" sz="1100">
                <a:solidFill>
                  <a:srgbClr val="000000"/>
                </a:solidFill>
              </a:rPr>
              <a:t>Simple, Real-Time Obstacle Avoidance Algorithm for Mobile Robots</a:t>
            </a:r>
          </a:p>
          <a:p>
            <a:pPr indent="0" lvl="0" marL="457200" rtl="0">
              <a:lnSpc>
                <a:spcPct val="100000"/>
              </a:lnSpc>
              <a:spcBef>
                <a:spcPts val="0"/>
              </a:spcBef>
              <a:buNone/>
            </a:pPr>
            <a:r>
              <a:rPr lang="en" sz="1100" u="sng">
                <a:solidFill>
                  <a:srgbClr val="0000FF"/>
                </a:solidFill>
              </a:rPr>
              <a:t>https://pdfs.semanticscholar.org/519e/790c8477cfb1d1a176e220f010d5ec5b1481.pdf</a:t>
            </a:r>
          </a:p>
          <a:p>
            <a:pPr indent="-298450" lvl="0" marL="457200" rtl="0">
              <a:lnSpc>
                <a:spcPct val="100000"/>
              </a:lnSpc>
              <a:spcBef>
                <a:spcPts val="0"/>
              </a:spcBef>
              <a:buClr>
                <a:srgbClr val="0000FF"/>
              </a:buClr>
              <a:buSzPct val="91666"/>
            </a:pPr>
            <a:r>
              <a:rPr lang="en" sz="1200" u="sng">
                <a:solidFill>
                  <a:srgbClr val="0000FF"/>
                </a:solidFill>
              </a:rPr>
              <a:t>Sharayu Yogesh Ghangrekar</a:t>
            </a:r>
          </a:p>
          <a:p>
            <a:pPr indent="0" lvl="0" marL="457200" rtl="0">
              <a:lnSpc>
                <a:spcPct val="100000"/>
              </a:lnSpc>
              <a:spcBef>
                <a:spcPts val="0"/>
              </a:spcBef>
              <a:buNone/>
            </a:pPr>
            <a:r>
              <a:rPr lang="en" sz="1100">
                <a:solidFill>
                  <a:srgbClr val="000000"/>
                </a:solidFill>
              </a:rPr>
              <a:t>A PATH PLANNING AND OBSTACLE AVOIDANCE ALGORITHM FOR AN AUTONOMOUS ROBOTIC VEHICLE</a:t>
            </a:r>
          </a:p>
          <a:p>
            <a:pPr indent="0" lvl="0" marL="457200" rtl="0">
              <a:lnSpc>
                <a:spcPct val="100000"/>
              </a:lnSpc>
              <a:spcBef>
                <a:spcPts val="0"/>
              </a:spcBef>
              <a:buNone/>
            </a:pPr>
            <a:r>
              <a:rPr lang="en" sz="1100" u="sng">
                <a:solidFill>
                  <a:srgbClr val="0000FF"/>
                </a:solidFill>
              </a:rPr>
              <a:t>https://webpages.uncc.edu/~jmconrad/GradStudents/Thesis_Ghangrekar.pdf </a:t>
            </a:r>
          </a:p>
        </p:txBody>
      </p:sp>
      <p:pic>
        <p:nvPicPr>
          <p:cNvPr descr="tufts-logo-blue.png" id="163" name="Shape 163"/>
          <p:cNvPicPr preferRelativeResize="0"/>
          <p:nvPr/>
        </p:nvPicPr>
        <p:blipFill>
          <a:blip r:embed="rId3">
            <a:alphaModFix/>
          </a:blip>
          <a:stretch>
            <a:fillRect/>
          </a:stretch>
        </p:blipFill>
        <p:spPr>
          <a:xfrm>
            <a:off x="8029373" y="4487450"/>
            <a:ext cx="1114625" cy="656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