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66" r:id="rId15"/>
    <p:sldId id="268" r:id="rId16"/>
    <p:sldId id="273" r:id="rId17"/>
    <p:sldId id="274" r:id="rId18"/>
    <p:sldId id="275" r:id="rId19"/>
    <p:sldId id="269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1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9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9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7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9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6010-FA8D-4CCD-B17C-76CD7631863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EC10-96C4-476E-BE92-7AA29EF2D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강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학번 </a:t>
            </a:r>
            <a:r>
              <a:rPr lang="en-US" altLang="ko-KR" dirty="0"/>
              <a:t>: 2125341012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박준성</a:t>
            </a:r>
          </a:p>
        </p:txBody>
      </p:sp>
    </p:spTree>
    <p:extLst>
      <p:ext uri="{BB962C8B-B14F-4D97-AF65-F5344CB8AC3E}">
        <p14:creationId xmlns:p14="http://schemas.microsoft.com/office/powerpoint/2010/main" val="254961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333" y="155209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트와이스</a:t>
            </a:r>
            <a:r>
              <a:rPr lang="ko-KR" altLang="en-US" dirty="0"/>
              <a:t> 정연의 연령대별 득표수 득표율 현황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6" y="900549"/>
            <a:ext cx="11279600" cy="1952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8302" y="2233550"/>
            <a:ext cx="8204887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정연의 </a:t>
            </a:r>
            <a:r>
              <a:rPr lang="ko-KR" altLang="en-US" sz="1600" dirty="0" smtClean="0"/>
              <a:t>득표율을 구하기 위해 득표수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총 득표수 </a:t>
            </a:r>
            <a:r>
              <a:rPr lang="en-US" altLang="ko-KR" sz="1600" dirty="0" smtClean="0"/>
              <a:t>* 100</a:t>
            </a:r>
            <a:r>
              <a:rPr lang="ko-KR" altLang="en-US" sz="1600" dirty="0" smtClean="0"/>
              <a:t>을 이용하고 </a:t>
            </a:r>
            <a:r>
              <a:rPr lang="en-US" altLang="ko-KR" sz="1600" dirty="0" smtClean="0"/>
              <a:t>where name = ‘</a:t>
            </a:r>
            <a:r>
              <a:rPr lang="ko-KR" altLang="en-US" sz="1600" dirty="0" smtClean="0"/>
              <a:t>나연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이용</a:t>
            </a:r>
            <a:endParaRPr lang="en-US" altLang="ko-KR" sz="1600" dirty="0" smtClean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내림차순이므로 </a:t>
            </a:r>
            <a:r>
              <a:rPr lang="en-US" altLang="ko-KR" sz="1600" dirty="0" smtClean="0"/>
              <a:t>order by count </a:t>
            </a: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  <a:p>
            <a:r>
              <a:rPr lang="en-US" altLang="ko-KR" sz="1600" dirty="0" smtClean="0"/>
              <a:t>-&gt; where</a:t>
            </a:r>
            <a:r>
              <a:rPr lang="ko-KR" altLang="en-US" sz="1600" dirty="0" smtClean="0"/>
              <a:t>이 맨 앞에 위치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35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" y="1037196"/>
            <a:ext cx="4867275" cy="4552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6961" y="1343863"/>
            <a:ext cx="5398877" cy="4770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#Procedure – call procedure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create </a:t>
            </a:r>
            <a:r>
              <a:rPr lang="ko-KR" altLang="en-US" sz="1600" dirty="0" smtClean="0"/>
              <a:t>로 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out -&gt; return</a:t>
            </a:r>
            <a:r>
              <a:rPr lang="ko-KR" altLang="en-US" sz="1600" dirty="0" smtClean="0"/>
              <a:t>값이고 </a:t>
            </a:r>
            <a:r>
              <a:rPr lang="en-US" altLang="ko-KR" sz="1600" dirty="0" smtClean="0"/>
              <a:t>in-&gt; </a:t>
            </a:r>
            <a:r>
              <a:rPr lang="ko-KR" altLang="en-US" sz="1600" dirty="0" err="1" smtClean="0"/>
              <a:t>받는값</a:t>
            </a:r>
            <a:r>
              <a:rPr lang="en-US" altLang="ko-KR" sz="1600" dirty="0" smtClean="0"/>
              <a:t>!!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declare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 -&gt; </a:t>
            </a:r>
            <a:r>
              <a:rPr lang="ko-KR" altLang="en-US" sz="1600" dirty="0" smtClean="0"/>
              <a:t>내부에서 사용될 변수 지정</a:t>
            </a:r>
            <a:endParaRPr lang="en-US" altLang="ko-KR" sz="1600" dirty="0" smtClean="0"/>
          </a:p>
          <a:p>
            <a:r>
              <a:rPr lang="en-US" altLang="ko-KR" sz="1600" dirty="0" smtClean="0"/>
              <a:t>set</a:t>
            </a:r>
            <a:r>
              <a:rPr lang="ko-KR" altLang="en-US" sz="1600" dirty="0" smtClean="0"/>
              <a:t>로 값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name,kor,eng,mat</a:t>
            </a:r>
            <a:r>
              <a:rPr lang="ko-KR" altLang="en-US" sz="1600" dirty="0" smtClean="0"/>
              <a:t>의 값을 </a:t>
            </a:r>
            <a:r>
              <a:rPr lang="en-US" altLang="ko-KR" sz="1600" dirty="0" smtClean="0"/>
              <a:t>_name,_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,_</a:t>
            </a:r>
            <a:r>
              <a:rPr lang="en-US" altLang="ko-KR" sz="1600" dirty="0" err="1" smtClean="0"/>
              <a:t>eng</a:t>
            </a:r>
            <a:r>
              <a:rPr lang="en-US" altLang="ko-KR" sz="1600" dirty="0" smtClean="0"/>
              <a:t>,_mat</a:t>
            </a:r>
            <a:r>
              <a:rPr lang="ko-KR" altLang="en-US" sz="1600" dirty="0" smtClean="0"/>
              <a:t>의 값으로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delimiter; -&gt;</a:t>
            </a:r>
            <a:r>
              <a:rPr lang="ko-KR" altLang="en-US" sz="1600" dirty="0" smtClean="0"/>
              <a:t>프로시저 정의 블록의 시작과 끝 나타낸다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call</a:t>
            </a:r>
            <a:r>
              <a:rPr lang="ko-KR" altLang="en-US" sz="1600" dirty="0" smtClean="0"/>
              <a:t>으로 프로시저 호출</a:t>
            </a:r>
            <a:endParaRPr lang="en-US" altLang="ko-KR" sz="1600" dirty="0" smtClean="0"/>
          </a:p>
          <a:p>
            <a:r>
              <a:rPr lang="en-US" altLang="ko-KR" sz="1600" dirty="0" smtClean="0"/>
              <a:t>in </a:t>
            </a:r>
            <a:r>
              <a:rPr lang="ko-KR" altLang="en-US" sz="1600" dirty="0" smtClean="0"/>
              <a:t>값은 받는 값이니 명시해주고 </a:t>
            </a:r>
            <a:r>
              <a:rPr lang="en-US" altLang="ko-KR" sz="1600" dirty="0" smtClean="0"/>
              <a:t>out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name,@sum</a:t>
            </a:r>
            <a:r>
              <a:rPr lang="ko-KR" altLang="en-US" sz="1600" dirty="0" smtClean="0"/>
              <a:t>으로 명시해준다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6581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1" y="136310"/>
            <a:ext cx="5448300" cy="6486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0961" y="277063"/>
            <a:ext cx="5398877" cy="4278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#function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24~25</a:t>
            </a:r>
            <a:r>
              <a:rPr lang="ko-KR" altLang="en-US" sz="1600" dirty="0" smtClean="0"/>
              <a:t>라인 </a:t>
            </a:r>
            <a:r>
              <a:rPr lang="en-US" altLang="ko-KR" sz="1600" dirty="0" smtClean="0"/>
              <a:t>-&gt; function</a:t>
            </a:r>
            <a:r>
              <a:rPr lang="ko-KR" altLang="en-US" sz="1600" dirty="0" smtClean="0"/>
              <a:t>의 에러가 났을 때 실행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수정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create </a:t>
            </a:r>
            <a:r>
              <a:rPr lang="ko-KR" altLang="en-US" sz="1600" dirty="0" smtClean="0"/>
              <a:t>로 함수 생성하고 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안에 </a:t>
            </a:r>
            <a:r>
              <a:rPr lang="ko-KR" altLang="en-US" sz="1600" dirty="0" err="1" smtClean="0"/>
              <a:t>인자값과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returns </a:t>
            </a:r>
            <a:r>
              <a:rPr lang="en-US" altLang="ko-KR" sz="1600" dirty="0" err="1" smtClean="0"/>
              <a:t>lnteger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리턴값을</a:t>
            </a:r>
            <a:r>
              <a:rPr lang="ko-KR" altLang="en-US" sz="1600" dirty="0" smtClean="0"/>
              <a:t> 선언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declare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type -&gt; </a:t>
            </a:r>
            <a:r>
              <a:rPr lang="ko-KR" altLang="en-US" sz="1600" dirty="0" smtClean="0"/>
              <a:t>내부에서 사용될 변수 지정</a:t>
            </a:r>
            <a:endParaRPr lang="en-US" altLang="ko-KR" sz="1600" dirty="0" smtClean="0"/>
          </a:p>
          <a:p>
            <a:r>
              <a:rPr lang="en-US" altLang="ko-KR" sz="1600" dirty="0" smtClean="0"/>
              <a:t>set</a:t>
            </a:r>
            <a:r>
              <a:rPr lang="ko-KR" altLang="en-US" sz="1600" dirty="0" smtClean="0"/>
              <a:t>로 값 저장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return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반환값</a:t>
            </a:r>
            <a:r>
              <a:rPr lang="ko-KR" altLang="en-US" sz="1600" dirty="0" smtClean="0"/>
              <a:t> 지정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id</a:t>
            </a:r>
            <a:r>
              <a:rPr lang="ko-KR" altLang="en-US" sz="1600" dirty="0" smtClean="0"/>
              <a:t>를 인자로 받아 그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kor+eng+mat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_sum</a:t>
            </a:r>
            <a:r>
              <a:rPr lang="ko-KR" altLang="en-US" sz="1600" dirty="0" smtClean="0"/>
              <a:t>으로 받아 전체 데이터와 </a:t>
            </a:r>
            <a:r>
              <a:rPr lang="en-US" altLang="ko-KR" sz="1600" dirty="0" smtClean="0"/>
              <a:t>_sum</a:t>
            </a:r>
            <a:r>
              <a:rPr lang="ko-KR" altLang="en-US" sz="1600" dirty="0" smtClean="0"/>
              <a:t>데이터를 보여준다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40961" y="5221597"/>
            <a:ext cx="539887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프로시져는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call </a:t>
            </a:r>
            <a:r>
              <a:rPr lang="ko-KR" altLang="en-US" sz="1600" dirty="0" smtClean="0"/>
              <a:t>을 통해서 사용하고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function</a:t>
            </a:r>
            <a:r>
              <a:rPr lang="ko-KR" altLang="en-US" sz="1600" dirty="0" smtClean="0"/>
              <a:t>은 </a:t>
            </a:r>
            <a:r>
              <a:rPr lang="en-US" altLang="ko-KR" sz="1600" dirty="0" err="1" smtClean="0"/>
              <a:t>sql</a:t>
            </a:r>
            <a:r>
              <a:rPr lang="ko-KR" altLang="en-US" sz="1600" dirty="0" smtClean="0"/>
              <a:t>문장에서 사용된다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5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2" y="276225"/>
            <a:ext cx="6372225" cy="569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878" y="276225"/>
            <a:ext cx="3362325" cy="1895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581" y="2211214"/>
            <a:ext cx="3143250" cy="184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5628" y="4124580"/>
            <a:ext cx="5398877" cy="206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loop 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의 기능과 흡사하고 끝날 때 </a:t>
            </a:r>
            <a:r>
              <a:rPr lang="en-US" altLang="ko-KR" sz="1600" dirty="0" smtClean="0"/>
              <a:t>end loop!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 (</a:t>
            </a:r>
            <a:r>
              <a:rPr lang="en-US" altLang="ko-KR" sz="1600" dirty="0" err="1" smtClean="0"/>
              <a:t>a,b</a:t>
            </a:r>
            <a:r>
              <a:rPr lang="en-US" altLang="ko-KR" sz="1600" dirty="0" smtClean="0"/>
              <a:t>) -&gt;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문자열로 합친다</a:t>
            </a:r>
            <a:endParaRPr lang="en-US" altLang="ko-KR" sz="1600" dirty="0" smtClean="0"/>
          </a:p>
          <a:p>
            <a:r>
              <a:rPr lang="en-US" altLang="ko-KR" sz="1600" dirty="0" smtClean="0"/>
              <a:t>cast -&gt; type</a:t>
            </a:r>
            <a:r>
              <a:rPr lang="ko-KR" altLang="en-US" sz="1600" dirty="0" smtClean="0"/>
              <a:t>을 변형시킨다 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cnt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integer</a:t>
            </a:r>
            <a:r>
              <a:rPr lang="ko-KR" altLang="en-US" sz="1600" dirty="0" smtClean="0"/>
              <a:t>인데 </a:t>
            </a:r>
            <a:r>
              <a:rPr lang="en-US" altLang="ko-KR" sz="1600" dirty="0" err="1" smtClean="0"/>
              <a:t>concat</a:t>
            </a:r>
            <a:r>
              <a:rPr lang="ko-KR" altLang="en-US" sz="1600" dirty="0" smtClean="0"/>
              <a:t>으로 합치게 하기 위해 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as char </a:t>
            </a:r>
            <a:r>
              <a:rPr lang="ko-KR" altLang="en-US" sz="1600" dirty="0" smtClean="0"/>
              <a:t>로 문자로 변환한다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call (1000)</a:t>
            </a:r>
            <a:r>
              <a:rPr lang="ko-KR" altLang="en-US" sz="1600" dirty="0" smtClean="0"/>
              <a:t>을 통해서 </a:t>
            </a:r>
            <a:r>
              <a:rPr lang="en-US" altLang="ko-KR" sz="1600" dirty="0" smtClean="0"/>
              <a:t>1~1000</a:t>
            </a:r>
            <a:r>
              <a:rPr lang="ko-KR" altLang="en-US" sz="1600" dirty="0" smtClean="0"/>
              <a:t>의 홍길</a:t>
            </a:r>
            <a:r>
              <a:rPr lang="en-US" altLang="ko-KR" sz="1600" dirty="0" smtClean="0"/>
              <a:t>0000</a:t>
            </a:r>
            <a:r>
              <a:rPr lang="ko-KR" altLang="en-US" sz="1600" dirty="0" smtClean="0"/>
              <a:t>의 데이터들을 축적하고 </a:t>
            </a:r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cnt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loop</a:t>
            </a:r>
            <a:r>
              <a:rPr lang="ko-KR" altLang="en-US" sz="1600" dirty="0" smtClean="0"/>
              <a:t>가 끝나는 프로시저이다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721" y="390524"/>
            <a:ext cx="2447925" cy="166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244" y="2252662"/>
            <a:ext cx="2428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2" y="509286"/>
            <a:ext cx="5467088" cy="5497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34" y="1671337"/>
            <a:ext cx="1895666" cy="3768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95" y="1671337"/>
            <a:ext cx="1544582" cy="3715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572" y="2127572"/>
            <a:ext cx="1946102" cy="18772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192" y="219075"/>
            <a:ext cx="2019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4" y="73617"/>
            <a:ext cx="5626443" cy="3247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45" y="572788"/>
            <a:ext cx="426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4546" y="1235934"/>
            <a:ext cx="564793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select *, </a:t>
            </a:r>
            <a:r>
              <a:rPr lang="en-US" altLang="ko-KR" sz="900" dirty="0" err="1"/>
              <a:t>kor+eng+mat</a:t>
            </a:r>
            <a:r>
              <a:rPr lang="en-US" altLang="ko-KR" sz="900" dirty="0"/>
              <a:t> as sum, (</a:t>
            </a:r>
            <a:r>
              <a:rPr lang="en-US" altLang="ko-KR" sz="900" dirty="0" err="1"/>
              <a:t>kor+eng+mat</a:t>
            </a:r>
            <a:r>
              <a:rPr lang="en-US" altLang="ko-KR" sz="900" dirty="0"/>
              <a:t>)/3 as </a:t>
            </a:r>
            <a:r>
              <a:rPr lang="en-US" altLang="ko-KR" sz="900" dirty="0" err="1"/>
              <a:t>ave</a:t>
            </a:r>
            <a:r>
              <a:rPr lang="en-US" altLang="ko-KR" sz="900" dirty="0"/>
              <a:t>, Rank() over (order by </a:t>
            </a:r>
            <a:r>
              <a:rPr lang="en-US" altLang="ko-KR" sz="900" dirty="0" err="1"/>
              <a:t>kor+eng+mat</a:t>
            </a:r>
            <a:r>
              <a:rPr lang="en-US" altLang="ko-KR" sz="900" dirty="0"/>
              <a:t>) as ranking from </a:t>
            </a:r>
            <a:r>
              <a:rPr lang="en-US" altLang="ko-KR" sz="900" dirty="0" err="1"/>
              <a:t>examtable</a:t>
            </a:r>
            <a:r>
              <a:rPr lang="en-US" altLang="ko-KR" sz="900" dirty="0" smtClean="0"/>
              <a:t>;</a:t>
            </a:r>
          </a:p>
          <a:p>
            <a:endParaRPr lang="en-US" altLang="ko-KR" sz="900" dirty="0"/>
          </a:p>
          <a:p>
            <a:r>
              <a:rPr lang="ko-KR" altLang="en-US" sz="900" dirty="0" err="1" smtClean="0"/>
              <a:t>으로</a:t>
            </a:r>
            <a:r>
              <a:rPr lang="ko-KR" altLang="en-US" sz="900" dirty="0" smtClean="0"/>
              <a:t> 학번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이름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국어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영어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수학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총점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평균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등수 나오는 테이블 출력</a:t>
            </a:r>
            <a:endParaRPr lang="en-US" altLang="ko-KR" sz="900" dirty="0"/>
          </a:p>
          <a:p>
            <a:endParaRPr lang="en-US" altLang="ko-KR" sz="900" dirty="0" smtClean="0"/>
          </a:p>
          <a:p>
            <a:r>
              <a:rPr lang="en-US" altLang="ko-KR" sz="900" dirty="0" smtClean="0"/>
              <a:t>-&gt; rank() over (order by </a:t>
            </a:r>
            <a:r>
              <a:rPr lang="en-US" altLang="ko-KR" sz="900" dirty="0" err="1" smtClean="0"/>
              <a:t>kor+eng+mat</a:t>
            </a:r>
            <a:r>
              <a:rPr lang="en-US" altLang="ko-KR" sz="900" dirty="0" smtClean="0"/>
              <a:t>) -&gt; </a:t>
            </a:r>
            <a:r>
              <a:rPr lang="ko-KR" altLang="en-US" sz="900" dirty="0" smtClean="0"/>
              <a:t>총점을 기준으로 등수를 매긴다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32" y="3642539"/>
            <a:ext cx="2305050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8" y="4122651"/>
            <a:ext cx="8213124" cy="23073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6460" y="5358971"/>
            <a:ext cx="31995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p_rank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함수를 생성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인자값을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로 받는다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그리고 </a:t>
            </a:r>
            <a:r>
              <a:rPr lang="en-US" altLang="ko-KR" sz="1000" dirty="0" smtClean="0"/>
              <a:t>b. </a:t>
            </a:r>
            <a:r>
              <a:rPr lang="ko-KR" altLang="en-US" sz="1000" dirty="0" smtClean="0"/>
              <a:t>점수를 테이블에서의 점수들과 비교해서 더 큰 것들에 대해서 </a:t>
            </a:r>
            <a:r>
              <a:rPr lang="en-US" altLang="ko-KR" sz="1000" dirty="0" smtClean="0"/>
              <a:t>count(*)</a:t>
            </a:r>
            <a:r>
              <a:rPr lang="ko-KR" altLang="en-US" sz="1000" dirty="0" smtClean="0"/>
              <a:t>를 센다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+ 1 </a:t>
            </a:r>
            <a:r>
              <a:rPr lang="ko-KR" altLang="en-US" sz="1000" dirty="0" smtClean="0"/>
              <a:t>을 한 이유는 나보다 큰 점수가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개가 있으면 등수는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등이기 때문이다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960" y="3642539"/>
            <a:ext cx="2037362" cy="28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4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6" y="344573"/>
            <a:ext cx="2095500" cy="257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6" y="1079285"/>
            <a:ext cx="8010525" cy="4600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8384" y="3023544"/>
            <a:ext cx="5647939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*, </a:t>
            </a:r>
            <a:r>
              <a:rPr lang="en-US" altLang="ko-KR" sz="1000" dirty="0" err="1"/>
              <a:t>kor+eng+mat</a:t>
            </a:r>
            <a:r>
              <a:rPr lang="en-US" altLang="ko-KR" sz="1000" dirty="0"/>
              <a:t> as sum, (</a:t>
            </a:r>
            <a:r>
              <a:rPr lang="en-US" altLang="ko-KR" sz="1000" dirty="0" err="1"/>
              <a:t>kor+eng+mat</a:t>
            </a:r>
            <a:r>
              <a:rPr lang="en-US" altLang="ko-KR" sz="1000" dirty="0"/>
              <a:t>)/3 as </a:t>
            </a:r>
            <a:r>
              <a:rPr lang="en-US" altLang="ko-KR" sz="1000" dirty="0" err="1"/>
              <a:t>ave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p_rank</a:t>
            </a:r>
            <a:r>
              <a:rPr lang="en-US" altLang="ko-KR" sz="1000" dirty="0"/>
              <a:t>(id) from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 order by </a:t>
            </a:r>
            <a:r>
              <a:rPr lang="en-US" altLang="ko-KR" sz="1000" dirty="0" err="1"/>
              <a:t>kor+eng+mat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desc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를</a:t>
            </a:r>
            <a:r>
              <a:rPr lang="ko-KR" altLang="en-US" sz="1000" dirty="0" smtClean="0"/>
              <a:t> 통해 </a:t>
            </a:r>
            <a:r>
              <a:rPr lang="en-US" altLang="ko-KR" sz="1000" dirty="0" err="1" smtClean="0"/>
              <a:t>kor+eng+mat</a:t>
            </a:r>
            <a:r>
              <a:rPr lang="ko-KR" altLang="en-US" sz="1000" dirty="0" smtClean="0"/>
              <a:t>를 기준으로 오름차순으로 정렬한다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33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7162"/>
            <a:ext cx="5324475" cy="1247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0" y="1333500"/>
            <a:ext cx="2971800" cy="1409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2" y="1495425"/>
            <a:ext cx="2567647" cy="4029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333" y="119062"/>
            <a:ext cx="2268168" cy="2624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489702"/>
            <a:ext cx="3048000" cy="22534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814" y="3954282"/>
            <a:ext cx="5115312" cy="26730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304" y="2348054"/>
            <a:ext cx="5896393" cy="14811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8656" y="3186168"/>
            <a:ext cx="2036923" cy="200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함수 </a:t>
            </a:r>
            <a:r>
              <a:rPr lang="ko-KR" altLang="en-US" sz="700" dirty="0" err="1" smtClean="0"/>
              <a:t>안쓰고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쿼리문</a:t>
            </a:r>
            <a:r>
              <a:rPr lang="ko-KR" altLang="en-US" sz="700" dirty="0" smtClean="0"/>
              <a:t> 사용 </a:t>
            </a:r>
            <a:r>
              <a:rPr lang="en-US" altLang="ko-KR" sz="700" dirty="0" smtClean="0"/>
              <a:t>-&gt; </a:t>
            </a:r>
            <a:r>
              <a:rPr lang="ko-KR" altLang="en-US" sz="700" dirty="0" smtClean="0"/>
              <a:t>결과 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474359" y="5958156"/>
            <a:ext cx="2036923" cy="4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함수 사용 </a:t>
            </a:r>
            <a:r>
              <a:rPr lang="ko-KR" altLang="en-US" sz="700" dirty="0" err="1" smtClean="0"/>
              <a:t>쿼리문</a:t>
            </a:r>
            <a:r>
              <a:rPr lang="ko-KR" altLang="en-US" sz="700" dirty="0" smtClean="0"/>
              <a:t> 사용 </a:t>
            </a:r>
            <a:r>
              <a:rPr lang="en-US" altLang="ko-KR" sz="700" dirty="0" smtClean="0"/>
              <a:t>-&gt; </a:t>
            </a:r>
            <a:r>
              <a:rPr lang="ko-KR" altLang="en-US" sz="700" dirty="0" smtClean="0"/>
              <a:t>결과 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ko-KR" altLang="en-US" sz="700" dirty="0" smtClean="0"/>
              <a:t>같다</a:t>
            </a:r>
            <a:endParaRPr lang="en-US" altLang="ko-KR" sz="7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12408" y="5715273"/>
            <a:ext cx="203692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loop</a:t>
            </a:r>
            <a:r>
              <a:rPr lang="ko-KR" altLang="en-US" sz="700" dirty="0" smtClean="0"/>
              <a:t>문 사용으로 랜덤 숫자를 받고 그 숫자를 저장한다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/>
          </a:p>
          <a:p>
            <a:r>
              <a:rPr lang="ko-KR" altLang="en-US" sz="700" dirty="0" smtClean="0"/>
              <a:t>그리고 그 수에 맞게 멤버 이름을 </a:t>
            </a:r>
            <a:r>
              <a:rPr lang="en-US" altLang="ko-KR" sz="700" dirty="0" smtClean="0"/>
              <a:t>insert</a:t>
            </a:r>
            <a:r>
              <a:rPr lang="ko-KR" altLang="en-US" sz="700" dirty="0" smtClean="0"/>
              <a:t>한다</a:t>
            </a:r>
            <a:r>
              <a:rPr lang="en-US" altLang="ko-KR" sz="700" dirty="0" smtClean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11511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1" y="106706"/>
            <a:ext cx="1562229" cy="19726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1" y="2079387"/>
            <a:ext cx="3164875" cy="307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7867" y="4366818"/>
            <a:ext cx="2036923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테이블 만들고 </a:t>
            </a:r>
            <a:r>
              <a:rPr lang="en-US" altLang="ko-KR" sz="700" dirty="0" smtClean="0"/>
              <a:t>procedure </a:t>
            </a:r>
            <a:r>
              <a:rPr lang="ko-KR" altLang="en-US" sz="700" dirty="0" smtClean="0"/>
              <a:t>을 통하여 </a:t>
            </a:r>
            <a:r>
              <a:rPr lang="en-US" altLang="ko-KR" sz="700" dirty="0" smtClean="0"/>
              <a:t>call(1000)</a:t>
            </a:r>
            <a:r>
              <a:rPr lang="ko-KR" altLang="en-US" sz="700" dirty="0" smtClean="0"/>
              <a:t>으로 </a:t>
            </a:r>
            <a:r>
              <a:rPr lang="en-US" altLang="ko-KR" sz="700" dirty="0" smtClean="0"/>
              <a:t>1000</a:t>
            </a:r>
            <a:r>
              <a:rPr lang="ko-KR" altLang="en-US" sz="700" dirty="0" smtClean="0"/>
              <a:t>명의 성적 데이터를 입력</a:t>
            </a:r>
            <a:endParaRPr lang="en-US" altLang="ko-KR" sz="7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039" y="4797874"/>
            <a:ext cx="3096784" cy="1077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454" y="5999039"/>
            <a:ext cx="2099748" cy="839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860" y="117119"/>
            <a:ext cx="7694140" cy="35005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33403" y="3409925"/>
            <a:ext cx="5064327" cy="3046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print_report</a:t>
            </a:r>
            <a:r>
              <a:rPr lang="en-US" altLang="ko-KR" sz="800" dirty="0" smtClean="0"/>
              <a:t> </a:t>
            </a:r>
            <a:r>
              <a:rPr lang="ko-KR" altLang="en-US" sz="800" dirty="0" err="1" smtClean="0"/>
              <a:t>프로시져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페이지마다의 </a:t>
            </a:r>
            <a:r>
              <a:rPr lang="ko-KR" altLang="en-US" sz="800" dirty="0" err="1" smtClean="0"/>
              <a:t>첫번째</a:t>
            </a:r>
            <a:r>
              <a:rPr lang="ko-KR" altLang="en-US" sz="800" dirty="0" smtClean="0"/>
              <a:t> 순서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마지막 페이지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마지막 페이지의 시작 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총 데이터 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누적 데이터 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누적페이지 시 사용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declare</a:t>
            </a:r>
            <a:r>
              <a:rPr lang="ko-KR" altLang="en-US" sz="800" dirty="0" smtClean="0"/>
              <a:t>로 선언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결과데이터 보여주기 위해 </a:t>
            </a:r>
            <a:endParaRPr lang="en-US" altLang="ko-KR" sz="800" dirty="0" smtClean="0"/>
          </a:p>
          <a:p>
            <a:r>
              <a:rPr lang="en-US" altLang="ko-KR" sz="800" b="1" dirty="0"/>
              <a:t>select *, </a:t>
            </a:r>
            <a:r>
              <a:rPr lang="en-US" altLang="ko-KR" sz="800" b="1" dirty="0" err="1"/>
              <a:t>kor</a:t>
            </a:r>
            <a:r>
              <a:rPr lang="en-US" altLang="ko-KR" sz="800" b="1" dirty="0"/>
              <a:t> + mat + </a:t>
            </a:r>
            <a:r>
              <a:rPr lang="en-US" altLang="ko-KR" sz="800" b="1" dirty="0" err="1"/>
              <a:t>eng</a:t>
            </a:r>
            <a:r>
              <a:rPr lang="en-US" altLang="ko-KR" sz="800" b="1" dirty="0"/>
              <a:t> as sum, (</a:t>
            </a:r>
            <a:r>
              <a:rPr lang="en-US" altLang="ko-KR" sz="800" b="1" dirty="0" err="1"/>
              <a:t>kor</a:t>
            </a:r>
            <a:r>
              <a:rPr lang="en-US" altLang="ko-KR" sz="800" b="1" dirty="0"/>
              <a:t> + mat + </a:t>
            </a:r>
            <a:r>
              <a:rPr lang="en-US" altLang="ko-KR" sz="800" b="1" dirty="0" err="1"/>
              <a:t>eng</a:t>
            </a:r>
            <a:r>
              <a:rPr lang="en-US" altLang="ko-KR" sz="800" b="1" dirty="0"/>
              <a:t>)/3 as </a:t>
            </a:r>
            <a:r>
              <a:rPr lang="en-US" altLang="ko-KR" sz="800" b="1" dirty="0" err="1"/>
              <a:t>avg</a:t>
            </a:r>
            <a:r>
              <a:rPr lang="en-US" altLang="ko-KR" sz="800" b="1" dirty="0"/>
              <a:t>, Rank() over (order by </a:t>
            </a:r>
            <a:r>
              <a:rPr lang="en-US" altLang="ko-KR" sz="800" b="1" dirty="0" err="1"/>
              <a:t>kor+eng+mat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desc</a:t>
            </a:r>
            <a:r>
              <a:rPr lang="en-US" altLang="ko-KR" sz="800" b="1" dirty="0"/>
              <a:t>) as ranking from (select * from examtable4 limit 0,_contentCnt) as page</a:t>
            </a:r>
            <a:r>
              <a:rPr lang="en-US" altLang="ko-KR" sz="800" b="1" dirty="0" smtClean="0"/>
              <a:t>;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-&gt;</a:t>
            </a:r>
            <a:r>
              <a:rPr lang="ko-KR" altLang="en-US" sz="800" dirty="0" err="1" smtClean="0"/>
              <a:t>페이지별</a:t>
            </a:r>
            <a:r>
              <a:rPr lang="ko-KR" altLang="en-US" sz="800" dirty="0" smtClean="0"/>
              <a:t> 등 수를 주기 위해 </a:t>
            </a:r>
            <a:r>
              <a:rPr lang="en-US" altLang="ko-KR" sz="800" dirty="0" smtClean="0"/>
              <a:t>rank() over (order by </a:t>
            </a:r>
            <a:r>
              <a:rPr lang="en-US" altLang="ko-KR" sz="800" dirty="0" err="1" smtClean="0"/>
              <a:t>kor+eng+mat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desc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사용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그리고 페이지는 </a:t>
            </a:r>
            <a:r>
              <a:rPr lang="en-US" altLang="ko-KR" sz="800" dirty="0" smtClean="0"/>
              <a:t>if</a:t>
            </a:r>
            <a:r>
              <a:rPr lang="ko-KR" altLang="en-US" sz="800" dirty="0" smtClean="0"/>
              <a:t>로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가지로 나눴는데 </a:t>
            </a:r>
            <a:endParaRPr lang="en-US" altLang="ko-KR" sz="800" dirty="0" smtClean="0"/>
          </a:p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이하일 경우 </a:t>
            </a:r>
            <a:r>
              <a:rPr lang="en-US" altLang="ko-KR" sz="800" dirty="0"/>
              <a:t>(select * from examtable4 limit 0,_contentCnt</a:t>
            </a:r>
            <a:r>
              <a:rPr lang="en-US" altLang="ko-KR" sz="800" dirty="0" smtClean="0"/>
              <a:t>) -&gt; 1</a:t>
            </a:r>
            <a:r>
              <a:rPr lang="ko-KR" altLang="en-US" sz="800" dirty="0" smtClean="0"/>
              <a:t>페이지를 출력하게 하였다</a:t>
            </a:r>
            <a:endParaRPr lang="en-US" altLang="ko-KR" sz="800" dirty="0" smtClean="0"/>
          </a:p>
          <a:p>
            <a:r>
              <a:rPr lang="ko-KR" altLang="en-US" sz="800" dirty="0" err="1" smtClean="0"/>
              <a:t>마지막페이지</a:t>
            </a:r>
            <a:r>
              <a:rPr lang="ko-KR" altLang="en-US" sz="800" dirty="0" smtClean="0"/>
              <a:t> 이상일 경우 </a:t>
            </a:r>
            <a:r>
              <a:rPr lang="en-US" altLang="ko-KR" sz="800" dirty="0"/>
              <a:t>((select * from examtable4 limit _fin_pg_start_</a:t>
            </a:r>
            <a:r>
              <a:rPr lang="en-US" altLang="ko-KR" sz="800" dirty="0" err="1"/>
              <a:t>num</a:t>
            </a:r>
            <a:r>
              <a:rPr lang="en-US" altLang="ko-KR" sz="800" dirty="0"/>
              <a:t>,_</a:t>
            </a:r>
            <a:r>
              <a:rPr lang="en-US" altLang="ko-KR" sz="800" dirty="0" err="1"/>
              <a:t>contentCnt</a:t>
            </a:r>
            <a:r>
              <a:rPr lang="en-US" altLang="ko-KR" sz="800" dirty="0" smtClean="0"/>
              <a:t>)  -&gt; </a:t>
            </a:r>
            <a:r>
              <a:rPr lang="ko-KR" altLang="en-US" sz="800" dirty="0" smtClean="0"/>
              <a:t>마지막 페이지를 출력하게 하였다</a:t>
            </a:r>
            <a:endParaRPr lang="en-US" altLang="ko-KR" sz="800" dirty="0" smtClean="0"/>
          </a:p>
          <a:p>
            <a:r>
              <a:rPr lang="ko-KR" altLang="en-US" sz="800" dirty="0" smtClean="0"/>
              <a:t>둘 다 아닌 경우 </a:t>
            </a:r>
            <a:r>
              <a:rPr lang="en-US" altLang="ko-KR" sz="800" dirty="0"/>
              <a:t>(select * from examtable4 limit _start,_</a:t>
            </a:r>
            <a:r>
              <a:rPr lang="en-US" altLang="ko-KR" sz="800" dirty="0" err="1"/>
              <a:t>contentCnt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로 주었다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 smtClean="0"/>
              <a:t>-&gt; </a:t>
            </a:r>
            <a:r>
              <a:rPr lang="ko-KR" altLang="en-US" sz="800" dirty="0" smtClean="0"/>
              <a:t>현재 페이지 경우 범위는 위와 같다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-&gt; </a:t>
            </a:r>
            <a:r>
              <a:rPr lang="ko-KR" altLang="en-US" sz="800" dirty="0" smtClean="0"/>
              <a:t>누적 페이지 경우 </a:t>
            </a:r>
            <a:endParaRPr lang="en-US" altLang="ko-KR" sz="800" dirty="0" smtClean="0"/>
          </a:p>
          <a:p>
            <a:r>
              <a:rPr lang="en-US" altLang="ko-KR" sz="800" dirty="0" smtClean="0"/>
              <a:t>0</a:t>
            </a:r>
            <a:r>
              <a:rPr lang="ko-KR" altLang="en-US" sz="800" dirty="0" smtClean="0"/>
              <a:t>부터 </a:t>
            </a:r>
            <a:r>
              <a:rPr lang="en-US" altLang="ko-KR" sz="800" dirty="0" err="1" smtClean="0"/>
              <a:t>total_cnt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마지막 페이지 이상일 때</a:t>
            </a:r>
            <a:r>
              <a:rPr lang="en-US" altLang="ko-KR" sz="800" dirty="0" smtClean="0"/>
              <a:t>), </a:t>
            </a:r>
            <a:r>
              <a:rPr lang="en-US" altLang="ko-KR" sz="800" dirty="0" err="1" smtClean="0"/>
              <a:t>filed_cnt</a:t>
            </a:r>
            <a:r>
              <a:rPr lang="en-US" altLang="ko-KR" sz="800" dirty="0" smtClean="0"/>
              <a:t>(1,</a:t>
            </a:r>
            <a:r>
              <a:rPr lang="ko-KR" altLang="en-US" sz="800" dirty="0" err="1" smtClean="0"/>
              <a:t>마지막페이지가</a:t>
            </a:r>
            <a:r>
              <a:rPr lang="ko-KR" altLang="en-US" sz="800" dirty="0" smtClean="0"/>
              <a:t> 아닐 때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로 주었다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3814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4" y="367484"/>
            <a:ext cx="3286125" cy="504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90" y="983777"/>
            <a:ext cx="2805597" cy="36376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5" y="4732894"/>
            <a:ext cx="4971407" cy="503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5" y="5348328"/>
            <a:ext cx="4972714" cy="45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687" y="983777"/>
            <a:ext cx="2743282" cy="3199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687" y="4621426"/>
            <a:ext cx="5145817" cy="4039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687" y="5249812"/>
            <a:ext cx="5223691" cy="6563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5312" y="402657"/>
            <a:ext cx="1714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90" y="499279"/>
            <a:ext cx="5762625" cy="558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4942" y="590309"/>
            <a:ext cx="4677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테이블이 존재한다면 제거한다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 만드는데 필드는 </a:t>
            </a:r>
            <a:r>
              <a:rPr lang="en-US" altLang="ko-KR" sz="1200" dirty="0" err="1" smtClean="0"/>
              <a:t>name,id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기본키</a:t>
            </a:r>
            <a:r>
              <a:rPr lang="en-US" altLang="ko-KR" sz="1200" dirty="0" smtClean="0"/>
              <a:t>),</a:t>
            </a:r>
            <a:r>
              <a:rPr lang="en-US" altLang="ko-KR" sz="1200" dirty="0" err="1" smtClean="0"/>
              <a:t>kor,eng,mat</a:t>
            </a:r>
            <a:r>
              <a:rPr lang="ko-KR" altLang="en-US" sz="1200" dirty="0" smtClean="0"/>
              <a:t>다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desc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테이블명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테이블 속성 알려준다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설명</a:t>
            </a:r>
            <a:endParaRPr lang="en-US" altLang="ko-KR" sz="1200" dirty="0" smtClean="0"/>
          </a:p>
          <a:p>
            <a:r>
              <a:rPr lang="en-US" altLang="ko-KR" sz="1200" dirty="0" smtClean="0"/>
              <a:t>id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보다 큰 데이터를 테이블로부터 삭제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8~27 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name,id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랜덤의 </a:t>
            </a:r>
            <a:r>
              <a:rPr lang="en-US" altLang="ko-KR" sz="1200" dirty="0" err="1" smtClean="0"/>
              <a:t>kor,eng,mat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점수의 값들을 </a:t>
            </a:r>
            <a:r>
              <a:rPr lang="en-US" altLang="ko-KR" sz="1200" dirty="0" smtClean="0"/>
              <a:t>third</a:t>
            </a:r>
            <a:r>
              <a:rPr lang="ko-KR" altLang="en-US" sz="1200" dirty="0" smtClean="0"/>
              <a:t>테이블에 데이터 삽입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201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258" y="174410"/>
            <a:ext cx="2151301" cy="27994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9" y="507808"/>
            <a:ext cx="7437610" cy="24660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89" y="2973859"/>
            <a:ext cx="5897133" cy="3627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3403" y="3409925"/>
            <a:ext cx="1769192" cy="23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테이블 생성 및 데이터 입력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6108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7" y="174410"/>
            <a:ext cx="8578515" cy="5173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258" y="174410"/>
            <a:ext cx="2151301" cy="2799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16" y="397734"/>
            <a:ext cx="3440985" cy="2650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170" y="5518811"/>
            <a:ext cx="5064327" cy="630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SELECT *, (6371 * </a:t>
            </a:r>
            <a:r>
              <a:rPr lang="en-US" altLang="ko-KR" sz="700" dirty="0" err="1"/>
              <a:t>acos</a:t>
            </a:r>
            <a:r>
              <a:rPr lang="en-US" altLang="ko-KR" sz="700" dirty="0"/>
              <a:t> (cos ( radians(37.3860521) ) * cos( radians( latitude ) ) * cos( radians( longitude) - radians(127.1214038) )             + sin ( radians(37.3860521) ) * sin( radians( latitude) ))) AS distance FROM (select * from </a:t>
            </a:r>
            <a:r>
              <a:rPr lang="en-US" altLang="ko-KR" sz="700" dirty="0" err="1"/>
              <a:t>wifi</a:t>
            </a:r>
            <a:r>
              <a:rPr lang="en-US" altLang="ko-KR" sz="700" dirty="0"/>
              <a:t> limit 0,_contentCnt) as page</a:t>
            </a:r>
            <a:r>
              <a:rPr lang="en-US" altLang="ko-KR" sz="700" dirty="0" smtClean="0"/>
              <a:t>;</a:t>
            </a:r>
          </a:p>
          <a:p>
            <a:endParaRPr lang="en-US" altLang="ko-KR" sz="700" dirty="0"/>
          </a:p>
          <a:p>
            <a:r>
              <a:rPr lang="ko-KR" altLang="en-US" sz="700" dirty="0" smtClean="0"/>
              <a:t>이것으로 거리를 구하였다 </a:t>
            </a:r>
            <a:r>
              <a:rPr lang="en-US" altLang="ko-KR" sz="700" dirty="0" smtClean="0"/>
              <a:t>– </a:t>
            </a:r>
            <a:r>
              <a:rPr lang="ko-KR" altLang="en-US" sz="700" dirty="0" err="1" smtClean="0"/>
              <a:t>분기원</a:t>
            </a:r>
            <a:r>
              <a:rPr lang="ko-KR" altLang="en-US" sz="700" dirty="0" smtClean="0"/>
              <a:t> 기준</a:t>
            </a:r>
            <a:r>
              <a:rPr lang="en-US" altLang="ko-KR" sz="700" dirty="0" smtClean="0"/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442" y="3717180"/>
            <a:ext cx="3161365" cy="278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8608" y="5571096"/>
            <a:ext cx="13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err="1" smtClean="0"/>
              <a:t>우리집</a:t>
            </a:r>
            <a:endParaRPr lang="en-US" altLang="ko-KR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37.38099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200" dirty="0"/>
              <a:t>127.11783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51864" y="1291539"/>
            <a:ext cx="13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분기원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4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98820"/>
            <a:ext cx="2762250" cy="1390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66" y="1389508"/>
            <a:ext cx="1725976" cy="2599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63" y="1424532"/>
            <a:ext cx="1640251" cy="2607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821" y="1428511"/>
            <a:ext cx="1639395" cy="2521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605" y="3989126"/>
            <a:ext cx="1739937" cy="26779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8642" y="4032110"/>
            <a:ext cx="1659276" cy="2560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1235" y="4032110"/>
            <a:ext cx="1745509" cy="25320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10" y="2065430"/>
            <a:ext cx="51455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kor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오름차순하여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오름차순하여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dirty="0" smtClean="0"/>
              <a:t>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kor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오름차순하여</a:t>
            </a:r>
            <a:r>
              <a:rPr lang="ko-KR" altLang="en-US" sz="1200" dirty="0" smtClean="0"/>
              <a:t> 보여주고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같을시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을 기준으로 보여준다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5.  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kor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오름차순하여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6.  third </a:t>
            </a:r>
            <a:r>
              <a:rPr lang="ko-KR" altLang="en-US" sz="1200" dirty="0" smtClean="0"/>
              <a:t>테이블 </a:t>
            </a:r>
            <a:r>
              <a:rPr lang="ko-KR" altLang="en-US" sz="1200" dirty="0" err="1" smtClean="0"/>
              <a:t>데이터값을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kor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내림차순하여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200" dirty="0" smtClean="0"/>
          </a:p>
          <a:p>
            <a:pPr marL="228600" indent="-228600">
              <a:buFontTx/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31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" y="318363"/>
            <a:ext cx="6257925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5" y="1210037"/>
            <a:ext cx="3682344" cy="3257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177" y="1377327"/>
            <a:ext cx="3418176" cy="2884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949" y="1091094"/>
            <a:ext cx="3181350" cy="349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666" y="4769167"/>
            <a:ext cx="348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third</a:t>
            </a:r>
            <a:r>
              <a:rPr lang="ko-KR" altLang="en-US" sz="1200" dirty="0" smtClean="0"/>
              <a:t>테이블에 데이터 다 보여주고 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, (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)/3 </a:t>
            </a:r>
            <a:r>
              <a:rPr lang="ko-KR" altLang="en-US" sz="1200" dirty="0" smtClean="0"/>
              <a:t>의 데이터를 열을 하나 만들어 같은 이름으로 데이터를 보여준다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92177" y="4886843"/>
            <a:ext cx="3480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third</a:t>
            </a:r>
            <a:r>
              <a:rPr lang="ko-KR" altLang="en-US" sz="1200" dirty="0" smtClean="0"/>
              <a:t>테이블에 데이터 다 보여주고 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, (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)/3 </a:t>
            </a:r>
            <a:r>
              <a:rPr lang="ko-KR" altLang="en-US" sz="1200" dirty="0" smtClean="0"/>
              <a:t>의 데이터를 열을 하나 만들어 같은 이름으로 데이터를 보여주는데 </a:t>
            </a:r>
            <a:r>
              <a:rPr lang="en-US" altLang="ko-KR" sz="1200" dirty="0" err="1" smtClean="0"/>
              <a:t>kor+eng+mat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내림차순하여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493949" y="4886842"/>
            <a:ext cx="3480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third</a:t>
            </a:r>
            <a:r>
              <a:rPr lang="ko-KR" altLang="en-US" sz="1200" dirty="0" smtClean="0"/>
              <a:t>테이블에 데이터 다 보여주고 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, (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)/3 </a:t>
            </a:r>
            <a:r>
              <a:rPr lang="ko-KR" altLang="en-US" sz="1200" dirty="0" smtClean="0"/>
              <a:t>의 데이터를 </a:t>
            </a:r>
            <a:r>
              <a:rPr lang="en-US" altLang="ko-KR" sz="1200" dirty="0" smtClean="0"/>
              <a:t>total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average</a:t>
            </a:r>
            <a:r>
              <a:rPr lang="ko-KR" altLang="en-US" sz="1200" dirty="0" smtClean="0"/>
              <a:t> 열을 만들어 데이터를 보여주는데 </a:t>
            </a:r>
            <a:r>
              <a:rPr lang="en-US" altLang="ko-KR" sz="1200" dirty="0" smtClean="0"/>
              <a:t>total</a:t>
            </a:r>
            <a:r>
              <a:rPr lang="ko-KR" altLang="en-US" sz="1200" dirty="0" smtClean="0"/>
              <a:t>을 기준으로 </a:t>
            </a:r>
            <a:r>
              <a:rPr lang="ko-KR" altLang="en-US" sz="1200" dirty="0" err="1" smtClean="0"/>
              <a:t>내림차순하여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877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42" y="1129737"/>
            <a:ext cx="3248025" cy="3695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093" y="389138"/>
            <a:ext cx="5953125" cy="52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6512" y="5291955"/>
            <a:ext cx="3480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third</a:t>
            </a:r>
            <a:r>
              <a:rPr lang="ko-KR" altLang="en-US" sz="1200" dirty="0" smtClean="0"/>
              <a:t>테이블에 </a:t>
            </a:r>
            <a:r>
              <a:rPr lang="en-US" altLang="ko-KR" sz="1200" dirty="0" smtClean="0"/>
              <a:t>name –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id – </a:t>
            </a:r>
            <a:r>
              <a:rPr lang="ko-KR" altLang="en-US" sz="1200" dirty="0" smtClean="0"/>
              <a:t>학번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kor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국어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영어</a:t>
            </a:r>
            <a:r>
              <a:rPr lang="en-US" altLang="ko-KR" sz="1200" dirty="0" smtClean="0"/>
              <a:t>, mat – </a:t>
            </a:r>
            <a:r>
              <a:rPr lang="ko-KR" altLang="en-US" sz="1200" dirty="0" smtClean="0"/>
              <a:t>수학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합계</a:t>
            </a:r>
            <a:r>
              <a:rPr lang="en-US" altLang="ko-KR" sz="1200" dirty="0" smtClean="0"/>
              <a:t>, (</a:t>
            </a:r>
            <a:r>
              <a:rPr lang="en-US" altLang="ko-KR" sz="1200" dirty="0" err="1" smtClean="0"/>
              <a:t>kor+eng+mat</a:t>
            </a:r>
            <a:r>
              <a:rPr lang="en-US" altLang="ko-KR" sz="1200" dirty="0" smtClean="0"/>
              <a:t>)/3 – </a:t>
            </a:r>
            <a:r>
              <a:rPr lang="ko-KR" altLang="en-US" sz="1200" dirty="0" smtClean="0"/>
              <a:t>평균으로 열을 만들고 데이터를 넣고 합계를 기준으로 </a:t>
            </a:r>
            <a:r>
              <a:rPr lang="ko-KR" altLang="en-US" sz="1200" dirty="0" err="1" smtClean="0"/>
              <a:t>내림차순하여</a:t>
            </a:r>
            <a:r>
              <a:rPr lang="ko-KR" altLang="en-US" sz="1200" dirty="0" smtClean="0"/>
              <a:t> 보여준다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72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05350" cy="1581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7104"/>
            <a:ext cx="5231757" cy="1626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" y="2155264"/>
            <a:ext cx="1438275" cy="206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18" y="4412901"/>
            <a:ext cx="5107932" cy="141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18" y="4938814"/>
            <a:ext cx="873187" cy="19191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726" y="397848"/>
            <a:ext cx="5573695" cy="1760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627" y="1574579"/>
            <a:ext cx="1443107" cy="24483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6581" y="4121803"/>
            <a:ext cx="907451" cy="2479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224" y="1774634"/>
            <a:ext cx="5636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그룹으로하여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third </a:t>
            </a:r>
            <a:r>
              <a:rPr lang="ko-KR" altLang="en-US" sz="1000" dirty="0" smtClean="0"/>
              <a:t>테이블의 데이터 보여준다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이름이 그룹으로 </a:t>
            </a:r>
            <a:r>
              <a:rPr lang="ko-KR" altLang="en-US" sz="1000" dirty="0" err="1" smtClean="0"/>
              <a:t>되있지만</a:t>
            </a:r>
            <a:r>
              <a:rPr lang="ko-KR" altLang="en-US" sz="1000" dirty="0" smtClean="0"/>
              <a:t> 각 이름의 점수는 하나로 표현 불가로 오류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1398" y="2734224"/>
            <a:ext cx="279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그룹으로 하여 이름필드와 그 이름의 개수를 보여준다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0494" y="6061834"/>
            <a:ext cx="279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그룹으로하여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kor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점수와 그 점수의 수를 보여준다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4573" y="4538772"/>
            <a:ext cx="56368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그룹으로하여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third </a:t>
            </a:r>
            <a:r>
              <a:rPr lang="ko-KR" altLang="en-US" sz="1000" dirty="0" smtClean="0"/>
              <a:t>테이블의 데이터 보여준다 </a:t>
            </a:r>
            <a:r>
              <a:rPr lang="en-US" altLang="ko-KR" sz="1000" dirty="0" smtClean="0"/>
              <a:t>-&gt; </a:t>
            </a:r>
            <a:r>
              <a:rPr lang="en-US" altLang="ko-KR" sz="1000" dirty="0" err="1" smtClean="0"/>
              <a:t>kor</a:t>
            </a:r>
            <a:r>
              <a:rPr lang="ko-KR" altLang="en-US" sz="1000" dirty="0" smtClean="0"/>
              <a:t>점수가 그룹으로 </a:t>
            </a:r>
            <a:r>
              <a:rPr lang="ko-KR" altLang="en-US" sz="1000" dirty="0" err="1" smtClean="0"/>
              <a:t>되있지만</a:t>
            </a:r>
            <a:r>
              <a:rPr lang="ko-KR" altLang="en-US" sz="1000" dirty="0" smtClean="0"/>
              <a:t> 각 이름은 하나로 표현 불가로 오류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3550" y="814727"/>
            <a:ext cx="563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eng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그룹으로하여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third </a:t>
            </a:r>
            <a:r>
              <a:rPr lang="ko-KR" altLang="en-US" sz="1000" dirty="0" smtClean="0"/>
              <a:t>테이블의 데이터 보여준다 </a:t>
            </a:r>
            <a:r>
              <a:rPr lang="en-US" altLang="ko-KR" sz="1000" dirty="0" smtClean="0"/>
              <a:t>-&gt;name</a:t>
            </a:r>
            <a:r>
              <a:rPr lang="ko-KR" altLang="en-US" sz="1000" dirty="0" smtClean="0"/>
              <a:t>이 중복되는 것이 있기 때문에 불가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8734" y="2416110"/>
            <a:ext cx="279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kor,eng</a:t>
            </a:r>
            <a:r>
              <a:rPr lang="ko-KR" altLang="en-US" sz="1000" dirty="0" smtClean="0"/>
              <a:t>를 그룹으로 </a:t>
            </a:r>
            <a:r>
              <a:rPr lang="en-US" altLang="ko-KR" sz="1000" dirty="0" err="1" smtClean="0"/>
              <a:t>kor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</a:t>
            </a:r>
            <a:r>
              <a:rPr lang="en-US" altLang="ko-KR" sz="1000" dirty="0" err="1" smtClean="0"/>
              <a:t>kor</a:t>
            </a:r>
            <a:r>
              <a:rPr lang="ko-KR" altLang="en-US" sz="1000" dirty="0" smtClean="0"/>
              <a:t>개수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eng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각 </a:t>
            </a:r>
            <a:r>
              <a:rPr lang="en-US" altLang="ko-KR" sz="1000" dirty="0" err="1" smtClean="0"/>
              <a:t>eng</a:t>
            </a:r>
            <a:r>
              <a:rPr lang="ko-KR" altLang="en-US" sz="1000" dirty="0" smtClean="0"/>
              <a:t>개수 보여준다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8734" y="5161505"/>
            <a:ext cx="2798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eng</a:t>
            </a:r>
            <a:r>
              <a:rPr lang="ko-KR" altLang="en-US" sz="1000" dirty="0" smtClean="0"/>
              <a:t>를 그룹으로 </a:t>
            </a:r>
            <a:r>
              <a:rPr lang="en-US" altLang="ko-KR" sz="1000" dirty="0" err="1" smtClean="0"/>
              <a:t>eng</a:t>
            </a:r>
            <a:r>
              <a:rPr lang="ko-KR" altLang="en-US" sz="1000" dirty="0" smtClean="0"/>
              <a:t>와 </a:t>
            </a:r>
            <a:r>
              <a:rPr lang="en-US" altLang="ko-KR" sz="1000" dirty="0" err="1" smtClean="0"/>
              <a:t>eng</a:t>
            </a:r>
            <a:r>
              <a:rPr lang="ko-KR" altLang="en-US" sz="1000" dirty="0" smtClean="0"/>
              <a:t>의 개수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88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6324600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12226"/>
            <a:ext cx="2934903" cy="581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234636"/>
            <a:ext cx="2295525" cy="3733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493" y="2277498"/>
            <a:ext cx="3429000" cy="3648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71" y="6190315"/>
            <a:ext cx="6497153" cy="187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827" y="5777576"/>
            <a:ext cx="1533525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5129" y="0"/>
            <a:ext cx="563687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third</a:t>
            </a:r>
            <a:r>
              <a:rPr lang="ko-KR" altLang="en-US" sz="1050" dirty="0" smtClean="0"/>
              <a:t>테이블에 데이터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개를 입력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 err="1" smtClean="0"/>
              <a:t>kor,eng</a:t>
            </a:r>
            <a:r>
              <a:rPr lang="ko-KR" altLang="en-US" sz="1050" dirty="0" smtClean="0"/>
              <a:t>을 그룹으로 하여 </a:t>
            </a:r>
            <a:r>
              <a:rPr lang="en-US" altLang="ko-KR" sz="1050" dirty="0" err="1" smtClean="0"/>
              <a:t>kor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kor</a:t>
            </a:r>
            <a:r>
              <a:rPr lang="ko-KR" altLang="en-US" sz="1050" dirty="0" smtClean="0"/>
              <a:t>의 개수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eng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eng</a:t>
            </a:r>
            <a:r>
              <a:rPr lang="ko-KR" altLang="en-US" sz="1050" dirty="0" smtClean="0"/>
              <a:t>의 개수를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err="1" smtClean="0"/>
              <a:t>name,kor,eng</a:t>
            </a:r>
            <a:r>
              <a:rPr lang="ko-KR" altLang="en-US" sz="1050" dirty="0" smtClean="0"/>
              <a:t>을 그룹으로 하여 </a:t>
            </a:r>
            <a:r>
              <a:rPr lang="en-US" altLang="ko-KR" sz="1050" dirty="0" smtClean="0"/>
              <a:t>name, name</a:t>
            </a:r>
            <a:r>
              <a:rPr lang="ko-KR" altLang="en-US" sz="1050" dirty="0" smtClean="0"/>
              <a:t>의 수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kor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kor</a:t>
            </a:r>
            <a:r>
              <a:rPr lang="ko-KR" altLang="en-US" sz="1050" dirty="0" smtClean="0"/>
              <a:t>의 개수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eng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eng</a:t>
            </a:r>
            <a:r>
              <a:rPr lang="ko-KR" altLang="en-US" sz="1050" dirty="0" smtClean="0"/>
              <a:t>의 개수를 보여준다</a:t>
            </a:r>
            <a:r>
              <a:rPr lang="en-US" altLang="ko-KR" sz="1050" dirty="0" smtClean="0"/>
              <a:t>.</a:t>
            </a:r>
            <a:endParaRPr lang="ko-KR" altLang="en-US" sz="1050" dirty="0" smtClean="0"/>
          </a:p>
          <a:p>
            <a:endParaRPr lang="en-US" altLang="ko-KR" sz="1050" dirty="0"/>
          </a:p>
          <a:p>
            <a:r>
              <a:rPr lang="en-US" altLang="ko-KR" sz="1050" dirty="0" smtClean="0"/>
              <a:t>group</a:t>
            </a:r>
            <a:r>
              <a:rPr lang="ko-KR" altLang="en-US" sz="1050" dirty="0" smtClean="0"/>
              <a:t>으로 하였을 때 </a:t>
            </a:r>
            <a:r>
              <a:rPr lang="en-US" altLang="ko-KR" sz="1050" dirty="0" smtClean="0"/>
              <a:t>*</a:t>
            </a:r>
            <a:r>
              <a:rPr lang="ko-KR" altLang="en-US" sz="1050" dirty="0" smtClean="0"/>
              <a:t>를 사용하면 중복 때문에 오류가 뜬다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group by</a:t>
            </a:r>
            <a:r>
              <a:rPr lang="ko-KR" altLang="en-US" sz="1050" dirty="0" smtClean="0"/>
              <a:t>에서 조건을 줄 때 </a:t>
            </a:r>
            <a:r>
              <a:rPr lang="en-US" altLang="ko-KR" sz="1050" dirty="0" smtClean="0"/>
              <a:t>having</a:t>
            </a:r>
            <a:r>
              <a:rPr lang="ko-KR" altLang="en-US" sz="1050" dirty="0" smtClean="0"/>
              <a:t>을 주는데 </a:t>
            </a:r>
            <a:r>
              <a:rPr lang="en-US" altLang="ko-KR" sz="1050" dirty="0" err="1" smtClean="0"/>
              <a:t>eng</a:t>
            </a:r>
            <a:r>
              <a:rPr lang="ko-KR" altLang="en-US" sz="1050" dirty="0" smtClean="0"/>
              <a:t>의 개수가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보다 큰 값들만 보여준다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16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8" y="848632"/>
            <a:ext cx="3752850" cy="3448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1" y="674461"/>
            <a:ext cx="1285875" cy="436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339" y="1294494"/>
            <a:ext cx="1469539" cy="11729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628" y="73025"/>
            <a:ext cx="5638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 100</a:t>
            </a:r>
            <a:r>
              <a:rPr lang="ko-KR" altLang="en-US" dirty="0" err="1"/>
              <a:t>건이상</a:t>
            </a:r>
            <a:r>
              <a:rPr lang="ko-KR" altLang="en-US" dirty="0"/>
              <a:t> 투표를 시행한 후 리포트를 작성하시오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01362" y="5552303"/>
            <a:ext cx="820488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번 반복 실행 후 </a:t>
            </a:r>
            <a:r>
              <a:rPr lang="ko-KR" altLang="en-US" dirty="0" err="1" smtClean="0"/>
              <a:t>지효의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문을 한번 더 실행 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2255" y="225362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트와이스</a:t>
            </a:r>
            <a:r>
              <a:rPr lang="ko-KR" altLang="en-US" dirty="0"/>
              <a:t> </a:t>
            </a:r>
            <a:r>
              <a:rPr lang="ko-KR" altLang="en-US" dirty="0" err="1"/>
              <a:t>맴버별</a:t>
            </a:r>
            <a:r>
              <a:rPr lang="en-US" altLang="ko-KR" dirty="0"/>
              <a:t>, </a:t>
            </a:r>
            <a:r>
              <a:rPr lang="ko-KR" altLang="en-US" dirty="0"/>
              <a:t>득표수</a:t>
            </a:r>
            <a:r>
              <a:rPr lang="en-US" altLang="ko-KR" dirty="0"/>
              <a:t>, </a:t>
            </a:r>
            <a:r>
              <a:rPr lang="ko-KR" altLang="en-US" dirty="0"/>
              <a:t>득표율 현황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2255" y="368497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 err="1"/>
              <a:t>트와이스</a:t>
            </a:r>
            <a:r>
              <a:rPr lang="ko-KR" altLang="en-US" dirty="0"/>
              <a:t> 나연의 연령대별 득표수 득표율 현황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3" y="906348"/>
            <a:ext cx="10182225" cy="2466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5" y="4365965"/>
            <a:ext cx="11802533" cy="1893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1340" y="2331309"/>
            <a:ext cx="820488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득표율을 구하기 위해 득표수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총 득표수 </a:t>
            </a:r>
            <a:r>
              <a:rPr lang="en-US" altLang="ko-KR" sz="1600" dirty="0" smtClean="0"/>
              <a:t>* 100</a:t>
            </a:r>
            <a:r>
              <a:rPr lang="ko-KR" altLang="en-US" sz="1600" dirty="0" smtClean="0"/>
              <a:t>을 이용</a:t>
            </a:r>
            <a:endParaRPr lang="en-US" altLang="ko-KR" sz="1600" dirty="0" smtClean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내림차순이므로 </a:t>
            </a:r>
            <a:r>
              <a:rPr lang="en-US" altLang="ko-KR" sz="1600" dirty="0" smtClean="0"/>
              <a:t>order by count </a:t>
            </a: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  <a:p>
            <a:r>
              <a:rPr lang="en-US" altLang="ko-KR" sz="1600" dirty="0" smtClean="0"/>
              <a:t>-&gt; order by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group by </a:t>
            </a:r>
            <a:r>
              <a:rPr lang="ko-KR" altLang="en-US" sz="1600" dirty="0" smtClean="0"/>
              <a:t>보다 뒤에 존재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21339" y="5421593"/>
            <a:ext cx="8204887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나연의 득표율을 구하기 위해 득표수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총 득표수 </a:t>
            </a:r>
            <a:r>
              <a:rPr lang="en-US" altLang="ko-KR" sz="1600" dirty="0" smtClean="0"/>
              <a:t>* 100</a:t>
            </a:r>
            <a:r>
              <a:rPr lang="ko-KR" altLang="en-US" sz="1600" dirty="0" smtClean="0"/>
              <a:t>을 이용하고 </a:t>
            </a:r>
            <a:r>
              <a:rPr lang="en-US" altLang="ko-KR" sz="1600" dirty="0" smtClean="0"/>
              <a:t>where name = ‘</a:t>
            </a:r>
            <a:r>
              <a:rPr lang="ko-KR" altLang="en-US" sz="1600" dirty="0" smtClean="0"/>
              <a:t>나연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을 이용</a:t>
            </a:r>
            <a:endParaRPr lang="en-US" altLang="ko-KR" sz="1600" dirty="0" smtClean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내림차순이므로 </a:t>
            </a:r>
            <a:r>
              <a:rPr lang="en-US" altLang="ko-KR" sz="1600" dirty="0" smtClean="0"/>
              <a:t>order by count </a:t>
            </a: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</a:t>
            </a:r>
            <a:endParaRPr lang="en-US" altLang="ko-KR" sz="1600" dirty="0" smtClean="0"/>
          </a:p>
          <a:p>
            <a:r>
              <a:rPr lang="en-US" altLang="ko-KR" sz="1600" dirty="0" smtClean="0"/>
              <a:t>-&gt; where</a:t>
            </a:r>
            <a:r>
              <a:rPr lang="ko-KR" altLang="en-US" sz="1600" dirty="0" smtClean="0"/>
              <a:t>이 맨 앞에 위치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4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1196</Words>
  <Application>Microsoft Office PowerPoint</Application>
  <PresentationFormat>와이드스크린</PresentationFormat>
  <Paragraphs>142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3강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3강 과제</dc:title>
  <dc:creator>kopo</dc:creator>
  <cp:lastModifiedBy>kopo</cp:lastModifiedBy>
  <cp:revision>31</cp:revision>
  <dcterms:created xsi:type="dcterms:W3CDTF">2021-05-25T04:23:22Z</dcterms:created>
  <dcterms:modified xsi:type="dcterms:W3CDTF">2021-05-27T10:01:33Z</dcterms:modified>
</cp:coreProperties>
</file>