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00" r:id="rId3"/>
    <p:sldId id="302" r:id="rId4"/>
    <p:sldId id="301" r:id="rId5"/>
    <p:sldId id="303" r:id="rId6"/>
    <p:sldId id="304" r:id="rId7"/>
    <p:sldId id="261" r:id="rId8"/>
    <p:sldId id="288" r:id="rId9"/>
    <p:sldId id="291" r:id="rId10"/>
    <p:sldId id="292" r:id="rId11"/>
    <p:sldId id="293" r:id="rId12"/>
    <p:sldId id="307" r:id="rId13"/>
    <p:sldId id="305" r:id="rId14"/>
    <p:sldId id="258" r:id="rId15"/>
    <p:sldId id="294" r:id="rId16"/>
    <p:sldId id="295" r:id="rId17"/>
    <p:sldId id="296" r:id="rId18"/>
    <p:sldId id="297" r:id="rId19"/>
    <p:sldId id="306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>
      <p:cViewPr varScale="1">
        <p:scale>
          <a:sx n="68" d="100"/>
          <a:sy n="68" d="100"/>
        </p:scale>
        <p:origin x="48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4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5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90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249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5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56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21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20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38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69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84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2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89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1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3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4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6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5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1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28050/fileData.d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g"/><Relationship Id="rId4" Type="http://schemas.openxmlformats.org/officeDocument/2006/relationships/hyperlink" Target="https://data.kma.go.kr/cmmn/main.d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smtClean="0">
                <a:solidFill>
                  <a:schemeClr val="bg1"/>
                </a:solidFill>
              </a:rPr>
              <a:t>프로젝트 발표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0152" y="5301208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팀원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안규원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(kopo20)</a:t>
            </a:r>
          </a:p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팀원</a:t>
            </a:r>
            <a:r>
              <a:rPr lang="en-US" altLang="ko-KR" sz="1600" b="1" dirty="0">
                <a:solidFill>
                  <a:schemeClr val="bg1"/>
                </a:solidFill>
              </a:rPr>
              <a:t>: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박준성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(kopo12)</a:t>
            </a:r>
          </a:p>
          <a:p>
            <a:pPr algn="dist"/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67744" y="929945"/>
            <a:ext cx="4608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05273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단순회귀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감기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–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코로나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)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174334" y="1484784"/>
            <a:ext cx="2723325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58" y="2552639"/>
            <a:ext cx="5059875" cy="1924794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핵 심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9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67744" y="929945"/>
            <a:ext cx="4608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10676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다중회귀</a:t>
            </a: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</a:t>
            </a:r>
            <a:r>
              <a:rPr lang="ko-KR" altLang="en-US" sz="16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감기 </a:t>
            </a: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–</a:t>
            </a:r>
            <a:r>
              <a:rPr lang="ko-KR" altLang="en-US" sz="16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평균기온</a:t>
            </a: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</a:t>
            </a:r>
            <a:r>
              <a:rPr lang="ko-KR" altLang="en-US" sz="16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코로나</a:t>
            </a: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)</a:t>
            </a:r>
            <a:endParaRPr lang="ko-KR" altLang="en-US" sz="16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174334" y="1484784"/>
            <a:ext cx="2723325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_x1899035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2375342"/>
            <a:ext cx="4464495" cy="206709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핵 심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7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 </a:t>
            </a:r>
            <a:r>
              <a:rPr lang="ko-KR" altLang="en-US" sz="2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론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18864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보고서</a:t>
            </a:r>
          </a:p>
        </p:txBody>
      </p:sp>
      <p:pic>
        <p:nvPicPr>
          <p:cNvPr id="13" name="_x1899035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842" y="1471869"/>
            <a:ext cx="3902857" cy="1578434"/>
          </a:xfrm>
          <a:prstGeom prst="rect">
            <a:avLst/>
          </a:prstGeom>
          <a:noFill/>
        </p:spPr>
      </p:pic>
      <p:pic>
        <p:nvPicPr>
          <p:cNvPr id="14" name="_x189903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2093" y="1514423"/>
            <a:ext cx="3850347" cy="154175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11560" y="3775680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R-Square(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변수간 상관관계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값이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0.67 , 0.72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0.6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을 넘었으므로 다중회귀분석모형에 적합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P-Value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가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0.01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이므로 단순분석 결과로 평균기온이 감기에 의미 있는 영향을 미친다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P-Value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가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0.057, 0.216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으로 다중분석 결과에서는 미세먼지의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P-Value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값이 어느 정도 높은 수치지만 다른 요인에 비해 감기에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의미 있는 영향을 미친다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 </a:t>
            </a:r>
            <a:r>
              <a:rPr lang="ko-KR" altLang="en-US" sz="2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론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18864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보고서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775680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R-Square(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변수간 상관관계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값이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0.75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0.6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을 넘었으므로 다중회귀분석모형에 적합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P-Value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가 각각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0.01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과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0.000013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으로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0.05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미만이므로 각 변수에 대한 통계를 신뢰할 수 있다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VIF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가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10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미만으로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다중공선성이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없는 것으로 확인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-&gt;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코로나 발생 여부가 감기건수에 의미 있는 영향을 미친다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87" y="1103698"/>
            <a:ext cx="4308425" cy="256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6" y="1165035"/>
            <a:ext cx="3136616" cy="24983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65035"/>
            <a:ext cx="3506778" cy="25611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57" y="3707735"/>
            <a:ext cx="3462214" cy="26426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504" y="744959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 smtClean="0"/>
              <a:t>[   </a:t>
            </a:r>
            <a:r>
              <a:rPr lang="ko-KR" altLang="en-US" sz="1400" b="1" spc="-150" dirty="0" smtClean="0"/>
              <a:t>일별로 정리된 파일을 월별로 정리하는 코드   </a:t>
            </a:r>
            <a:r>
              <a:rPr lang="en-US" altLang="ko-KR" sz="1400" b="1" spc="-150" dirty="0" smtClean="0"/>
              <a:t>]</a:t>
            </a:r>
            <a:endParaRPr lang="ko-KR" altLang="en-US" sz="1400" b="1" spc="-150" dirty="0"/>
          </a:p>
        </p:txBody>
      </p:sp>
      <p:cxnSp>
        <p:nvCxnSpPr>
          <p:cNvPr id="5" name="꺾인 연결선 4"/>
          <p:cNvCxnSpPr>
            <a:endCxn id="7" idx="2"/>
          </p:cNvCxnSpPr>
          <p:nvPr/>
        </p:nvCxnSpPr>
        <p:spPr>
          <a:xfrm flipV="1">
            <a:off x="4067944" y="3726165"/>
            <a:ext cx="2473469" cy="1215003"/>
          </a:xfrm>
          <a:prstGeom prst="bentConnector2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7365" y="5029044"/>
            <a:ext cx="279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코로나 관련 </a:t>
            </a:r>
            <a:r>
              <a:rPr lang="en-US" altLang="ko-KR" sz="1200" dirty="0" smtClean="0"/>
              <a:t>19,20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1~9</a:t>
            </a:r>
            <a:r>
              <a:rPr lang="ko-KR" altLang="en-US" sz="1200" dirty="0" smtClean="0"/>
              <a:t>월로 정리하는 코드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코드가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개인 이유 </a:t>
            </a:r>
            <a:r>
              <a:rPr lang="en-US" altLang="ko-KR" sz="1200" dirty="0" smtClean="0"/>
              <a:t>: 20</a:t>
            </a:r>
            <a:r>
              <a:rPr lang="ko-KR" altLang="en-US" sz="1200" dirty="0" smtClean="0"/>
              <a:t>년이 윤년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92080" y="18864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 </a:t>
            </a:r>
            <a:r>
              <a:rPr lang="ko-KR" altLang="en-US" sz="2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론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77573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 smtClean="0"/>
              <a:t>[ X </a:t>
            </a:r>
            <a:r>
              <a:rPr lang="ko-KR" altLang="en-US" sz="1200" b="1" spc="-150" dirty="0" smtClean="0"/>
              <a:t>축에 들어가는 변수</a:t>
            </a:r>
            <a:r>
              <a:rPr lang="en-US" altLang="ko-KR" sz="1200" b="1" spc="-150" dirty="0" smtClean="0"/>
              <a:t>(</a:t>
            </a:r>
            <a:r>
              <a:rPr lang="ko-KR" altLang="en-US" sz="1200" b="1" spc="-150" dirty="0" smtClean="0"/>
              <a:t>평균온도</a:t>
            </a:r>
            <a:r>
              <a:rPr lang="en-US" altLang="ko-KR" sz="1200" b="1" spc="-150" dirty="0" smtClean="0"/>
              <a:t>,</a:t>
            </a:r>
            <a:r>
              <a:rPr lang="ko-KR" altLang="en-US" sz="1200" b="1" spc="-150" dirty="0" smtClean="0"/>
              <a:t>환절기</a:t>
            </a:r>
            <a:r>
              <a:rPr lang="en-US" altLang="ko-KR" sz="1200" b="1" spc="-150" dirty="0" smtClean="0"/>
              <a:t>,</a:t>
            </a:r>
            <a:r>
              <a:rPr lang="ko-KR" altLang="en-US" sz="1200" b="1" spc="-150" dirty="0" smtClean="0"/>
              <a:t>일교차</a:t>
            </a:r>
            <a:r>
              <a:rPr lang="en-US" altLang="ko-KR" sz="1200" b="1" spc="-150" dirty="0" smtClean="0"/>
              <a:t>,</a:t>
            </a:r>
            <a:r>
              <a:rPr lang="ko-KR" altLang="en-US" sz="1200" b="1" spc="-150" dirty="0" smtClean="0"/>
              <a:t>최저온도</a:t>
            </a:r>
            <a:r>
              <a:rPr lang="en-US" altLang="ko-KR" sz="1200" b="1" spc="-150" dirty="0" smtClean="0"/>
              <a:t>]</a:t>
            </a:r>
            <a:endParaRPr lang="ko-KR" altLang="en-US" sz="1200" b="1" spc="-1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14298"/>
            <a:ext cx="3456384" cy="25219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724" y="874411"/>
            <a:ext cx="3427824" cy="27487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76" y="3877865"/>
            <a:ext cx="4018051" cy="25766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994" y="3668928"/>
            <a:ext cx="3576067" cy="2877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92080" y="18864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 </a:t>
            </a:r>
            <a:r>
              <a:rPr lang="ko-KR" altLang="en-US" sz="2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론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8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38" y="1195093"/>
            <a:ext cx="3096344" cy="23821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240936"/>
            <a:ext cx="3275516" cy="26479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38" y="3715833"/>
            <a:ext cx="3113682" cy="2274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822" y="4348270"/>
            <a:ext cx="4093936" cy="1009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504" y="863134"/>
            <a:ext cx="417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spc="-150" dirty="0" smtClean="0"/>
              <a:t>[ X </a:t>
            </a:r>
            <a:r>
              <a:rPr lang="ko-KR" altLang="en-US" sz="1050" b="1" spc="-150" dirty="0" smtClean="0"/>
              <a:t>축에 들어가는 변수</a:t>
            </a:r>
            <a:r>
              <a:rPr lang="en-US" altLang="ko-KR" sz="1050" b="1" spc="-150" dirty="0" smtClean="0"/>
              <a:t>(</a:t>
            </a:r>
            <a:r>
              <a:rPr lang="ko-KR" altLang="en-US" sz="1050" b="1" spc="-150" dirty="0" smtClean="0"/>
              <a:t>습도</a:t>
            </a:r>
            <a:r>
              <a:rPr lang="en-US" altLang="ko-KR" sz="1050" b="1" spc="-150" dirty="0" smtClean="0"/>
              <a:t>,</a:t>
            </a:r>
            <a:r>
              <a:rPr lang="ko-KR" altLang="en-US" sz="1050" b="1" spc="-150" dirty="0" smtClean="0"/>
              <a:t>미세먼지</a:t>
            </a:r>
            <a:r>
              <a:rPr lang="en-US" altLang="ko-KR" sz="1050" b="1" spc="-150" dirty="0" smtClean="0"/>
              <a:t>,19~20</a:t>
            </a:r>
            <a:r>
              <a:rPr lang="ko-KR" altLang="en-US" sz="1050" b="1" spc="-150" dirty="0" smtClean="0"/>
              <a:t>년 평균온도</a:t>
            </a:r>
            <a:r>
              <a:rPr lang="en-US" altLang="ko-KR" sz="1050" b="1" spc="-150" dirty="0" smtClean="0"/>
              <a:t>,</a:t>
            </a:r>
            <a:r>
              <a:rPr lang="ko-KR" altLang="en-US" sz="1050" b="1" spc="-150" dirty="0" smtClean="0"/>
              <a:t>코로나 발생 여부</a:t>
            </a:r>
            <a:r>
              <a:rPr lang="en-US" altLang="ko-KR" sz="1050" b="1" spc="-150" dirty="0" smtClean="0"/>
              <a:t>]</a:t>
            </a:r>
            <a:endParaRPr lang="ko-KR" altLang="en-US" sz="1050" b="1" spc="-15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18864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 </a:t>
            </a:r>
            <a:r>
              <a:rPr lang="ko-KR" altLang="en-US" sz="2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론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7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77573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 smtClean="0"/>
              <a:t>[ Y</a:t>
            </a:r>
            <a:r>
              <a:rPr lang="ko-KR" altLang="en-US" sz="1200" b="1" spc="-150" dirty="0" smtClean="0"/>
              <a:t>축에 들어가는 변수 </a:t>
            </a:r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감기건수</a:t>
            </a:r>
            <a:r>
              <a:rPr lang="en-US" altLang="ko-KR" sz="1200" b="1" spc="-150" dirty="0" smtClean="0"/>
              <a:t> : 18</a:t>
            </a:r>
            <a:r>
              <a:rPr lang="ko-KR" altLang="en-US" sz="1200" b="1" spc="-150" dirty="0" smtClean="0"/>
              <a:t>년</a:t>
            </a:r>
            <a:r>
              <a:rPr lang="en-US" altLang="ko-KR" sz="1200" b="1" spc="-150" dirty="0" smtClean="0"/>
              <a:t>, 19~20</a:t>
            </a:r>
            <a:r>
              <a:rPr lang="ko-KR" altLang="en-US" sz="1200" b="1" spc="-150" dirty="0" smtClean="0"/>
              <a:t>년</a:t>
            </a:r>
            <a:r>
              <a:rPr lang="en-US" altLang="ko-KR" sz="1200" b="1" spc="-150" dirty="0" smtClean="0"/>
              <a:t>(1~9</a:t>
            </a:r>
            <a:r>
              <a:rPr lang="ko-KR" altLang="en-US" sz="1200" b="1" spc="-150" dirty="0" smtClean="0"/>
              <a:t>월</a:t>
            </a:r>
            <a:r>
              <a:rPr lang="en-US" altLang="ko-KR" sz="1200" b="1" spc="-150" dirty="0" smtClean="0"/>
              <a:t>)]</a:t>
            </a:r>
            <a:endParaRPr lang="ko-KR" altLang="en-US" sz="1200" b="1" spc="-1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64" y="1082353"/>
            <a:ext cx="3586220" cy="2826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425" y="1052736"/>
            <a:ext cx="3538166" cy="26485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64" y="3902649"/>
            <a:ext cx="3389849" cy="2545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92080" y="18864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 </a:t>
            </a:r>
            <a:r>
              <a:rPr lang="ko-KR" altLang="en-US" sz="2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론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9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612576" y="813539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 smtClean="0"/>
              <a:t>[ Main </a:t>
            </a:r>
            <a:r>
              <a:rPr lang="ko-KR" altLang="en-US" sz="1200" b="1" spc="-150" dirty="0" smtClean="0"/>
              <a:t>함수 </a:t>
            </a:r>
            <a:r>
              <a:rPr lang="en-US" altLang="ko-KR" sz="1200" b="1" spc="-150" dirty="0" smtClean="0"/>
              <a:t>– </a:t>
            </a:r>
            <a:r>
              <a:rPr lang="ko-KR" altLang="en-US" sz="1200" b="1" spc="-150" dirty="0" smtClean="0"/>
              <a:t>회귀분석 실행</a:t>
            </a:r>
            <a:r>
              <a:rPr lang="en-US" altLang="ko-KR" sz="1200" b="1" spc="-150" dirty="0" smtClean="0"/>
              <a:t>]</a:t>
            </a:r>
            <a:endParaRPr lang="ko-KR" altLang="en-US" sz="1200" b="1" spc="-1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70" y="1415199"/>
            <a:ext cx="4697118" cy="47251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92080" y="18864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 </a:t>
            </a:r>
            <a:r>
              <a:rPr lang="ko-KR" altLang="en-US" sz="2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론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5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7016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 </a:t>
            </a:r>
            <a:r>
              <a:rPr lang="ko-KR" altLang="en-US" sz="2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론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080" y="18864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데이터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566" y="1772816"/>
            <a:ext cx="680475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감기건수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050" dirty="0">
                <a:latin typeface="HY헤드라인M" pitchFamily="18" charset="-127"/>
                <a:ea typeface="HY헤드라인M" pitchFamily="18" charset="-127"/>
              </a:rPr>
              <a:t>데이터 출처 </a:t>
            </a:r>
            <a:endParaRPr lang="en-US" altLang="ko-KR" sz="105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  <a:hlinkClick r:id="rId3"/>
              </a:rPr>
              <a:t>: https</a:t>
            </a:r>
            <a:r>
              <a:rPr lang="en-US" altLang="ko-KR" sz="1050" dirty="0">
                <a:latin typeface="HY헤드라인M" pitchFamily="18" charset="-127"/>
                <a:ea typeface="HY헤드라인M" pitchFamily="18" charset="-127"/>
                <a:hlinkClick r:id="rId3"/>
              </a:rPr>
              <a:t>://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  <a:hlinkClick r:id="rId3"/>
              </a:rPr>
              <a:t>www.data.go.kr/data/15028050/fileData.do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국민건강보험공단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]</a:t>
            </a:r>
          </a:p>
          <a:p>
            <a:endParaRPr lang="en-US" altLang="ko-KR" sz="105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날씨</a:t>
            </a:r>
            <a:r>
              <a:rPr lang="en-US" altLang="ko-KR" sz="105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데이터 출처 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기온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미세먼지 농도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습도</a:t>
            </a:r>
            <a:endParaRPr lang="en-US" altLang="ko-KR" sz="105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  <a:hlinkClick r:id="rId4"/>
              </a:rPr>
              <a:t>https</a:t>
            </a:r>
            <a:r>
              <a:rPr lang="en-US" altLang="ko-KR" sz="1050" dirty="0">
                <a:latin typeface="HY헤드라인M" pitchFamily="18" charset="-127"/>
                <a:ea typeface="HY헤드라인M" pitchFamily="18" charset="-127"/>
                <a:hlinkClick r:id="rId4"/>
              </a:rPr>
              <a:t>://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  <a:hlinkClick r:id="rId4"/>
              </a:rPr>
              <a:t>data.kma.go.kr/cmmn/main.do</a:t>
            </a:r>
            <a:endParaRPr lang="en-US" altLang="ko-KR" sz="105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기상청</a:t>
            </a:r>
            <a:r>
              <a:rPr lang="en-US" altLang="ko-KR" sz="105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기상자료개방포털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99" y="208198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주     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284984"/>
            <a:ext cx="1368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1.    </a:t>
            </a:r>
            <a:r>
              <a:rPr lang="ko-KR" altLang="en-US" sz="1200" b="1" spc="-150" dirty="0" smtClean="0"/>
              <a:t>주제 선정배경</a:t>
            </a:r>
            <a:endParaRPr lang="en-US" altLang="ko-KR" sz="1200" b="1" spc="-150" dirty="0" smtClean="0"/>
          </a:p>
          <a:p>
            <a:pPr marL="228600" indent="-228600">
              <a:buAutoNum type="arabicPeriod"/>
            </a:pPr>
            <a:endParaRPr lang="en-US" altLang="ko-KR" sz="1200" b="1" spc="-150" dirty="0"/>
          </a:p>
          <a:p>
            <a:pPr marL="228600" indent="-228600">
              <a:buAutoNum type="arabicPeriod" startAt="2"/>
            </a:pPr>
            <a:r>
              <a:rPr lang="ko-KR" altLang="en-US" sz="1200" b="1" spc="-150" dirty="0" smtClean="0"/>
              <a:t>사용 도구</a:t>
            </a:r>
            <a:endParaRPr lang="en-US" altLang="ko-KR" sz="1200" b="1" spc="-150" dirty="0" smtClean="0"/>
          </a:p>
          <a:p>
            <a:pPr marL="228600" indent="-228600">
              <a:buAutoNum type="arabicPeriod" startAt="2"/>
            </a:pPr>
            <a:endParaRPr lang="en-US" altLang="ko-KR" sz="1200" b="1" spc="-150" dirty="0" smtClean="0"/>
          </a:p>
          <a:p>
            <a:pPr marL="228600" indent="-228600">
              <a:buAutoNum type="arabicPeriod" startAt="2"/>
            </a:pPr>
            <a:r>
              <a:rPr lang="ko-KR" altLang="en-US" sz="1200" b="1" spc="-150" dirty="0" smtClean="0"/>
              <a:t>인자 의미</a:t>
            </a:r>
            <a:endParaRPr lang="en-US" altLang="ko-KR" sz="1200" b="1" spc="-150" dirty="0" smtClean="0"/>
          </a:p>
          <a:p>
            <a:pPr marL="228600" indent="-228600">
              <a:buAutoNum type="arabicPeriod"/>
            </a:pPr>
            <a:endParaRPr lang="en-US" altLang="ko-KR" sz="1200" b="1" spc="-150" dirty="0"/>
          </a:p>
          <a:p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284984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200" b="1" spc="-150" dirty="0" smtClean="0"/>
          </a:p>
          <a:p>
            <a:pPr marL="228600" indent="-228600">
              <a:buAutoNum type="arabicPeriod"/>
            </a:pPr>
            <a:r>
              <a:rPr lang="ko-KR" altLang="en-US" sz="1200" b="1" spc="-150" dirty="0" smtClean="0"/>
              <a:t>단순회귀 </a:t>
            </a:r>
            <a:r>
              <a:rPr lang="en-US" altLang="ko-KR" sz="1200" b="1" spc="-150" dirty="0" smtClean="0"/>
              <a:t>1</a:t>
            </a:r>
          </a:p>
          <a:p>
            <a:pPr marL="228600" indent="-228600">
              <a:buAutoNum type="arabicPeriod"/>
            </a:pPr>
            <a:endParaRPr lang="en-US" altLang="ko-KR" sz="1200" b="1" spc="-150" dirty="0"/>
          </a:p>
          <a:p>
            <a:pPr marL="228600" indent="-228600">
              <a:buAutoNum type="arabicPeriod"/>
            </a:pPr>
            <a:r>
              <a:rPr lang="ko-KR" altLang="en-US" sz="1200" b="1" spc="-150" dirty="0" smtClean="0"/>
              <a:t>단순회귀 </a:t>
            </a:r>
            <a:r>
              <a:rPr lang="en-US" altLang="ko-KR" sz="1200" b="1" spc="-150" dirty="0" smtClean="0"/>
              <a:t>2</a:t>
            </a:r>
          </a:p>
          <a:p>
            <a:pPr marL="228600" indent="-228600">
              <a:buAutoNum type="arabicPeriod"/>
            </a:pPr>
            <a:endParaRPr lang="en-US" altLang="ko-KR" sz="1200" b="1" spc="-150" dirty="0"/>
          </a:p>
          <a:p>
            <a:pPr marL="228600" indent="-228600">
              <a:buAutoNum type="arabicPeriod"/>
            </a:pPr>
            <a:r>
              <a:rPr lang="ko-KR" altLang="en-US" sz="1200" b="1" spc="-150" dirty="0" smtClean="0"/>
              <a:t>다중회귀</a:t>
            </a:r>
            <a:endParaRPr lang="en-US" altLang="ko-KR" sz="1200" b="1" spc="-150" dirty="0" smtClean="0"/>
          </a:p>
          <a:p>
            <a:pPr marL="228600" indent="-228600">
              <a:buAutoNum type="arabicPeriod"/>
            </a:pP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97971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배     경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본    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+mj-ea"/>
              </a:rPr>
              <a:t>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핵     심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4248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결     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80112" y="3284984"/>
            <a:ext cx="1368152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200" b="1" spc="-150" dirty="0" smtClean="0"/>
          </a:p>
          <a:p>
            <a:pPr marL="228600" indent="-228600">
              <a:buAutoNum type="arabicPeriod"/>
            </a:pPr>
            <a:r>
              <a:rPr lang="ko-KR" altLang="en-US" sz="1100" b="1" spc="-150" dirty="0" smtClean="0"/>
              <a:t>단순회귀 </a:t>
            </a:r>
            <a:r>
              <a:rPr lang="en-US" altLang="ko-KR" sz="1100" b="1" spc="-150" dirty="0" smtClean="0"/>
              <a:t>(</a:t>
            </a:r>
            <a:r>
              <a:rPr lang="ko-KR" altLang="en-US" sz="1100" b="1" spc="-150" dirty="0" smtClean="0"/>
              <a:t>코로나</a:t>
            </a:r>
            <a:r>
              <a:rPr lang="en-US" altLang="ko-KR" sz="1100" b="1" spc="-150" dirty="0" smtClean="0"/>
              <a:t>)</a:t>
            </a:r>
            <a:endParaRPr lang="en-US" altLang="ko-KR" sz="1200" b="1" spc="-150" dirty="0" smtClean="0"/>
          </a:p>
          <a:p>
            <a:pPr marL="228600" indent="-228600">
              <a:buAutoNum type="arabicPeriod"/>
            </a:pPr>
            <a:endParaRPr lang="en-US" altLang="ko-KR" sz="1200" b="1" spc="-150" dirty="0"/>
          </a:p>
          <a:p>
            <a:pPr marL="228600" indent="-228600">
              <a:buAutoNum type="arabicPeriod"/>
            </a:pPr>
            <a:r>
              <a:rPr lang="ko-KR" altLang="en-US" sz="1100" b="1" spc="-150" dirty="0" smtClean="0"/>
              <a:t>다중회귀 </a:t>
            </a:r>
            <a:r>
              <a:rPr lang="en-US" altLang="ko-KR" sz="1100" b="1" spc="-150" dirty="0" smtClean="0"/>
              <a:t>(</a:t>
            </a:r>
            <a:r>
              <a:rPr lang="ko-KR" altLang="en-US" sz="1100" b="1" spc="-150" dirty="0" smtClean="0"/>
              <a:t>코로나</a:t>
            </a:r>
            <a:r>
              <a:rPr lang="en-US" altLang="ko-KR" sz="1100" b="1" spc="-15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sz="1200" b="1" spc="-150" dirty="0"/>
          </a:p>
          <a:p>
            <a:endParaRPr lang="en-US" altLang="ko-KR" sz="1200" b="1" spc="-150" dirty="0" smtClean="0"/>
          </a:p>
          <a:p>
            <a:pPr marL="228600" indent="-228600">
              <a:buAutoNum type="arabicPeriod"/>
            </a:pP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308304" y="3284984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200" b="1" spc="-150" dirty="0" smtClean="0"/>
          </a:p>
          <a:p>
            <a:pPr marL="228600" indent="-228600">
              <a:buAutoNum type="arabicPeriod"/>
            </a:pPr>
            <a:r>
              <a:rPr lang="ko-KR" altLang="en-US" sz="1200" b="1" spc="-150" dirty="0" smtClean="0"/>
              <a:t>보고서</a:t>
            </a:r>
            <a:endParaRPr lang="en-US" altLang="ko-KR" sz="1200" b="1" spc="-150" dirty="0" smtClean="0"/>
          </a:p>
          <a:p>
            <a:pPr marL="228600" indent="-228600">
              <a:buAutoNum type="arabicPeriod"/>
            </a:pPr>
            <a:endParaRPr lang="en-US" altLang="ko-KR" sz="1200" b="1" spc="-150" dirty="0"/>
          </a:p>
          <a:p>
            <a:pPr marL="228600" indent="-228600">
              <a:buAutoNum type="arabicPeriod"/>
            </a:pPr>
            <a:r>
              <a:rPr lang="ko-KR" altLang="en-US" sz="1200" b="1" spc="-150" dirty="0" smtClean="0"/>
              <a:t>코딩 </a:t>
            </a:r>
            <a:endParaRPr lang="en-US" altLang="ko-KR" sz="1200" b="1" spc="-150" dirty="0" smtClean="0"/>
          </a:p>
          <a:p>
            <a:pPr marL="228600" indent="-228600">
              <a:buAutoNum type="arabicPeriod"/>
            </a:pPr>
            <a:endParaRPr lang="en-US" altLang="ko-KR" sz="1200" b="1" spc="-150" dirty="0"/>
          </a:p>
          <a:p>
            <a:pPr marL="228600" indent="-228600">
              <a:buAutoNum type="arabicPeriod"/>
            </a:pPr>
            <a:r>
              <a:rPr lang="ko-KR" altLang="en-US" sz="1200" b="1" spc="-150" dirty="0" smtClean="0"/>
              <a:t>사용 데이터</a:t>
            </a:r>
            <a:endParaRPr lang="en-US" altLang="ko-KR" sz="1200" b="1" spc="-150" dirty="0" smtClean="0"/>
          </a:p>
          <a:p>
            <a:pPr marL="228600" indent="-228600">
              <a:buAutoNum type="arabicPeriod"/>
            </a:pP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</p:spTree>
    <p:extLst>
      <p:ext uri="{BB962C8B-B14F-4D97-AF65-F5344CB8AC3E}">
        <p14:creationId xmlns:p14="http://schemas.microsoft.com/office/powerpoint/2010/main" val="5399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51906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39752" y="2204864"/>
            <a:ext cx="64087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smtClean="0"/>
              <a:t>프로젝트 주제</a:t>
            </a:r>
            <a:endParaRPr lang="en-US" altLang="ko-KR" sz="2000" b="1" spc="-150" dirty="0" smtClean="0"/>
          </a:p>
          <a:p>
            <a:pPr fontAlgn="base">
              <a:lnSpc>
                <a:spcPct val="200000"/>
              </a:lnSpc>
            </a:pPr>
            <a:r>
              <a:rPr lang="en-US" altLang="ko-KR" b="1" spc="-150" dirty="0" smtClean="0"/>
              <a:t>- </a:t>
            </a:r>
            <a:r>
              <a:rPr lang="ko-KR" altLang="en-US" b="1" spc="-150" dirty="0" smtClean="0"/>
              <a:t>회귀분석을 이용하여 감기 발생의 주요 요인을 찾는다</a:t>
            </a:r>
            <a:r>
              <a:rPr lang="en-US" altLang="ko-KR" b="1" spc="-150" dirty="0" smtClean="0"/>
              <a:t>.</a:t>
            </a:r>
          </a:p>
          <a:p>
            <a:pPr fontAlgn="base">
              <a:lnSpc>
                <a:spcPct val="200000"/>
              </a:lnSpc>
            </a:pPr>
            <a:r>
              <a:rPr lang="en-US" altLang="ko-KR" b="1" spc="-150" dirty="0" smtClean="0"/>
              <a:t>- </a:t>
            </a:r>
            <a:r>
              <a:rPr lang="ko-KR" altLang="en-US" b="1" spc="-150" dirty="0" smtClean="0"/>
              <a:t>코로나 전후 감기 건수에 대한 영향</a:t>
            </a:r>
            <a:r>
              <a:rPr lang="en-US" altLang="ko-KR" b="1" spc="-150" dirty="0" smtClean="0"/>
              <a:t>.</a:t>
            </a:r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291629" y="2742312"/>
            <a:ext cx="1112019" cy="758696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63688" y="2348880"/>
            <a:ext cx="6624736" cy="172819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 제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1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51906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52" y="98072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주제 선정배경</a:t>
            </a:r>
            <a:endParaRPr lang="ko-KR" altLang="en-US" b="1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611560" y="1401738"/>
            <a:ext cx="77768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600" spc="-150" dirty="0" smtClean="0"/>
              <a:t>감기와 평균기온은 깊은 관계가 있다는 것은 상식적으로 당연한 논리이지만</a:t>
            </a:r>
            <a:r>
              <a:rPr lang="en-US" altLang="ko-KR" sz="1600" spc="-150" dirty="0" smtClean="0"/>
              <a:t>,</a:t>
            </a:r>
          </a:p>
          <a:p>
            <a:pPr fontAlgn="base">
              <a:lnSpc>
                <a:spcPct val="200000"/>
              </a:lnSpc>
            </a:pPr>
            <a:r>
              <a:rPr lang="en-US" altLang="ko-KR" sz="1600" spc="-150" dirty="0" smtClean="0"/>
              <a:t>      </a:t>
            </a:r>
            <a:r>
              <a:rPr lang="ko-KR" altLang="en-US" sz="1600" spc="-150" dirty="0" smtClean="0"/>
              <a:t>수치적으로 확인하기 어렵다</a:t>
            </a:r>
            <a:r>
              <a:rPr lang="en-US" altLang="ko-KR" sz="1600" spc="-150" dirty="0" smtClean="0"/>
              <a:t>.</a:t>
            </a:r>
          </a:p>
          <a:p>
            <a:pPr fontAlgn="base">
              <a:lnSpc>
                <a:spcPct val="200000"/>
              </a:lnSpc>
            </a:pPr>
            <a:endParaRPr lang="en-US" altLang="ko-KR" sz="1600" spc="-15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600" spc="-150" dirty="0" smtClean="0"/>
              <a:t>-    </a:t>
            </a:r>
            <a:r>
              <a:rPr lang="ko-KR" altLang="en-US" sz="1600" spc="-150" dirty="0" smtClean="0"/>
              <a:t>코로나 전후 감기건수의 차이가 날 것 같은데</a:t>
            </a:r>
            <a:r>
              <a:rPr lang="en-US" altLang="ko-KR" sz="1600" spc="-150" dirty="0" smtClean="0"/>
              <a:t>….? (+</a:t>
            </a:r>
            <a:r>
              <a:rPr lang="ko-KR" altLang="en-US" sz="1600" spc="-150" dirty="0" smtClean="0"/>
              <a:t>교수님 아이디어</a:t>
            </a:r>
            <a:r>
              <a:rPr lang="en-US" altLang="ko-KR" sz="1600" spc="-150" dirty="0"/>
              <a:t>)</a:t>
            </a:r>
          </a:p>
          <a:p>
            <a:pPr fontAlgn="base">
              <a:lnSpc>
                <a:spcPct val="200000"/>
              </a:lnSpc>
            </a:pPr>
            <a:endParaRPr lang="en-US" altLang="ko-KR" sz="1600" spc="-150" dirty="0" smtClean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600" spc="-150" dirty="0" smtClean="0"/>
              <a:t>데이터만 확보된다면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최근 학습한 자바 </a:t>
            </a:r>
            <a:r>
              <a:rPr lang="en-US" altLang="ko-KR" sz="1600" spc="-150" dirty="0" smtClean="0"/>
              <a:t>Logic</a:t>
            </a:r>
            <a:r>
              <a:rPr lang="ko-KR" altLang="en-US" sz="1600" spc="-150" dirty="0" smtClean="0"/>
              <a:t>과 라이브러리를 활용하여</a:t>
            </a:r>
            <a:endParaRPr lang="en-US" altLang="ko-KR" sz="1600" spc="-15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600" spc="-150" dirty="0" smtClean="0"/>
              <a:t>      </a:t>
            </a:r>
            <a:r>
              <a:rPr lang="ko-KR" altLang="en-US" sz="1600" spc="-150" dirty="0" smtClean="0"/>
              <a:t>수치적으로 확인할 수 있는 알고리즘을 짤 수 있지 않을까</a:t>
            </a:r>
            <a:r>
              <a:rPr lang="en-US" altLang="ko-KR" sz="1600" spc="-150" dirty="0" smtClean="0"/>
              <a:t>?</a:t>
            </a: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endParaRPr lang="en-US" altLang="ko-KR" sz="1600" spc="-15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600" spc="-150" dirty="0" smtClean="0"/>
              <a:t>     </a:t>
            </a:r>
          </a:p>
          <a:p>
            <a:pPr fontAlgn="base">
              <a:lnSpc>
                <a:spcPct val="200000"/>
              </a:lnSpc>
            </a:pPr>
            <a:endParaRPr lang="en-US" altLang="ko-KR" sz="1600" spc="-15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배 경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9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51906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52" y="118746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/>
              <a:t>2)  </a:t>
            </a:r>
            <a:r>
              <a:rPr lang="ko-KR" altLang="en-US" sz="2000" b="1" spc="-150" dirty="0" smtClean="0"/>
              <a:t>사용 도구</a:t>
            </a:r>
            <a:endParaRPr lang="ko-KR" altLang="en-US" sz="2000" b="1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611560" y="1769909"/>
            <a:ext cx="777686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pc="-150" dirty="0" smtClean="0"/>
              <a:t>자바의 </a:t>
            </a:r>
            <a:r>
              <a:rPr lang="ko-KR" altLang="en-US" spc="-150" dirty="0" err="1" smtClean="0"/>
              <a:t>메소드</a:t>
            </a:r>
            <a:endParaRPr lang="en-US" altLang="ko-KR" spc="-15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600" spc="-150" dirty="0" smtClean="0"/>
              <a:t>	-&gt; for</a:t>
            </a:r>
            <a:r>
              <a:rPr lang="ko-KR" altLang="en-US" sz="1600" spc="-150" dirty="0"/>
              <a:t>문</a:t>
            </a:r>
            <a:endParaRPr lang="en-US" altLang="ko-KR" sz="1600" spc="-150" dirty="0"/>
          </a:p>
          <a:p>
            <a:pPr fontAlgn="base">
              <a:lnSpc>
                <a:spcPct val="200000"/>
              </a:lnSpc>
            </a:pPr>
            <a:r>
              <a:rPr lang="en-US" altLang="ko-KR" sz="1600" spc="-150" dirty="0" smtClean="0"/>
              <a:t>	-&gt; Array</a:t>
            </a: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pc="-150" dirty="0" smtClean="0"/>
              <a:t>자바의 라이브러리</a:t>
            </a:r>
            <a:endParaRPr lang="en-US" altLang="ko-KR" spc="-150" dirty="0" smtClean="0"/>
          </a:p>
          <a:p>
            <a:pPr lvl="2" fontAlgn="base">
              <a:lnSpc>
                <a:spcPct val="200000"/>
              </a:lnSpc>
            </a:pPr>
            <a:r>
              <a:rPr lang="en-US" altLang="ko-KR" spc="-150" dirty="0" smtClean="0"/>
              <a:t>-&gt; Regression (apache math3)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배 경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8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51906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52" y="98072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3)  </a:t>
            </a:r>
            <a:r>
              <a:rPr lang="ko-KR" altLang="en-US" b="1" spc="-150" dirty="0" smtClean="0"/>
              <a:t>인자 간단설명</a:t>
            </a:r>
            <a:endParaRPr lang="ko-KR" altLang="en-US" b="1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611560" y="1340768"/>
            <a:ext cx="77768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600" spc="-150" dirty="0" smtClean="0"/>
              <a:t>R-square </a:t>
            </a:r>
            <a:r>
              <a:rPr lang="en-US" altLang="ko-KR" sz="1600" spc="-150" dirty="0"/>
              <a:t>: </a:t>
            </a:r>
            <a:r>
              <a:rPr lang="ko-KR" altLang="en-US" sz="1600" spc="-150" dirty="0"/>
              <a:t>결정계수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회귀모형의 설명력을 표현 </a:t>
            </a:r>
            <a:r>
              <a:rPr lang="en-US" altLang="ko-KR" sz="1600" spc="-150" dirty="0" smtClean="0"/>
              <a:t>(1</a:t>
            </a:r>
            <a:r>
              <a:rPr lang="ko-KR" altLang="en-US" sz="1600" spc="-150" dirty="0" smtClean="0"/>
              <a:t>에 가까울수록 설명력이 높다</a:t>
            </a:r>
            <a:r>
              <a:rPr lang="en-US" altLang="ko-KR" sz="1600" spc="-150" dirty="0" smtClean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spc="-150" dirty="0" smtClean="0"/>
              <a:t>	-&gt; </a:t>
            </a:r>
            <a:r>
              <a:rPr lang="ko-KR" altLang="en-US" sz="1400" spc="-150" dirty="0"/>
              <a:t>유의미한 변수를 추가할수록 증가</a:t>
            </a:r>
            <a:r>
              <a:rPr lang="en-US" altLang="ko-KR" sz="1400" spc="-150" dirty="0"/>
              <a:t>.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spc="-150" dirty="0" smtClean="0"/>
              <a:t>	-&gt; </a:t>
            </a:r>
            <a:r>
              <a:rPr lang="ko-KR" altLang="en-US" sz="1400" spc="-150" dirty="0"/>
              <a:t>무의미한 변수를 추가할수록 감소</a:t>
            </a:r>
            <a:r>
              <a:rPr lang="en-US" altLang="ko-KR" sz="1400" spc="-150" dirty="0" smtClean="0"/>
              <a:t>.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spc="-150" dirty="0" smtClean="0"/>
              <a:t>	-&gt; </a:t>
            </a:r>
            <a:r>
              <a:rPr lang="ko-KR" altLang="en-US" sz="1400" spc="-150" dirty="0" smtClean="0"/>
              <a:t>최소 </a:t>
            </a:r>
            <a:r>
              <a:rPr lang="en-US" altLang="ko-KR" sz="1400" spc="-150" dirty="0" smtClean="0"/>
              <a:t>0.6 </a:t>
            </a:r>
            <a:r>
              <a:rPr lang="ko-KR" altLang="en-US" sz="1400" spc="-150" dirty="0" smtClean="0"/>
              <a:t>이상이 설득력이 있다</a:t>
            </a:r>
            <a:r>
              <a:rPr lang="en-US" altLang="ko-KR" sz="1400" spc="-150" dirty="0" smtClean="0"/>
              <a:t>.</a:t>
            </a: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600" spc="-150" dirty="0"/>
              <a:t>Adjusted R-square </a:t>
            </a:r>
            <a:r>
              <a:rPr lang="en-US" altLang="ko-KR" sz="1600" spc="-150" dirty="0" smtClean="0"/>
              <a:t>: </a:t>
            </a:r>
            <a:r>
              <a:rPr lang="ko-KR" altLang="en-US" sz="1600" spc="-150" dirty="0" smtClean="0"/>
              <a:t>다중분석 시 사용</a:t>
            </a:r>
            <a:endParaRPr lang="en-US" altLang="ko-KR" sz="1600" spc="-150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600" spc="-150" dirty="0" smtClean="0"/>
              <a:t>P-Value :  </a:t>
            </a:r>
            <a:r>
              <a:rPr lang="ko-KR" altLang="en-US" sz="1600" spc="-150" dirty="0" smtClean="0"/>
              <a:t>통계적으로 나오는 결과의 신뢰성을 보여주는 값</a:t>
            </a:r>
            <a:endParaRPr lang="en-US" altLang="ko-KR" sz="1600" spc="-150" dirty="0" smtClean="0"/>
          </a:p>
          <a:p>
            <a:pPr lvl="2" fontAlgn="base">
              <a:lnSpc>
                <a:spcPct val="200000"/>
              </a:lnSpc>
            </a:pPr>
            <a:r>
              <a:rPr lang="en-US" altLang="ko-KR" sz="1600" spc="-150" dirty="0" smtClean="0"/>
              <a:t>-&gt; </a:t>
            </a:r>
            <a:r>
              <a:rPr lang="ko-KR" altLang="en-US" sz="1600" spc="-150" dirty="0" smtClean="0"/>
              <a:t>작을수록 주장에 대한 신뢰도가 높다</a:t>
            </a:r>
            <a:endParaRPr lang="en-US" altLang="ko-KR" sz="1600" spc="-150" dirty="0" smtClean="0"/>
          </a:p>
          <a:p>
            <a:pPr lvl="2" fontAlgn="base">
              <a:lnSpc>
                <a:spcPct val="200000"/>
              </a:lnSpc>
            </a:pPr>
            <a:r>
              <a:rPr lang="en-US" altLang="ko-KR" sz="1600" spc="-150" dirty="0" smtClean="0"/>
              <a:t>-&gt; </a:t>
            </a:r>
            <a:r>
              <a:rPr lang="ko-KR" altLang="en-US" sz="1600" spc="-150" dirty="0" smtClean="0"/>
              <a:t>보통 </a:t>
            </a:r>
            <a:r>
              <a:rPr lang="en-US" altLang="ko-KR" sz="1600" spc="-150" dirty="0" smtClean="0"/>
              <a:t>0.05 </a:t>
            </a:r>
            <a:r>
              <a:rPr lang="ko-KR" altLang="en-US" sz="1600" spc="-150" dirty="0" smtClean="0"/>
              <a:t>이하면 </a:t>
            </a:r>
            <a:r>
              <a:rPr lang="en-US" altLang="ko-KR" sz="1600" spc="-150" dirty="0" smtClean="0"/>
              <a:t>95%</a:t>
            </a:r>
            <a:r>
              <a:rPr lang="ko-KR" altLang="en-US" sz="1600" spc="-150" dirty="0" smtClean="0"/>
              <a:t>로 통계를 신뢰할 수 있다</a:t>
            </a:r>
            <a:r>
              <a:rPr lang="en-US" altLang="ko-KR" sz="1600" spc="-150" dirty="0" smtClean="0"/>
              <a:t>.</a:t>
            </a: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600" spc="-150" dirty="0" smtClean="0"/>
              <a:t>Coefficient </a:t>
            </a:r>
            <a:r>
              <a:rPr lang="en-US" altLang="ko-KR" sz="1600" spc="-150" dirty="0"/>
              <a:t>: </a:t>
            </a:r>
            <a:r>
              <a:rPr lang="ko-KR" altLang="en-US" sz="1600" spc="-150" dirty="0" smtClean="0"/>
              <a:t>계수</a:t>
            </a:r>
            <a:endParaRPr lang="en-US" altLang="ko-KR" sz="1600" spc="-150" dirty="0" smtClean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600" spc="-150" dirty="0"/>
              <a:t>VIF : </a:t>
            </a:r>
            <a:r>
              <a:rPr lang="ko-KR" altLang="en-US" sz="1600" spc="-150" dirty="0" err="1"/>
              <a:t>다중공선성</a:t>
            </a:r>
            <a:r>
              <a:rPr lang="en-US" altLang="ko-KR" sz="1600" spc="-150" dirty="0"/>
              <a:t>,  </a:t>
            </a:r>
            <a:r>
              <a:rPr lang="ko-KR" altLang="en-US" sz="1600" spc="-150" dirty="0"/>
              <a:t>다중분석 시 독립변수 간 얼마나 독립적인지</a:t>
            </a:r>
            <a:r>
              <a:rPr lang="en-US" altLang="ko-KR" sz="1600" spc="-150" dirty="0"/>
              <a:t> </a:t>
            </a:r>
            <a:r>
              <a:rPr lang="ko-KR" altLang="en-US" sz="1600" spc="-150" dirty="0"/>
              <a:t>알 수 있다</a:t>
            </a:r>
            <a:r>
              <a:rPr lang="en-US" altLang="ko-KR" sz="1600" spc="-15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배 경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3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67744" y="929945"/>
            <a:ext cx="4608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05273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단순회귀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1 (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감기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변수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)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174334" y="1484784"/>
            <a:ext cx="2723325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608" y="3387380"/>
            <a:ext cx="3496328" cy="1347026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608" y="5090311"/>
            <a:ext cx="3512344" cy="1360271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592" y="1834575"/>
            <a:ext cx="3512344" cy="1291895"/>
          </a:xfrm>
          <a:prstGeom prst="rect">
            <a:avLst/>
          </a:prstGeom>
          <a:noFill/>
        </p:spPr>
      </p:pic>
      <p:pic>
        <p:nvPicPr>
          <p:cNvPr id="24" name="_x1899035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9" y="1834575"/>
            <a:ext cx="3491382" cy="1291895"/>
          </a:xfrm>
          <a:prstGeom prst="rect">
            <a:avLst/>
          </a:prstGeom>
          <a:noFill/>
        </p:spPr>
      </p:pic>
      <p:pic>
        <p:nvPicPr>
          <p:cNvPr id="25" name="_x18990354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3405056"/>
            <a:ext cx="3491383" cy="1284514"/>
          </a:xfrm>
          <a:prstGeom prst="rect">
            <a:avLst/>
          </a:prstGeom>
          <a:noFill/>
        </p:spPr>
      </p:pic>
      <p:pic>
        <p:nvPicPr>
          <p:cNvPr id="26" name="_x18990354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4942134"/>
            <a:ext cx="3491382" cy="135736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본 </a:t>
            </a:r>
            <a:r>
              <a:rPr lang="ko-KR" altLang="en-US" sz="2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론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730" y="1484784"/>
            <a:ext cx="1455966" cy="33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미세먼지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855841" y="1498993"/>
            <a:ext cx="1455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&lt;</a:t>
            </a:r>
            <a:r>
              <a:rPr lang="ko-KR" altLang="en-US" sz="1600" dirty="0" smtClean="0"/>
              <a:t>최저기온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844226" y="3090446"/>
            <a:ext cx="1455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&lt;</a:t>
            </a:r>
            <a:r>
              <a:rPr lang="ko-KR" altLang="en-US" sz="1600" dirty="0" smtClean="0"/>
              <a:t>평균기온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788024" y="4639074"/>
            <a:ext cx="1455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&lt;</a:t>
            </a:r>
            <a:r>
              <a:rPr lang="ko-KR" altLang="en-US" sz="1600" dirty="0" smtClean="0"/>
              <a:t>환절기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17701" y="4725144"/>
            <a:ext cx="1323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&lt;</a:t>
            </a:r>
            <a:r>
              <a:rPr lang="ko-KR" altLang="en-US" sz="1600" dirty="0" smtClean="0"/>
              <a:t>일교차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51520" y="3090446"/>
            <a:ext cx="1323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&lt;</a:t>
            </a:r>
            <a:r>
              <a:rPr lang="ko-KR" altLang="en-US" sz="1600" dirty="0" err="1" smtClean="0"/>
              <a:t>습</a:t>
            </a:r>
            <a:r>
              <a:rPr lang="ko-KR" altLang="en-US" sz="1600" dirty="0" smtClean="0"/>
              <a:t> 도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67744" y="929945"/>
            <a:ext cx="4608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05273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단순회귀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2 (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평균기온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변수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)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174334" y="1484784"/>
            <a:ext cx="2723325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_x1899035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4238" y="1945608"/>
            <a:ext cx="4755521" cy="1843432"/>
          </a:xfrm>
          <a:prstGeom prst="rect">
            <a:avLst/>
          </a:prstGeom>
          <a:noFill/>
        </p:spPr>
      </p:pic>
      <p:pic>
        <p:nvPicPr>
          <p:cNvPr id="21" name="_x189903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4237" y="4151925"/>
            <a:ext cx="4755521" cy="184343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본 </a:t>
            </a:r>
            <a:r>
              <a:rPr lang="ko-KR" altLang="en-US" sz="2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론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5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67744" y="929945"/>
            <a:ext cx="4608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05273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다중회귀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(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감기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변수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)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174334" y="1484784"/>
            <a:ext cx="2723325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8839" y="1638581"/>
            <a:ext cx="3320966" cy="1579201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988" y="3474592"/>
            <a:ext cx="3380948" cy="1513286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988" y="1638581"/>
            <a:ext cx="3380948" cy="1594425"/>
          </a:xfrm>
          <a:prstGeom prst="rect">
            <a:avLst/>
          </a:prstGeom>
          <a:noFill/>
        </p:spPr>
      </p:pic>
      <p:pic>
        <p:nvPicPr>
          <p:cNvPr id="24" name="_x1899035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1756" y="3459797"/>
            <a:ext cx="3320967" cy="1517495"/>
          </a:xfrm>
          <a:prstGeom prst="rect">
            <a:avLst/>
          </a:prstGeom>
          <a:noFill/>
        </p:spPr>
      </p:pic>
      <p:pic>
        <p:nvPicPr>
          <p:cNvPr id="21" name="_x18990354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988" y="5148559"/>
            <a:ext cx="3380948" cy="1391578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5936" y="1590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본 </a:t>
            </a:r>
            <a:r>
              <a:rPr lang="ko-KR" altLang="en-US" sz="2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론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5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588</Words>
  <Application>Microsoft Office PowerPoint</Application>
  <PresentationFormat>화면 슬라이드 쇼(4:3)</PresentationFormat>
  <Paragraphs>214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kopo</cp:lastModifiedBy>
  <cp:revision>30</cp:revision>
  <dcterms:created xsi:type="dcterms:W3CDTF">2016-11-03T20:47:04Z</dcterms:created>
  <dcterms:modified xsi:type="dcterms:W3CDTF">2021-04-07T11:15:46Z</dcterms:modified>
</cp:coreProperties>
</file>