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6" r:id="rId8"/>
    <p:sldId id="267" r:id="rId9"/>
    <p:sldId id="268" r:id="rId10"/>
    <p:sldId id="270" r:id="rId11"/>
    <p:sldId id="269" r:id="rId12"/>
    <p:sldId id="26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15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22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6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09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52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94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6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50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3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79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onesplayer.com/uav-drone/%E5%8F%8D%E7%84%A1%E4%BA%BA%E6%A9%9F%E6%9C%80%E5%BC%B7%E6%AD%A6%E5%99%A8-%E9%9B%BB%E7%A3%81%E7%A0%B2%E6%8A%80%E8%A1%93%E5%A4%A7%E6%8F%AD%E7%A7%98/" TargetMode="External"/><Relationship Id="rId2" Type="http://schemas.openxmlformats.org/officeDocument/2006/relationships/hyperlink" Target="http://www.jiunan.com.tw/tw/defense/MulticopterDefender_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z-hcwh.com/html/article43634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microsoft.com/office/2007/relationships/hdphoto" Target="../media/hdphoto2.wdp"/><Relationship Id="rId7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48000" y="761856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72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全自動反無人機系統</a:t>
            </a:r>
            <a:endParaRPr lang="zh-TW" altLang="en-US" sz="72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22255" y="4017675"/>
            <a:ext cx="3491345" cy="1655762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/>
              <a:t>組別：   第三組</a:t>
            </a:r>
          </a:p>
          <a:p>
            <a:pPr algn="l"/>
            <a:r>
              <a:rPr lang="zh-TW" altLang="en-US" sz="2000" dirty="0" smtClean="0"/>
              <a:t>組員：   </a:t>
            </a:r>
            <a:r>
              <a:rPr lang="en-US" altLang="zh-TW" sz="2000" dirty="0" smtClean="0"/>
              <a:t>0651115 </a:t>
            </a:r>
            <a:r>
              <a:rPr lang="zh-TW" altLang="en-US" sz="2000" dirty="0" smtClean="0"/>
              <a:t>李潔欣</a:t>
            </a:r>
          </a:p>
          <a:p>
            <a:pPr algn="l"/>
            <a:r>
              <a:rPr lang="zh-TW" altLang="en-US" sz="2000" dirty="0" smtClean="0"/>
              <a:t> 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0651031 </a:t>
            </a:r>
            <a:r>
              <a:rPr lang="zh-TW" altLang="en-US" sz="2000" dirty="0" smtClean="0"/>
              <a:t>顏承恩</a:t>
            </a:r>
          </a:p>
          <a:p>
            <a:pPr algn="l"/>
            <a:r>
              <a:rPr lang="en-US" altLang="zh-TW" sz="2000" dirty="0" smtClean="0"/>
              <a:t>	0551109 </a:t>
            </a:r>
            <a:r>
              <a:rPr lang="zh-TW" altLang="en-US" sz="2000" dirty="0" smtClean="0"/>
              <a:t>陳冠元</a:t>
            </a:r>
          </a:p>
          <a:p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3962400" y="5754255"/>
            <a:ext cx="6151417" cy="42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 smtClean="0"/>
              <a:t>報告日期：</a:t>
            </a:r>
            <a:r>
              <a:rPr lang="en-US" altLang="zh-TW" sz="1600" dirty="0" smtClean="0"/>
              <a:t>2019/11/20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31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22" y="483814"/>
            <a:ext cx="8287056" cy="59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2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6916" y="390297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組員報告分工</a:t>
            </a:r>
          </a:p>
        </p:txBody>
      </p:sp>
      <p:sp>
        <p:nvSpPr>
          <p:cNvPr id="3" name="矩形 2"/>
          <p:cNvSpPr/>
          <p:nvPr/>
        </p:nvSpPr>
        <p:spPr>
          <a:xfrm>
            <a:off x="2387370" y="1729740"/>
            <a:ext cx="745374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2800" dirty="0">
                <a:ea typeface="微軟正黑體" panose="020B0604030504040204" pitchFamily="34" charset="-120"/>
              </a:rPr>
              <a:t>0651115 </a:t>
            </a:r>
            <a:r>
              <a:rPr lang="zh-TW" altLang="en-US" sz="2800" dirty="0">
                <a:ea typeface="微軟正黑體" panose="020B0604030504040204" pitchFamily="34" charset="-120"/>
              </a:rPr>
              <a:t>李潔欣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：</a:t>
            </a:r>
            <a:r>
              <a:rPr lang="zh-TW" altLang="en-US" sz="2800" dirty="0">
                <a:ea typeface="微軟正黑體" panose="020B0604030504040204" pitchFamily="34" charset="-120"/>
              </a:rPr>
              <a:t>撰寫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描述</a:t>
            </a:r>
            <a:r>
              <a:rPr lang="zh-TW" altLang="en-US" sz="2800" dirty="0">
                <a:ea typeface="微軟正黑體" panose="020B0604030504040204" pitchFamily="34" charset="-120"/>
              </a:rPr>
              <a:t>性項目</a:t>
            </a:r>
            <a:r>
              <a:rPr lang="en-US" altLang="zh-TW" sz="2800" dirty="0"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ea typeface="微軟正黑體" panose="020B0604030504040204" pitchFamily="34" charset="-120"/>
              </a:rPr>
              <a:t>上台報告。</a:t>
            </a:r>
          </a:p>
          <a:p>
            <a:pPr>
              <a:spcBef>
                <a:spcPts val="1800"/>
              </a:spcBef>
            </a:pPr>
            <a:r>
              <a:rPr lang="en-US" altLang="zh-TW" sz="2800" dirty="0">
                <a:ea typeface="微軟正黑體" panose="020B0604030504040204" pitchFamily="34" charset="-120"/>
              </a:rPr>
              <a:t>0651031 </a:t>
            </a:r>
            <a:r>
              <a:rPr lang="zh-TW" altLang="en-US" sz="2800" dirty="0">
                <a:ea typeface="微軟正黑體" panose="020B0604030504040204" pitchFamily="34" charset="-120"/>
              </a:rPr>
              <a:t>顏承恩：分析事件條列式。</a:t>
            </a:r>
          </a:p>
          <a:p>
            <a:pPr>
              <a:spcBef>
                <a:spcPts val="1800"/>
              </a:spcBef>
            </a:pPr>
            <a:r>
              <a:rPr lang="en-US" altLang="zh-TW" sz="2800" dirty="0">
                <a:ea typeface="微軟正黑體" panose="020B0604030504040204" pitchFamily="34" charset="-120"/>
              </a:rPr>
              <a:t>0551109 </a:t>
            </a:r>
            <a:r>
              <a:rPr lang="zh-TW" altLang="en-US" sz="2800" dirty="0">
                <a:ea typeface="微軟正黑體" panose="020B0604030504040204" pitchFamily="34" charset="-120"/>
              </a:rPr>
              <a:t>陳冠元：</a:t>
            </a:r>
            <a:r>
              <a:rPr lang="en-US" altLang="zh-TW" sz="2800" dirty="0">
                <a:ea typeface="微軟正黑體" panose="020B0604030504040204" pitchFamily="34" charset="-120"/>
              </a:rPr>
              <a:t>PPT</a:t>
            </a:r>
            <a:r>
              <a:rPr lang="zh-TW" altLang="en-US" sz="2800" dirty="0">
                <a:ea typeface="微軟正黑體" panose="020B0604030504040204" pitchFamily="34" charset="-120"/>
              </a:rPr>
              <a:t>排版。</a:t>
            </a:r>
          </a:p>
        </p:txBody>
      </p:sp>
    </p:spTree>
    <p:extLst>
      <p:ext uri="{BB962C8B-B14F-4D97-AF65-F5344CB8AC3E}">
        <p14:creationId xmlns:p14="http://schemas.microsoft.com/office/powerpoint/2010/main" val="388571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9408" y="427648"/>
            <a:ext cx="10515600" cy="5902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b="1" dirty="0" smtClean="0"/>
              <a:t>資</a:t>
            </a:r>
            <a:r>
              <a:rPr lang="zh-TW" altLang="en-US" sz="4000" b="1" dirty="0"/>
              <a:t>料</a:t>
            </a:r>
            <a:r>
              <a:rPr lang="zh-TW" altLang="en-US" sz="4000" b="1" dirty="0" smtClean="0"/>
              <a:t>來源：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2000" dirty="0" smtClean="0"/>
              <a:t>圖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：</a:t>
            </a:r>
            <a:r>
              <a:rPr lang="en-US" altLang="zh-TW" sz="2000" dirty="0" smtClean="0">
                <a:hlinkClick r:id="rId2"/>
              </a:rPr>
              <a:t>http://www.jiunan.com.tw/tw/defense/MulticopterDefender_s.html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圖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：</a:t>
            </a:r>
            <a:r>
              <a:rPr lang="en-US" altLang="zh-TW" sz="2000" dirty="0" smtClean="0">
                <a:hlinkClick r:id="rId3"/>
              </a:rPr>
              <a:t>https://dronesplayer.com/uav-drone/%E5%8F%8D%E7%84%A1%E4%BA%BA%E6%A9%9F%E6%9C%80%E5%BC%B7%E6%AD%A6%E5%99%A8-%E9%9B%BB%E7%A3%81%E7%A0%B2%E6%8A%80%E8%A1%93%E5%A4%A7%E6%8F%AD%E7%A7%98/</a:t>
            </a:r>
          </a:p>
          <a:p>
            <a:pPr marL="0" indent="0">
              <a:buNone/>
            </a:pPr>
            <a:r>
              <a:rPr lang="en-US" altLang="zh-TW" sz="2000" dirty="0" smtClean="0"/>
              <a:t>PPT</a:t>
            </a:r>
            <a:r>
              <a:rPr lang="zh-TW" altLang="en-US" sz="2000" dirty="0" smtClean="0"/>
              <a:t>背景：</a:t>
            </a:r>
            <a:r>
              <a:rPr lang="en-US" altLang="zh-TW" sz="2000" dirty="0" smtClean="0">
                <a:hlinkClick r:id="rId4"/>
              </a:rPr>
              <a:t>http://gz-hcwh.com/html/article43634.html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80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目錄：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4" action="ppaction://hlinksldjump"/>
              </a:rPr>
              <a:t>背景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zh-TW" dirty="0">
                <a:hlinkClick r:id="rId5" action="ppaction://hlinksldjump"/>
              </a:rPr>
              <a:t>研究</a:t>
            </a:r>
            <a:r>
              <a:rPr lang="zh-TW" altLang="zh-TW" dirty="0" smtClean="0">
                <a:hlinkClick r:id="rId5" action="ppaction://hlinksldjump"/>
              </a:rPr>
              <a:t>動機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zh-TW" dirty="0" smtClean="0">
                <a:hlinkClick r:id="rId6" action="ppaction://hlinksldjump"/>
              </a:rPr>
              <a:t>研究</a:t>
            </a:r>
            <a:r>
              <a:rPr lang="zh-TW" altLang="en-US" dirty="0" smtClean="0">
                <a:hlinkClick r:id="rId6" action="ppaction://hlinksldjump"/>
              </a:rPr>
              <a:t>目的</a:t>
            </a:r>
            <a:endParaRPr lang="en-US" altLang="zh-TW" dirty="0"/>
          </a:p>
          <a:p>
            <a:pPr>
              <a:spcBef>
                <a:spcPts val="1800"/>
              </a:spcBef>
            </a:pP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構使用個案圖</a:t>
            </a:r>
            <a:r>
              <a:rPr lang="en-US" altLang="zh-TW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描述項目與</a:t>
            </a: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事件條列式對照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7" action="ppaction://hlinksldjump"/>
              </a:rPr>
              <a:t>資料來源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8" action="ppaction://hlinksldjump"/>
              </a:rPr>
              <a:t>組員報告分工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/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100" y="1859206"/>
            <a:ext cx="11353800" cy="499879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近年來運用無人機空拍風景之風氣盛行，卻也衍生出不少</a:t>
            </a:r>
            <a:r>
              <a:rPr lang="zh-TW" altLang="en-US" sz="3600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飛安問題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無人機干擾飛航、誤闖禁航區、遭到有心人士惡意運用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8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背景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TW" altLang="zh-TW" dirty="0">
                <a:ea typeface="微軟正黑體" panose="020B0604030504040204" pitchFamily="34" charset="-120"/>
              </a:rPr>
              <a:t>目前已有</a:t>
            </a:r>
            <a:r>
              <a:rPr lang="zh-TW" altLang="zh-TW" b="1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無人機干擾槍</a:t>
            </a:r>
            <a:r>
              <a:rPr lang="zh-TW" altLang="zh-TW" dirty="0">
                <a:ea typeface="微軟正黑體" panose="020B0604030504040204" pitchFamily="34" charset="-120"/>
              </a:rPr>
              <a:t>的出現，</a:t>
            </a:r>
            <a:r>
              <a:rPr lang="zh-TW" altLang="zh-TW" dirty="0" smtClean="0">
                <a:ea typeface="微軟正黑體" panose="020B0604030504040204" pitchFamily="34" charset="-120"/>
              </a:rPr>
              <a:t>但是</a:t>
            </a:r>
            <a:r>
              <a:rPr lang="zh-TW" altLang="en-US" dirty="0" smtClean="0">
                <a:ea typeface="微軟正黑體" panose="020B0604030504040204" pitchFamily="34" charset="-120"/>
              </a:rPr>
              <a:t>有以下缺點</a:t>
            </a:r>
            <a:endParaRPr lang="zh-TW" altLang="zh-TW" dirty="0">
              <a:ea typeface="微軟正黑體" panose="020B0604030504040204" pitchFamily="34" charset="-12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1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r>
              <a:rPr lang="zh-TW" altLang="zh-TW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zh-TW" b="1" dirty="0" smtClean="0">
                <a:ea typeface="微軟正黑體" panose="020B0604030504040204" pitchFamily="34" charset="-120"/>
              </a:rPr>
              <a:t>體積</a:t>
            </a:r>
            <a:r>
              <a:rPr lang="zh-TW" altLang="zh-TW" b="1" dirty="0">
                <a:ea typeface="微軟正黑體" panose="020B0604030504040204" pitchFamily="34" charset="-120"/>
              </a:rPr>
              <a:t>太過笨重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2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r>
              <a:rPr lang="zh-TW" altLang="zh-TW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zh-TW" b="1" dirty="0" smtClean="0">
                <a:ea typeface="微軟正黑體" panose="020B0604030504040204" pitchFamily="34" charset="-120"/>
              </a:rPr>
              <a:t>持續</a:t>
            </a:r>
            <a:r>
              <a:rPr lang="zh-TW" altLang="zh-TW" b="1" dirty="0">
                <a:ea typeface="微軟正黑體" panose="020B0604030504040204" pitchFamily="34" charset="-120"/>
              </a:rPr>
              <a:t>瞄準並不</a:t>
            </a:r>
            <a:r>
              <a:rPr lang="zh-TW" altLang="zh-TW" b="1" dirty="0" smtClean="0">
                <a:ea typeface="微軟正黑體" panose="020B0604030504040204" pitchFamily="34" charset="-120"/>
              </a:rPr>
              <a:t>中斷</a:t>
            </a:r>
            <a:r>
              <a:rPr lang="zh-TW" altLang="zh-TW" b="1" dirty="0">
                <a:ea typeface="微軟正黑體" panose="020B0604030504040204" pitchFamily="34" charset="-120"/>
              </a:rPr>
              <a:t>地發送</a:t>
            </a:r>
            <a:r>
              <a:rPr lang="zh-TW" altLang="zh-TW" b="1" dirty="0" smtClean="0">
                <a:ea typeface="微軟正黑體" panose="020B0604030504040204" pitchFamily="34" charset="-120"/>
              </a:rPr>
              <a:t>訊號</a:t>
            </a:r>
            <a:endParaRPr lang="zh-TW" altLang="zh-TW" dirty="0">
              <a:ea typeface="微軟正黑體" panose="020B0604030504040204" pitchFamily="34" charset="-12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ea typeface="微軟正黑體" panose="020B0604030504040204" pitchFamily="34" charset="-120"/>
              </a:rPr>
              <a:t>  </a:t>
            </a:r>
            <a:r>
              <a:rPr lang="zh-TW" altLang="zh-TW" b="1" dirty="0" smtClean="0">
                <a:ea typeface="微軟正黑體" panose="020B0604030504040204" pitchFamily="34" charset="-120"/>
              </a:rPr>
              <a:t>成本高昂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319472"/>
            <a:ext cx="4745282" cy="18241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35369" y="6143633"/>
            <a:ext cx="2233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圖</a:t>
            </a:r>
            <a:r>
              <a:rPr lang="en-US" altLang="zh-TW" sz="1400" dirty="0" smtClean="0"/>
              <a:t>1.</a:t>
            </a:r>
            <a:r>
              <a:rPr lang="zh-TW" altLang="en-US" sz="1400" dirty="0" smtClean="0"/>
              <a:t>無人機干擾槍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83279" y="6143633"/>
            <a:ext cx="263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圖</a:t>
            </a:r>
            <a:r>
              <a:rPr lang="en-US" altLang="zh-TW" sz="1400" dirty="0"/>
              <a:t>2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無人機干擾槍使用方式</a:t>
            </a:r>
            <a:endParaRPr lang="zh-TW" altLang="en-US" sz="1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53" y="4044282"/>
            <a:ext cx="4896447" cy="209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研究動機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zh-TW" dirty="0">
                <a:ea typeface="微軟正黑體" panose="020B0604030504040204" pitchFamily="34" charset="-120"/>
              </a:rPr>
              <a:t>設計一個系統，能較有效率地讓侵入之無人機失去控制，</a:t>
            </a:r>
            <a:r>
              <a:rPr lang="zh-TW" altLang="zh-TW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不必攜帶笨</a:t>
            </a: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重</a:t>
            </a:r>
            <a:endParaRPr lang="en-US" altLang="zh-TW" u="sng" dirty="0" smtClean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的</a:t>
            </a:r>
            <a:r>
              <a:rPr lang="zh-TW" altLang="zh-TW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裝備且降低整體成</a:t>
            </a: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本</a:t>
            </a:r>
            <a:r>
              <a:rPr lang="zh-TW" altLang="en-US" dirty="0" smtClean="0">
                <a:ea typeface="微軟正黑體" panose="020B0604030504040204" pitchFamily="34" charset="-120"/>
              </a:rPr>
              <a:t>。</a:t>
            </a:r>
            <a:endParaRPr lang="zh-TW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6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研究</a:t>
            </a:r>
            <a:r>
              <a:rPr lang="zh-TW" altLang="en-US" b="1" dirty="0"/>
              <a:t>目的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19100" y="1699481"/>
            <a:ext cx="11353800" cy="499879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開發一套 便於使用的</a:t>
            </a:r>
            <a:r>
              <a:rPr lang="zh-TW" altLang="en-US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全自動返無人機系統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ea typeface="微軟正黑體" panose="020B0604030504040204" pitchFamily="34" charset="-120"/>
              </a:rPr>
              <a:t>圖形化使用者介面。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ea typeface="微軟正黑體" panose="020B0604030504040204" pitchFamily="34" charset="-120"/>
              </a:rPr>
              <a:t>以雷達表觀察敵方無人機的動態。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ea typeface="微軟正黑體" panose="020B0604030504040204" pitchFamily="34" charset="-120"/>
              </a:rPr>
              <a:t>令入侵指定範圍的無人機與其使用者斷線。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86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76517"/>
              </p:ext>
            </p:extLst>
          </p:nvPr>
        </p:nvGraphicFramePr>
        <p:xfrm>
          <a:off x="949036" y="1188316"/>
          <a:ext cx="10506808" cy="550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404">
                  <a:extLst>
                    <a:ext uri="{9D8B030D-6E8A-4147-A177-3AD203B41FA5}">
                      <a16:colId xmlns:a16="http://schemas.microsoft.com/office/drawing/2014/main" val="654116166"/>
                    </a:ext>
                  </a:extLst>
                </a:gridCol>
                <a:gridCol w="5253404">
                  <a:extLst>
                    <a:ext uri="{9D8B030D-6E8A-4147-A177-3AD203B41FA5}">
                      <a16:colId xmlns:a16="http://schemas.microsoft.com/office/drawing/2014/main" val="3466944794"/>
                    </a:ext>
                  </a:extLst>
                </a:gridCol>
              </a:tblGrid>
              <a:tr h="78031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描述性項目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事件條列式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888196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可通過電腦或是手機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進入 反無人機系統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進入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反無人機系統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277179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可透過介面來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觀看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所有被偵測到的訊號的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相關資訊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觀看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相關資訊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7460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2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相關資訊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必須不斷地被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並顯示在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相關資訊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187827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可以使用雷達表來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觀察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所有訊號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所在位置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觀察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所在位置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554105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可用</a:t>
                      </a:r>
                      <a:r>
                        <a:rPr lang="zh-TW" altLang="en-US" sz="2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雷達表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上的顏色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區分無人機的訊號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區分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無人機的訊號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747607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122639" y="408770"/>
            <a:ext cx="8159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建構使用個案圖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描述項目與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事件條列式對照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31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50443"/>
              </p:ext>
            </p:extLst>
          </p:nvPr>
        </p:nvGraphicFramePr>
        <p:xfrm>
          <a:off x="893618" y="338571"/>
          <a:ext cx="10506808" cy="623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404">
                  <a:extLst>
                    <a:ext uri="{9D8B030D-6E8A-4147-A177-3AD203B41FA5}">
                      <a16:colId xmlns:a16="http://schemas.microsoft.com/office/drawing/2014/main" val="3926361734"/>
                    </a:ext>
                  </a:extLst>
                </a:gridCol>
                <a:gridCol w="5253404">
                  <a:extLst>
                    <a:ext uri="{9D8B030D-6E8A-4147-A177-3AD203B41FA5}">
                      <a16:colId xmlns:a16="http://schemas.microsoft.com/office/drawing/2014/main" val="727884090"/>
                    </a:ext>
                  </a:extLst>
                </a:gridCol>
              </a:tblGrid>
              <a:tr h="843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描述性項目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事件條列式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377482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若有判斷為非敵方的無人機，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可以在白名單內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設定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哪些無人機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不被攻擊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不被攻擊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988472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可以在任何時機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不管是否為攻擊當中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白名單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任何欄位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修改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任何欄位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070497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使用者點選手動模式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按鈕後可以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攻擊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任意有被偵測到的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不限無人機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手動模式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攻擊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401496"/>
                  </a:ext>
                </a:extLst>
              </a:tr>
              <a:tr h="84378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使用者點選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欲攻擊的訊號後會</a:t>
                      </a:r>
                      <a:r>
                        <a:rPr lang="zh-TW" altLang="en-US" sz="2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跳出警告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視窗進行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再次確認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再次確認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70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87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24721"/>
              </p:ext>
            </p:extLst>
          </p:nvPr>
        </p:nvGraphicFramePr>
        <p:xfrm>
          <a:off x="838200" y="1825625"/>
          <a:ext cx="10506808" cy="3810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404">
                  <a:extLst>
                    <a:ext uri="{9D8B030D-6E8A-4147-A177-3AD203B41FA5}">
                      <a16:colId xmlns:a16="http://schemas.microsoft.com/office/drawing/2014/main" val="1957240316"/>
                    </a:ext>
                  </a:extLst>
                </a:gridCol>
                <a:gridCol w="5253404">
                  <a:extLst>
                    <a:ext uri="{9D8B030D-6E8A-4147-A177-3AD203B41FA5}">
                      <a16:colId xmlns:a16="http://schemas.microsoft.com/office/drawing/2014/main" val="2577907899"/>
                    </a:ext>
                  </a:extLst>
                </a:gridCol>
              </a:tblGrid>
              <a:tr h="843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描述性項目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事件條列式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706012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en-US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zh-TW" altLang="en-US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使用者點選確定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攻擊後該列會變為紅色以凸顯攻擊目標</a:t>
                      </a:r>
                      <a:endParaRPr lang="zh-TW" altLang="zh-TW" sz="2800" kern="1200" dirty="0" smtClean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確定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23934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11.</a:t>
                      </a:r>
                      <a:r>
                        <a:rPr lang="zh-TW" altLang="en-US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使用者點選攻擊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按鈕後可以自動攻擊沒有在白名單內的無人機</a:t>
                      </a:r>
                      <a:endParaRPr lang="zh-TW" altLang="zh-TW" sz="2800" kern="1200" dirty="0" smtClean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攻擊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4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568</Words>
  <Application>Microsoft Office PowerPoint</Application>
  <PresentationFormat>寬螢幕</PresentationFormat>
  <Paragraphs>71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Office 佈景主題</vt:lpstr>
      <vt:lpstr>全自動反無人機系統</vt:lpstr>
      <vt:lpstr>目錄：</vt:lpstr>
      <vt:lpstr>背景</vt:lpstr>
      <vt:lpstr>背景</vt:lpstr>
      <vt:lpstr>研究動機</vt:lpstr>
      <vt:lpstr>研究目的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潔欣 李</cp:lastModifiedBy>
  <cp:revision>20</cp:revision>
  <dcterms:created xsi:type="dcterms:W3CDTF">2019-11-05T14:36:54Z</dcterms:created>
  <dcterms:modified xsi:type="dcterms:W3CDTF">2019-11-20T01:31:37Z</dcterms:modified>
</cp:coreProperties>
</file>