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8"/>
  </p:notesMasterIdLst>
  <p:sldIdLst>
    <p:sldId id="256" r:id="rId5"/>
    <p:sldId id="258" r:id="rId6"/>
    <p:sldId id="264" r:id="rId7"/>
    <p:sldId id="265" r:id="rId8"/>
    <p:sldId id="266" r:id="rId9"/>
    <p:sldId id="257" r:id="rId10"/>
    <p:sldId id="267" r:id="rId11"/>
    <p:sldId id="268" r:id="rId12"/>
    <p:sldId id="269" r:id="rId13"/>
    <p:sldId id="270" r:id="rId14"/>
    <p:sldId id="271" r:id="rId15"/>
    <p:sldId id="259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2567" autoAdjust="0"/>
  </p:normalViewPr>
  <p:slideViewPr>
    <p:cSldViewPr snapToGrid="0" snapToObjects="1">
      <p:cViewPr>
        <p:scale>
          <a:sx n="100" d="100"/>
          <a:sy n="100" d="100"/>
        </p:scale>
        <p:origin x="105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/>
              <a:t>個人化自動升降平台系統</a:t>
            </a:r>
            <a:r>
              <a:rPr lang="zh-TW" altLang="en-US" dirty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6" y="3886200"/>
            <a:ext cx="7496595" cy="218290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2019/10/09</a:t>
            </a:r>
          </a:p>
          <a:p>
            <a:r>
              <a:rPr lang="zh-TW" altLang="en-US" dirty="0" smtClean="0">
                <a:solidFill>
                  <a:schemeClr val="tx1"/>
                </a:solidFill>
              </a:rPr>
              <a:t>第三組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0651031</a:t>
            </a:r>
            <a:r>
              <a:rPr lang="zh-TW" altLang="en-US" dirty="0" smtClean="0">
                <a:solidFill>
                  <a:schemeClr val="tx1"/>
                </a:solidFill>
              </a:rPr>
              <a:t> 顏承恩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0651115</a:t>
            </a:r>
            <a:r>
              <a:rPr lang="zh-TW" altLang="en-US" dirty="0">
                <a:solidFill>
                  <a:schemeClr val="tx1"/>
                </a:solidFill>
              </a:rPr>
              <a:t>李潔欣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 smtClean="0">
                <a:solidFill>
                  <a:schemeClr val="tx1"/>
                </a:solidFill>
              </a:rPr>
              <a:t>0551109 </a:t>
            </a:r>
            <a:r>
              <a:rPr lang="zh-TW" altLang="en-US" dirty="0">
                <a:solidFill>
                  <a:schemeClr val="tx1"/>
                </a:solidFill>
              </a:rPr>
              <a:t>陳冠</a:t>
            </a:r>
            <a:r>
              <a:rPr lang="zh-TW" altLang="en-US" dirty="0" smtClean="0">
                <a:solidFill>
                  <a:schemeClr val="tx1"/>
                </a:solidFill>
              </a:rPr>
              <a:t>元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zh-TW" b="1" dirty="0"/>
              <a:t>鬧鈴設定：</a:t>
            </a:r>
            <a:r>
              <a:rPr lang="zh-TW" altLang="zh-TW" dirty="0"/>
              <a:t>提供範例及自訂鬧鈴</a:t>
            </a:r>
            <a:r>
              <a:rPr lang="zh-TW" altLang="zh-TW" dirty="0" smtClean="0"/>
              <a:t>，</a:t>
            </a:r>
            <a:r>
              <a:rPr lang="zh-TW" altLang="en-US" dirty="0" smtClean="0"/>
              <a:t>讓</a:t>
            </a:r>
            <a:r>
              <a:rPr lang="zh-TW" altLang="zh-TW" dirty="0" smtClean="0"/>
              <a:t>使用者</a:t>
            </a:r>
            <a:r>
              <a:rPr lang="zh-TW" altLang="zh-TW" dirty="0"/>
              <a:t>能夠安排合適的工作姿勢時間比例，透過手機</a:t>
            </a:r>
            <a:r>
              <a:rPr lang="en-US" altLang="zh-TW" dirty="0"/>
              <a:t>APP</a:t>
            </a:r>
            <a:r>
              <a:rPr lang="zh-TW" altLang="zh-TW" dirty="0"/>
              <a:t>語音提醒或訊息通知，有效地達到自動升降之目的。</a:t>
            </a: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 algn="ctr">
              <a:buNone/>
            </a:pPr>
            <a:endParaRPr lang="en-US" altLang="zh-TW" sz="1600" dirty="0" smtClean="0"/>
          </a:p>
          <a:p>
            <a:pPr marL="0" lvl="0" indent="0" algn="ctr">
              <a:buNone/>
            </a:pPr>
            <a:r>
              <a:rPr lang="zh-TW" altLang="en-US" sz="1200" dirty="0"/>
              <a:t>圖</a:t>
            </a:r>
            <a:r>
              <a:rPr lang="en-US" altLang="zh-TW" sz="1200" dirty="0"/>
              <a:t>4. APP</a:t>
            </a:r>
            <a:r>
              <a:rPr lang="zh-TW" altLang="en-US" sz="1200" dirty="0"/>
              <a:t>訊息通知 </a:t>
            </a:r>
            <a:endParaRPr lang="en-US" sz="2800" dirty="0" smtClean="0"/>
          </a:p>
        </p:txBody>
      </p:sp>
      <p:pic>
        <p:nvPicPr>
          <p:cNvPr id="5" name="圖片 4" descr="圖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21" y="3516923"/>
            <a:ext cx="2640958" cy="1977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350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zh-TW" b="1" dirty="0"/>
              <a:t>安全防護機制：</a:t>
            </a:r>
            <a:r>
              <a:rPr lang="zh-TW" altLang="zh-TW" dirty="0"/>
              <a:t>為避免桌面升降過程中，造成不必要之傷害，此系統加裝安全防護裝置，能於碰撞到物體之情況下，立即停止桌面升降。</a:t>
            </a:r>
          </a:p>
          <a:p>
            <a:pPr lvl="0"/>
            <a:endParaRPr lang="en-US" altLang="zh-TW" b="1" dirty="0" smtClean="0"/>
          </a:p>
          <a:p>
            <a:pPr marL="0" lvl="0" indent="0">
              <a:buNone/>
            </a:pPr>
            <a:endParaRPr lang="en-US" altLang="zh-TW" b="1" dirty="0" smtClean="0"/>
          </a:p>
          <a:p>
            <a:pPr marL="0" lvl="0" indent="0">
              <a:buNone/>
            </a:pPr>
            <a:r>
              <a:rPr lang="zh-TW" altLang="zh-TW" b="1" dirty="0" smtClean="0"/>
              <a:t>簡</a:t>
            </a:r>
            <a:r>
              <a:rPr lang="zh-TW" altLang="zh-TW" b="1" dirty="0"/>
              <a:t>易周邊裝置：</a:t>
            </a:r>
            <a:r>
              <a:rPr lang="zh-TW" altLang="zh-TW" dirty="0"/>
              <a:t>為使使用者更為便利，此桌面安裝些許使用者常用之簡易周邊裝置，例如：</a:t>
            </a:r>
            <a:r>
              <a:rPr lang="en-US" altLang="zh-TW" dirty="0"/>
              <a:t>USB</a:t>
            </a:r>
            <a:r>
              <a:rPr lang="zh-TW" altLang="zh-TW" dirty="0"/>
              <a:t>充電插座、電源插座等。</a:t>
            </a:r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 algn="ctr">
              <a:buNone/>
            </a:pP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8568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5" y="1826879"/>
            <a:ext cx="8229600" cy="452596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542611" y="1417638"/>
            <a:ext cx="81441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主要包含三個組成：</a:t>
            </a:r>
            <a:r>
              <a:rPr lang="zh-TW" altLang="en-US" u="sng" dirty="0" smtClean="0">
                <a:solidFill>
                  <a:srgbClr val="FF0000"/>
                </a:solidFill>
              </a:rPr>
              <a:t>圖形使用者介面</a:t>
            </a:r>
            <a:r>
              <a:rPr lang="zh-TW" altLang="en-US" dirty="0" smtClean="0"/>
              <a:t>、</a:t>
            </a:r>
            <a:r>
              <a:rPr lang="zh-TW" altLang="en-US" u="sng" dirty="0" smtClean="0">
                <a:solidFill>
                  <a:srgbClr val="FF0000"/>
                </a:solidFill>
              </a:rPr>
              <a:t>控制與通訊模組</a:t>
            </a:r>
            <a:r>
              <a:rPr lang="zh-TW" altLang="en-US" dirty="0" smtClean="0"/>
              <a:t>及</a:t>
            </a:r>
            <a:r>
              <a:rPr lang="zh-TW" altLang="en-US" u="sng" dirty="0" smtClean="0">
                <a:solidFill>
                  <a:srgbClr val="FF0000"/>
                </a:solidFill>
              </a:rPr>
              <a:t>硬體升降</a:t>
            </a:r>
            <a:r>
              <a:rPr lang="zh-TW" altLang="en-US" u="sng" dirty="0">
                <a:solidFill>
                  <a:srgbClr val="FF0000"/>
                </a:solidFill>
              </a:rPr>
              <a:t>平台</a:t>
            </a:r>
            <a:r>
              <a:rPr lang="zh-TW" altLang="en-US" dirty="0"/>
              <a:t>。控制與通訊模組主要功能為透過藍芽接收由</a:t>
            </a:r>
            <a:r>
              <a:rPr lang="en-US" altLang="zh-TW" dirty="0"/>
              <a:t>App</a:t>
            </a:r>
            <a:r>
              <a:rPr lang="zh-TW" altLang="en-US" dirty="0"/>
              <a:t>所傳送之資料封包，將其轉換後傳送至步進馬達驅動</a:t>
            </a:r>
            <a:r>
              <a:rPr lang="en-US" altLang="zh-TW" dirty="0"/>
              <a:t>IC</a:t>
            </a:r>
            <a:r>
              <a:rPr lang="zh-TW" altLang="en-US" dirty="0"/>
              <a:t>使馬達轉動。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圖片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49" y="2366129"/>
            <a:ext cx="8121762" cy="369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心得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        閱讀</a:t>
            </a:r>
            <a:r>
              <a:rPr lang="zh-TW" altLang="en-US" dirty="0"/>
              <a:t>過學長姊的專題計畫書之後，也正在準備專題的我們也受到了很大的啟發，從趨勢到動機，功能到系統架構，光是內容就超乎了我的想像，學長姐都寫得很完整、清楚。在功能方面更是有很多圖來幫助讀者了解內容，更是對專題所有的功能以條列式的說明寫出。在系統架構方面也用圖片的方式讓讀者一下子就了解了。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        在</a:t>
            </a:r>
            <a:r>
              <a:rPr lang="zh-TW" altLang="en-US" dirty="0"/>
              <a:t>學長姊的專題計畫書裡，也製作了市場上之升降平台產品的列表，還有最讓我感到佩服的就是</a:t>
            </a:r>
            <a:r>
              <a:rPr lang="en-US" altLang="zh-TW" b="1" dirty="0"/>
              <a:t>App</a:t>
            </a:r>
            <a:r>
              <a:rPr lang="zh-TW" altLang="zh-TW" b="1" dirty="0"/>
              <a:t>介面說明</a:t>
            </a:r>
            <a:r>
              <a:rPr lang="zh-TW" altLang="en-US" b="1" dirty="0"/>
              <a:t>，</a:t>
            </a:r>
            <a:r>
              <a:rPr lang="zh-TW" altLang="en-US" dirty="0"/>
              <a:t>裡面寫了很多學長姊寫</a:t>
            </a:r>
            <a:r>
              <a:rPr lang="en-US" altLang="zh-TW" dirty="0"/>
              <a:t>App</a:t>
            </a:r>
            <a:r>
              <a:rPr lang="zh-TW" altLang="en-US" dirty="0"/>
              <a:t>用到的函式、類別，並且說明了用途，藍芽通訊、控制與通訊模組也是如此，把每一項用到的技術都寫得很清楚。閱讀完這些之後，</a:t>
            </a:r>
            <a:r>
              <a:rPr lang="zh-TW" altLang="en-US" dirty="0" smtClean="0"/>
              <a:t>我</a:t>
            </a:r>
            <a:r>
              <a:rPr lang="zh-TW" altLang="en-US" dirty="0"/>
              <a:t>們</a:t>
            </a:r>
            <a:r>
              <a:rPr lang="zh-TW" altLang="en-US" dirty="0" smtClean="0"/>
              <a:t>才</a:t>
            </a:r>
            <a:r>
              <a:rPr lang="zh-TW" altLang="en-US" dirty="0"/>
              <a:t>發覺原來寫計畫書不是一件簡單的事情。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2442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背景或趨勢</a:t>
            </a:r>
            <a:endParaRPr lang="en-US" altLang="zh-TW" dirty="0"/>
          </a:p>
          <a:p>
            <a:r>
              <a:rPr lang="zh-TW" altLang="en-US" dirty="0" smtClean="0"/>
              <a:t>動機</a:t>
            </a:r>
            <a:r>
              <a:rPr lang="zh-TW" altLang="en-US" dirty="0"/>
              <a:t>與</a:t>
            </a:r>
            <a:r>
              <a:rPr lang="zh-TW" altLang="en-US" dirty="0" smtClean="0"/>
              <a:t>目的</a:t>
            </a:r>
            <a:endParaRPr lang="en-US" altLang="zh-TW" dirty="0"/>
          </a:p>
          <a:p>
            <a:r>
              <a:rPr lang="zh-TW" altLang="en-US" dirty="0" smtClean="0"/>
              <a:t>功能需求</a:t>
            </a:r>
            <a:endParaRPr lang="en-US" altLang="zh-TW" dirty="0"/>
          </a:p>
          <a:p>
            <a:r>
              <a:rPr lang="zh-TW" altLang="en-US" dirty="0" smtClean="0"/>
              <a:t>系統架構</a:t>
            </a:r>
            <a:endParaRPr lang="en-US" altLang="zh-TW" dirty="0" smtClean="0"/>
          </a:p>
          <a:p>
            <a:r>
              <a:rPr lang="zh-TW" altLang="en-US" dirty="0"/>
              <a:t>心得</a:t>
            </a:r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背景、趨勢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        近年來</a:t>
            </a:r>
            <a:r>
              <a:rPr lang="zh-TW" altLang="en-US" sz="2400" dirty="0"/>
              <a:t>各行各業在工作時皆須仰賴電腦進</a:t>
            </a:r>
            <a:r>
              <a:rPr lang="zh-TW" altLang="en-US" sz="2400" dirty="0" smtClean="0"/>
              <a:t>行作</a:t>
            </a:r>
            <a:r>
              <a:rPr lang="zh-TW" altLang="en-US" sz="2400" dirty="0"/>
              <a:t>業，</a:t>
            </a:r>
            <a:r>
              <a:rPr lang="zh-TW" altLang="en-US" sz="2400" u="sng" dirty="0">
                <a:solidFill>
                  <a:srgbClr val="FF0000"/>
                </a:solidFill>
              </a:rPr>
              <a:t>長時間以單一姿勢在辦公桌前工作</a:t>
            </a:r>
            <a:r>
              <a:rPr lang="zh-TW" altLang="en-US" sz="2400" dirty="0"/>
              <a:t>，此舉</a:t>
            </a:r>
            <a:r>
              <a:rPr lang="zh-TW" altLang="en-US" sz="2400" dirty="0" smtClean="0"/>
              <a:t>會對</a:t>
            </a:r>
            <a:r>
              <a:rPr lang="zh-TW" altLang="en-US" sz="2400" dirty="0"/>
              <a:t>身體健康造成影響，像是肩頸痠痛、腰部疼痛</a:t>
            </a:r>
            <a:r>
              <a:rPr lang="zh-TW" altLang="en-US" sz="2400" dirty="0" smtClean="0"/>
              <a:t>、脊</a:t>
            </a:r>
            <a:r>
              <a:rPr lang="zh-TW" altLang="en-US" sz="2400" dirty="0"/>
              <a:t>椎僵硬、椎間盤受損等，進而影響工作效率。</a:t>
            </a:r>
          </a:p>
        </p:txBody>
      </p:sp>
    </p:spTree>
    <p:extLst>
      <p:ext uri="{BB962C8B-B14F-4D97-AF65-F5344CB8AC3E}">
        <p14:creationId xmlns:p14="http://schemas.microsoft.com/office/powerpoint/2010/main" val="160468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研</a:t>
            </a:r>
            <a:r>
              <a:rPr lang="zh-TW" altLang="en-US" sz="2400" b="1" dirty="0" smtClean="0"/>
              <a:t>究動機：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   現代</a:t>
            </a:r>
            <a:r>
              <a:rPr lang="zh-TW" altLang="en-US" sz="2400" dirty="0"/>
              <a:t>社會除傳統勞動族群外，多數行業因工</a:t>
            </a:r>
            <a:r>
              <a:rPr lang="zh-TW" altLang="en-US" sz="2400" dirty="0" smtClean="0"/>
              <a:t>作需</a:t>
            </a:r>
            <a:r>
              <a:rPr lang="zh-TW" altLang="en-US" sz="2400" dirty="0"/>
              <a:t>求，皆須仰賴電腦進行作業，使其需長時間坐</a:t>
            </a:r>
            <a:r>
              <a:rPr lang="zh-TW" altLang="en-US" sz="2400" dirty="0" smtClean="0"/>
              <a:t>在辦公桌前</a:t>
            </a:r>
            <a:r>
              <a:rPr lang="zh-TW" altLang="en-US" sz="2400" dirty="0"/>
              <a:t>，導致因單一固定工作姿勢或姿勢不良</a:t>
            </a:r>
            <a:r>
              <a:rPr lang="zh-TW" altLang="en-US" sz="2400" dirty="0" smtClean="0"/>
              <a:t>，造</a:t>
            </a:r>
            <a:r>
              <a:rPr lang="zh-TW" altLang="en-US" sz="2400" dirty="0"/>
              <a:t>成</a:t>
            </a:r>
            <a:r>
              <a:rPr lang="zh-TW" altLang="en-US" sz="2400" u="sng" dirty="0">
                <a:solidFill>
                  <a:srgbClr val="FF0000"/>
                </a:solidFill>
              </a:rPr>
              <a:t>肩頸或腰部出現痠痛症狀</a:t>
            </a:r>
            <a:r>
              <a:rPr lang="zh-TW" altLang="en-US" sz="2400" dirty="0"/>
              <a:t>。為</a:t>
            </a:r>
            <a:r>
              <a:rPr lang="zh-TW" altLang="en-US" sz="2400" u="sng" dirty="0">
                <a:solidFill>
                  <a:srgbClr val="FF0000"/>
                </a:solidFill>
              </a:rPr>
              <a:t>降低上述風險</a:t>
            </a:r>
            <a:r>
              <a:rPr lang="zh-TW" altLang="en-US" sz="2400" dirty="0" smtClean="0"/>
              <a:t>，近</a:t>
            </a:r>
            <a:r>
              <a:rPr lang="zh-TW" altLang="en-US" sz="2400" dirty="0"/>
              <a:t>年來市面上已出現能調整工作高度之桌面，使</a:t>
            </a:r>
            <a:r>
              <a:rPr lang="zh-TW" altLang="en-US" sz="2400" dirty="0" smtClean="0"/>
              <a:t>使用</a:t>
            </a:r>
            <a:r>
              <a:rPr lang="zh-TW" altLang="en-US" sz="2400" dirty="0"/>
              <a:t>者能以不同姿</a:t>
            </a:r>
            <a:r>
              <a:rPr lang="zh-TW" altLang="en-US" sz="2400" dirty="0" smtClean="0"/>
              <a:t>勢（坐</a:t>
            </a:r>
            <a:r>
              <a:rPr lang="zh-TW" altLang="en-US" sz="2400" dirty="0"/>
              <a:t>姿或站</a:t>
            </a:r>
            <a:r>
              <a:rPr lang="zh-TW" altLang="en-US" sz="2400" dirty="0" smtClean="0"/>
              <a:t>姿</a:t>
            </a:r>
            <a:r>
              <a:rPr lang="zh-TW" altLang="en-US" sz="2400" dirty="0"/>
              <a:t>）</a:t>
            </a:r>
            <a:r>
              <a:rPr lang="zh-TW" altLang="en-US" sz="2400" dirty="0" smtClean="0"/>
              <a:t>工</a:t>
            </a:r>
            <a:r>
              <a:rPr lang="zh-TW" altLang="en-US" sz="2400" dirty="0"/>
              <a:t>作。然而，目</a:t>
            </a:r>
            <a:r>
              <a:rPr lang="zh-TW" altLang="en-US" sz="2400" dirty="0" smtClean="0"/>
              <a:t>前市</a:t>
            </a:r>
            <a:r>
              <a:rPr lang="zh-TW" altLang="en-US" sz="2400" dirty="0"/>
              <a:t>場上</a:t>
            </a:r>
            <a:r>
              <a:rPr lang="zh-TW" altLang="en-US" sz="2400" u="sng" dirty="0">
                <a:solidFill>
                  <a:srgbClr val="FF0000"/>
                </a:solidFill>
              </a:rPr>
              <a:t>升降桌相關產品</a:t>
            </a:r>
            <a:r>
              <a:rPr lang="zh-TW" altLang="en-US" sz="2400" dirty="0"/>
              <a:t>多為透過使用者手動或</a:t>
            </a:r>
            <a:r>
              <a:rPr lang="zh-TW" altLang="en-US" sz="2400" dirty="0" smtClean="0"/>
              <a:t>按鈕</a:t>
            </a:r>
            <a:r>
              <a:rPr lang="zh-TW" altLang="en-US" sz="2400" dirty="0"/>
              <a:t>操作來進行高度控制，使用者常因</a:t>
            </a:r>
            <a:r>
              <a:rPr lang="zh-TW" altLang="en-US" sz="2400" u="sng" dirty="0">
                <a:solidFill>
                  <a:srgbClr val="FF0000"/>
                </a:solidFill>
              </a:rPr>
              <a:t>工作忙碌而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忘記定時變換升降桌的桌面</a:t>
            </a:r>
            <a:r>
              <a:rPr lang="zh-TW" altLang="en-US" sz="2400" u="sng" dirty="0">
                <a:solidFill>
                  <a:srgbClr val="FF0000"/>
                </a:solidFill>
              </a:rPr>
              <a:t>高度</a:t>
            </a:r>
            <a:r>
              <a:rPr lang="zh-TW" altLang="en-US" sz="2400" dirty="0"/>
              <a:t>，使效果大打折扣。 </a:t>
            </a:r>
          </a:p>
        </p:txBody>
      </p:sp>
    </p:spTree>
    <p:extLst>
      <p:ext uri="{BB962C8B-B14F-4D97-AF65-F5344CB8AC3E}">
        <p14:creationId xmlns:p14="http://schemas.microsoft.com/office/powerpoint/2010/main" val="124492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機與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研</a:t>
            </a:r>
            <a:r>
              <a:rPr lang="zh-TW" altLang="en-US" sz="2400" b="1" dirty="0" smtClean="0"/>
              <a:t>究目的：</a:t>
            </a:r>
            <a:r>
              <a:rPr lang="zh-TW" altLang="en-US" sz="2400" dirty="0" smtClean="0"/>
              <a:t> 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zh-TW" altLang="en-US" sz="2400" dirty="0" smtClean="0"/>
              <a:t>        為</a:t>
            </a:r>
            <a:r>
              <a:rPr lang="zh-TW" altLang="en-US" sz="2400" dirty="0"/>
              <a:t>克服上述問題本計畫旨在開發一套</a:t>
            </a:r>
            <a:r>
              <a:rPr lang="zh-TW" altLang="en-US" sz="2400" u="sng" dirty="0">
                <a:solidFill>
                  <a:srgbClr val="FF0000"/>
                </a:solidFill>
              </a:rPr>
              <a:t>個人化</a:t>
            </a:r>
            <a:r>
              <a:rPr lang="zh-TW" altLang="en-US" sz="2400" u="sng" dirty="0" smtClean="0">
                <a:solidFill>
                  <a:srgbClr val="FF0000"/>
                </a:solidFill>
              </a:rPr>
              <a:t>自動</a:t>
            </a:r>
            <a:r>
              <a:rPr lang="zh-TW" altLang="en-US" sz="2400" u="sng" dirty="0">
                <a:solidFill>
                  <a:srgbClr val="FF0000"/>
                </a:solidFill>
              </a:rPr>
              <a:t>升降平台系統</a:t>
            </a:r>
            <a:r>
              <a:rPr lang="zh-TW" altLang="en-US" sz="2400" dirty="0"/>
              <a:t>，與圖形化使用者操控介面結合，能設置鬧鈴達到</a:t>
            </a:r>
            <a:r>
              <a:rPr lang="zh-TW" altLang="en-US" sz="2400" u="sng" dirty="0">
                <a:solidFill>
                  <a:srgbClr val="FF0000"/>
                </a:solidFill>
              </a:rPr>
              <a:t>自動升降</a:t>
            </a:r>
            <a:r>
              <a:rPr lang="zh-TW" altLang="en-US" sz="2400" dirty="0"/>
              <a:t>之目的，並透過使用紀</a:t>
            </a:r>
            <a:r>
              <a:rPr lang="zh-TW" altLang="en-US" sz="2400" dirty="0" smtClean="0"/>
              <a:t>錄等</a:t>
            </a:r>
            <a:r>
              <a:rPr lang="zh-TW" altLang="en-US" sz="2400" u="sng" dirty="0">
                <a:solidFill>
                  <a:srgbClr val="FF0000"/>
                </a:solidFill>
              </a:rPr>
              <a:t>個人化</a:t>
            </a:r>
            <a:r>
              <a:rPr lang="zh-TW" altLang="en-US" sz="2400" dirty="0"/>
              <a:t>之功能，控管自身使用情</a:t>
            </a:r>
            <a:r>
              <a:rPr lang="zh-TW" altLang="en-US" sz="2400" dirty="0" smtClean="0"/>
              <a:t>況</a:t>
            </a:r>
            <a:r>
              <a:rPr lang="zh-TW" altLang="en-US" sz="2400" dirty="0"/>
              <a:t>。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25876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zh-TW" sz="2400" b="1" u="sng" dirty="0">
                <a:solidFill>
                  <a:srgbClr val="FF0000"/>
                </a:solidFill>
              </a:rPr>
              <a:t>圖形使用者介面</a:t>
            </a:r>
            <a:r>
              <a:rPr lang="zh-TW" altLang="zh-TW" sz="2400" b="1" dirty="0" smtClean="0">
                <a:solidFill>
                  <a:srgbClr val="FF0000"/>
                </a:solidFill>
              </a:rPr>
              <a:t>：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zh-TW" altLang="en-US" sz="2400" b="1" dirty="0"/>
              <a:t> </a:t>
            </a:r>
            <a:r>
              <a:rPr lang="zh-TW" altLang="en-US" sz="2400" b="1" dirty="0" smtClean="0"/>
              <a:t>       </a:t>
            </a:r>
            <a:r>
              <a:rPr lang="zh-TW" altLang="zh-TW" sz="2400" dirty="0" smtClean="0"/>
              <a:t>目前</a:t>
            </a:r>
            <a:r>
              <a:rPr lang="zh-TW" altLang="zh-TW" sz="2400" dirty="0"/>
              <a:t>手持裝置相當</a:t>
            </a:r>
            <a:r>
              <a:rPr lang="zh-TW" altLang="zh-TW" sz="2400" dirty="0" smtClean="0"/>
              <a:t>普及</a:t>
            </a:r>
            <a:r>
              <a:rPr lang="zh-TW" altLang="en-US" sz="2400" dirty="0" smtClean="0"/>
              <a:t>，</a:t>
            </a:r>
            <a:r>
              <a:rPr lang="zh-TW" altLang="zh-TW" sz="2400" dirty="0" smtClean="0"/>
              <a:t>因此</a:t>
            </a:r>
            <a:r>
              <a:rPr lang="zh-TW" altLang="zh-TW" sz="2400" dirty="0"/>
              <a:t>本系統預計設計一個手持裝置應用程式</a:t>
            </a:r>
            <a:r>
              <a:rPr lang="en-US" altLang="zh-TW" sz="2400" dirty="0"/>
              <a:t>(App)</a:t>
            </a:r>
            <a:r>
              <a:rPr lang="zh-TW" altLang="zh-TW" sz="2400" dirty="0"/>
              <a:t>，提供使用者人性化與圖形化之操控介面，而透過手機</a:t>
            </a:r>
            <a:r>
              <a:rPr lang="en-US" altLang="zh-TW" sz="2400" dirty="0"/>
              <a:t>App</a:t>
            </a:r>
            <a:r>
              <a:rPr lang="zh-TW" altLang="zh-TW" sz="2400" dirty="0"/>
              <a:t>之主要優點為</a:t>
            </a:r>
            <a:r>
              <a:rPr lang="zh-TW" altLang="zh-TW" sz="2400" u="sng" dirty="0">
                <a:solidFill>
                  <a:srgbClr val="FF0000"/>
                </a:solidFill>
              </a:rPr>
              <a:t>不須於桌面額外提供觸控介面</a:t>
            </a:r>
            <a:r>
              <a:rPr lang="zh-TW" altLang="zh-TW" sz="2400" dirty="0"/>
              <a:t>，可有效降低成本。此外手機具備強大之運算功能，未來可進一步開發各種智慧化之應用。</a:t>
            </a:r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2400" b="1" u="sng" dirty="0">
                <a:solidFill>
                  <a:srgbClr val="FF0000"/>
                </a:solidFill>
              </a:rPr>
              <a:t>升降高度記憶</a:t>
            </a:r>
            <a:r>
              <a:rPr lang="zh-TW" altLang="zh-TW" sz="2400" b="1" dirty="0"/>
              <a:t>：</a:t>
            </a:r>
            <a:r>
              <a:rPr lang="zh-TW" altLang="zh-TW" sz="2400" dirty="0"/>
              <a:t>系統可針對不同身高、體型的使用者，或是以不同姿勢</a:t>
            </a:r>
            <a:r>
              <a:rPr lang="en-US" altLang="zh-TW" sz="2400" dirty="0"/>
              <a:t>(</a:t>
            </a:r>
            <a:r>
              <a:rPr lang="zh-TW" altLang="zh-TW" sz="2400" dirty="0"/>
              <a:t>坐姿及站姿</a:t>
            </a:r>
            <a:r>
              <a:rPr lang="en-US" altLang="zh-TW" sz="2400" dirty="0"/>
              <a:t>)</a:t>
            </a:r>
            <a:r>
              <a:rPr lang="zh-TW" altLang="zh-TW" sz="2400" dirty="0"/>
              <a:t>工作的使用者，記錄多組合適之桌面高度，透過</a:t>
            </a:r>
            <a:r>
              <a:rPr lang="en-US" altLang="zh-TW" sz="2400" dirty="0"/>
              <a:t>APP</a:t>
            </a:r>
            <a:r>
              <a:rPr lang="zh-TW" altLang="zh-TW" sz="2400" dirty="0"/>
              <a:t>控制</a:t>
            </a:r>
            <a:r>
              <a:rPr lang="zh-TW" altLang="zh-TW" sz="2400" dirty="0" smtClean="0"/>
              <a:t>，</a:t>
            </a:r>
            <a:r>
              <a:rPr lang="zh-TW" altLang="en-US" sz="2400" dirty="0" smtClean="0"/>
              <a:t>讓</a:t>
            </a:r>
            <a:r>
              <a:rPr lang="zh-TW" altLang="zh-TW" sz="2400" dirty="0" smtClean="0"/>
              <a:t>使用者</a:t>
            </a:r>
            <a:r>
              <a:rPr lang="zh-TW" altLang="zh-TW" sz="2400" dirty="0"/>
              <a:t>可直接且快速的調整桌面高度，升降至所記錄之高度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altLang="zh-TW" sz="1200" dirty="0" smtClean="0"/>
          </a:p>
          <a:p>
            <a:pPr marL="0" indent="0" algn="ctr">
              <a:buNone/>
            </a:pPr>
            <a:endParaRPr lang="en-US" altLang="zh-TW" sz="1200" dirty="0"/>
          </a:p>
          <a:p>
            <a:pPr marL="0" indent="0" algn="ctr">
              <a:buNone/>
            </a:pPr>
            <a:r>
              <a:rPr lang="zh-TW" altLang="zh-TW" sz="1200" dirty="0" smtClean="0"/>
              <a:t>圖</a:t>
            </a:r>
            <a:r>
              <a:rPr lang="en-US" altLang="zh-TW" sz="1200" dirty="0"/>
              <a:t>1 </a:t>
            </a:r>
            <a:r>
              <a:rPr lang="zh-TW" altLang="zh-TW" sz="1200" dirty="0"/>
              <a:t>以不同工作姿勢使用自動升降平</a:t>
            </a:r>
            <a:r>
              <a:rPr lang="zh-TW" altLang="zh-TW" sz="1200" dirty="0" smtClean="0"/>
              <a:t>台</a:t>
            </a:r>
            <a:endParaRPr lang="zh-TW" altLang="zh-TW" sz="1200" dirty="0"/>
          </a:p>
        </p:txBody>
      </p:sp>
      <p:pic>
        <p:nvPicPr>
          <p:cNvPr id="4" name="圖片 3" descr="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9"/>
          <a:stretch>
            <a:fillRect/>
          </a:stretch>
        </p:blipFill>
        <p:spPr bwMode="auto">
          <a:xfrm>
            <a:off x="2184344" y="3980905"/>
            <a:ext cx="2042160" cy="150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 descr="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" b="11533"/>
          <a:stretch>
            <a:fillRect/>
          </a:stretch>
        </p:blipFill>
        <p:spPr bwMode="auto">
          <a:xfrm>
            <a:off x="4572000" y="3264625"/>
            <a:ext cx="2202180" cy="222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0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zh-TW" altLang="en-US" sz="2400" b="1" dirty="0" smtClean="0"/>
              <a:t>智</a:t>
            </a:r>
            <a:r>
              <a:rPr lang="zh-TW" altLang="zh-TW" sz="2400" b="1" dirty="0" smtClean="0"/>
              <a:t>能</a:t>
            </a:r>
            <a:r>
              <a:rPr lang="zh-TW" altLang="zh-TW" sz="2400" b="1" dirty="0"/>
              <a:t>化抽屜：</a:t>
            </a:r>
            <a:r>
              <a:rPr lang="zh-TW" altLang="zh-TW" sz="2400" dirty="0"/>
              <a:t>抽屜能夠</a:t>
            </a:r>
            <a:r>
              <a:rPr lang="zh-TW" altLang="zh-TW" sz="2400" u="sng" dirty="0">
                <a:solidFill>
                  <a:srgbClr val="FF0000"/>
                </a:solidFill>
              </a:rPr>
              <a:t>透過</a:t>
            </a:r>
            <a:r>
              <a:rPr lang="en-US" altLang="zh-TW" sz="2400" u="sng" dirty="0">
                <a:solidFill>
                  <a:srgbClr val="FF0000"/>
                </a:solidFill>
              </a:rPr>
              <a:t>App</a:t>
            </a:r>
            <a:r>
              <a:rPr lang="zh-TW" altLang="zh-TW" sz="2400" u="sng" dirty="0">
                <a:solidFill>
                  <a:srgbClr val="FF0000"/>
                </a:solidFill>
              </a:rPr>
              <a:t>上鎖</a:t>
            </a:r>
            <a:r>
              <a:rPr lang="zh-TW" altLang="zh-TW" sz="2400" dirty="0"/>
              <a:t>，除可防止個人物品遭到竊取，也可避免傳統鎖之鑰匙攜帶及遺失之困擾，更方便亦更安全</a:t>
            </a:r>
            <a:r>
              <a:rPr lang="zh-TW" altLang="zh-TW" sz="2400" dirty="0" smtClean="0"/>
              <a:t>。</a:t>
            </a:r>
            <a:endParaRPr lang="en-US" altLang="zh-TW" sz="2400" dirty="0" smtClean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indent="0" algn="ctr">
              <a:buNone/>
            </a:pPr>
            <a:endParaRPr lang="en-US" altLang="zh-TW" sz="1200" dirty="0" smtClean="0"/>
          </a:p>
          <a:p>
            <a:pPr marL="0" indent="0" algn="ctr">
              <a:buNone/>
            </a:pPr>
            <a:r>
              <a:rPr lang="zh-TW" altLang="zh-TW" sz="1200" dirty="0" smtClean="0"/>
              <a:t>圖</a:t>
            </a:r>
            <a:r>
              <a:rPr lang="en-US" altLang="zh-TW" sz="1200" dirty="0"/>
              <a:t>2 </a:t>
            </a:r>
            <a:r>
              <a:rPr lang="zh-TW" altLang="zh-TW" sz="1200" dirty="0"/>
              <a:t>使用者之手機離開桌面附近時，抽屜自動上鎖</a:t>
            </a:r>
          </a:p>
          <a:p>
            <a:pPr marL="0" lvl="0" indent="0" algn="ctr">
              <a:buNone/>
            </a:pPr>
            <a:endParaRPr lang="zh-TW" altLang="zh-TW" dirty="0"/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圖片 3" descr="上鎖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22" y="3429000"/>
            <a:ext cx="3749675" cy="2202180"/>
          </a:xfrm>
          <a:prstGeom prst="rect">
            <a:avLst/>
          </a:prstGeom>
          <a:noFill/>
        </p:spPr>
      </p:pic>
      <p:pic>
        <p:nvPicPr>
          <p:cNvPr id="5" name="圖片 4" descr="解鎖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90" y="3429000"/>
            <a:ext cx="2131060" cy="2207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103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功能需求</a:t>
            </a:r>
            <a:endParaRPr 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zh-TW" altLang="zh-TW" b="1" dirty="0"/>
              <a:t>使用記錄：</a:t>
            </a:r>
            <a:r>
              <a:rPr lang="zh-TW" altLang="zh-TW" dirty="0"/>
              <a:t>記錄下使用者站立及坐下之時間，並以文字及累計圖表的形式呈現記錄，避免使用者長時間維持單一固定之工作姿勢，造成身體痠痛等症狀，此記錄可作為使用者工作姿勢之時間分配依據</a:t>
            </a:r>
            <a:r>
              <a:rPr lang="zh-TW" altLang="zh-TW" dirty="0" smtClean="0"/>
              <a:t>。</a:t>
            </a: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>
              <a:buNone/>
            </a:pPr>
            <a:endParaRPr lang="en-US" altLang="zh-TW" dirty="0" smtClean="0"/>
          </a:p>
          <a:p>
            <a:pPr marL="0" lvl="0" indent="0">
              <a:buNone/>
            </a:pPr>
            <a:endParaRPr lang="en-US" altLang="zh-TW" dirty="0"/>
          </a:p>
          <a:p>
            <a:pPr marL="0" lvl="0" indent="0" algn="ctr">
              <a:buNone/>
            </a:pPr>
            <a:endParaRPr lang="en-US" altLang="zh-TW" sz="1600" dirty="0" smtClean="0"/>
          </a:p>
          <a:p>
            <a:pPr marL="0" lvl="0" indent="0" algn="ctr">
              <a:buNone/>
            </a:pPr>
            <a:r>
              <a:rPr lang="zh-TW" altLang="zh-TW" sz="1200" dirty="0" smtClean="0"/>
              <a:t>圖</a:t>
            </a:r>
            <a:r>
              <a:rPr lang="en-US" altLang="zh-TW" sz="1200" dirty="0"/>
              <a:t>3 </a:t>
            </a:r>
            <a:r>
              <a:rPr lang="zh-TW" altLang="zh-TW" sz="1200" dirty="0"/>
              <a:t>累計圖表呈現站立及坐下之記綠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pic>
        <p:nvPicPr>
          <p:cNvPr id="4" name="圖片 3" descr="圖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0" y="3393144"/>
            <a:ext cx="7349780" cy="2193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8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/field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1628</TotalTime>
  <Words>920</Words>
  <Application>Microsoft Office PowerPoint</Application>
  <PresentationFormat>如螢幕大小 (4:3)</PresentationFormat>
  <Paragraphs>90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Garamond</vt:lpstr>
      <vt:lpstr>Trebuchet MS</vt:lpstr>
      <vt:lpstr>Office Theme</vt:lpstr>
      <vt:lpstr>個人化自動升降平台系統 </vt:lpstr>
      <vt:lpstr>大綱</vt:lpstr>
      <vt:lpstr>背景、趨勢</vt:lpstr>
      <vt:lpstr>研究動機與目的</vt:lpstr>
      <vt:lpstr>研究動機與目的</vt:lpstr>
      <vt:lpstr>功能需求</vt:lpstr>
      <vt:lpstr>功能需求</vt:lpstr>
      <vt:lpstr>功能需求</vt:lpstr>
      <vt:lpstr>功能需求</vt:lpstr>
      <vt:lpstr>功能需求</vt:lpstr>
      <vt:lpstr>功能需求</vt:lpstr>
      <vt:lpstr>系統架構</vt:lpstr>
      <vt:lpstr>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潔欣 李</cp:lastModifiedBy>
  <cp:revision>116</cp:revision>
  <dcterms:created xsi:type="dcterms:W3CDTF">2010-04-12T23:12:02Z</dcterms:created>
  <dcterms:modified xsi:type="dcterms:W3CDTF">2019-10-15T14:22:16Z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