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302" r:id="rId2"/>
    <p:sldId id="314" r:id="rId3"/>
    <p:sldId id="376" r:id="rId4"/>
    <p:sldId id="380" r:id="rId5"/>
    <p:sldId id="379" r:id="rId6"/>
    <p:sldId id="378" r:id="rId7"/>
    <p:sldId id="381" r:id="rId8"/>
    <p:sldId id="383" r:id="rId9"/>
    <p:sldId id="382" r:id="rId10"/>
    <p:sldId id="390" r:id="rId11"/>
    <p:sldId id="389" r:id="rId12"/>
    <p:sldId id="384" r:id="rId13"/>
    <p:sldId id="391" r:id="rId14"/>
    <p:sldId id="392" r:id="rId15"/>
    <p:sldId id="385" r:id="rId16"/>
    <p:sldId id="386" r:id="rId17"/>
    <p:sldId id="387" r:id="rId18"/>
    <p:sldId id="388" r:id="rId19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3F5"/>
    <a:srgbClr val="F4F7FF"/>
    <a:srgbClr val="FBFCFF"/>
    <a:srgbClr val="EFFAFF"/>
    <a:srgbClr val="F1F9FF"/>
    <a:srgbClr val="F2F7FF"/>
    <a:srgbClr val="B87E16"/>
    <a:srgbClr val="EE9E08"/>
    <a:srgbClr val="D000FE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82"/>
    <p:restoredTop sz="97179"/>
  </p:normalViewPr>
  <p:slideViewPr>
    <p:cSldViewPr snapToGrid="0" snapToObjects="1">
      <p:cViewPr varScale="1">
        <p:scale>
          <a:sx n="156" d="100"/>
          <a:sy n="156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3" d="100"/>
          <a:sy n="93" d="100"/>
        </p:scale>
        <p:origin x="529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8359C9-4707-574C-BCD3-54E8A40A8B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CD0936-6C0E-204C-8263-1D9EC2F185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32C27-7A12-5D47-865F-0077DE711A5B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4CB9E-29BD-9248-9EB0-A432B4BC95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C7556-9873-2C4B-8743-9EAF0D3572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37806-88C1-EF41-BEDB-EAF076C2E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986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DCE38-12D8-824E-8313-E5640C50BE3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21ECB-A124-AA4D-982B-4CBCFD402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45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everybody and thank you for attending my presentation. I am going to talk about the project I recently started working on in the Spassky and </a:t>
            </a:r>
            <a:r>
              <a:rPr lang="en-US" dirty="0" err="1"/>
              <a:t>Koszul</a:t>
            </a:r>
            <a:r>
              <a:rPr lang="en-US" dirty="0"/>
              <a:t> labs, both located in Paris. This project focuses on the unusual cooption of the mitotic machinery to drive, not cell division but cell differentiation.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21ECB-A124-AA4D-982B-4CBCFD402A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84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2AA4C-3692-DC40-ADE0-508B5814C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Avenir Book" panose="02000503020000020003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45597-59BF-184F-B29C-07C34F95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EED0F-48AE-564E-A6C3-CF27D90E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F2336-2B77-594A-9C6A-CA3AA84E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03CD6-B859-CC4B-973D-63DFFDFC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8A48B6-7138-CD4D-A0E5-305C4B90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2174-956C-CE42-AF06-2CC1F76FD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264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0"/>
          </a:gradFill>
        </p:spPr>
        <p:txBody>
          <a:bodyPr anchor="ctr">
            <a:noAutofit/>
          </a:bodyPr>
          <a:lstStyle>
            <a:lvl1pPr>
              <a:defRPr sz="2000" b="1">
                <a:latin typeface="Avenir Book" panose="02000503020000020003" pitchFamily="2" charset="0"/>
                <a:ea typeface="Dotum" panose="020B0600000101010101" pitchFamily="34" charset="-127"/>
                <a:cs typeface="Menlo" panose="020B0609030804020204" pitchFamily="49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40962-E512-134A-8B89-5D29AB8A5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5517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  <a:defRPr sz="200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defRPr>
            </a:lvl1pPr>
            <a:lvl2pPr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defRPr sz="180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defRPr>
            </a:lvl2pPr>
            <a:lvl3pPr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defRPr sz="160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defRPr>
            </a:lvl3pPr>
            <a:lvl4pPr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C0C8F3A-B457-244F-A8D6-8903A1D3E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8834" y="5771008"/>
            <a:ext cx="2743200" cy="1452881"/>
          </a:xfrm>
          <a:prstGeom prst="rect">
            <a:avLst/>
          </a:prstGeom>
        </p:spPr>
        <p:txBody>
          <a:bodyPr anchor="b"/>
          <a:lstStyle>
            <a:lvl1pPr algn="r">
              <a:defRPr sz="9600" b="1">
                <a:solidFill>
                  <a:schemeClr val="bg2"/>
                </a:solidFill>
              </a:defRPr>
            </a:lvl1pPr>
          </a:lstStyle>
          <a:p>
            <a:fld id="{9A8A48B6-7138-CD4D-A0E5-305C4B90F102}" type="slidenum">
              <a:rPr lang="en-US" smtClean="0"/>
              <a:pPr/>
              <a:t>‹#›</a:t>
            </a:fld>
            <a:endParaRPr lang="en-US" sz="96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A7B3241-74CA-D249-BD38-4C57AA297F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5444" y="6517938"/>
            <a:ext cx="4288156" cy="314642"/>
          </a:xfrm>
        </p:spPr>
        <p:txBody>
          <a:bodyPr>
            <a:normAutofit/>
          </a:bodyPr>
          <a:lstStyle>
            <a:lvl1pPr>
              <a:buNone/>
              <a:defRPr lang="en-US" sz="1000" i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C2DBE3-A140-254C-985C-6AF05AF9AD27}"/>
              </a:ext>
            </a:extLst>
          </p:cNvPr>
          <p:cNvCxnSpPr/>
          <p:nvPr userDrawn="1"/>
        </p:nvCxnSpPr>
        <p:spPr>
          <a:xfrm>
            <a:off x="0" y="806824"/>
            <a:ext cx="12192000" cy="0"/>
          </a:xfrm>
          <a:prstGeom prst="line">
            <a:avLst/>
          </a:prstGeom>
          <a:ln w="9525">
            <a:gradFill flip="none" rotWithShape="1">
              <a:gsLst>
                <a:gs pos="0">
                  <a:schemeClr val="tx1"/>
                </a:gs>
                <a:gs pos="50000">
                  <a:schemeClr val="tx1">
                    <a:alpha val="7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0" scaled="0"/>
              <a:tileRect/>
            </a:gradFill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164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774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D9C0A-1549-7443-85EE-55FCCABF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41912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1A869-7351-D242-86E9-79866614E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E2C13-B8D7-F44C-9139-6617535B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2020/01/13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96C65-553F-C344-AE7F-E5E25FFE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R/Bioconductor 101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767CE44-45AC-9541-9EC5-59AD83678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9295" y="5951350"/>
            <a:ext cx="1172705" cy="906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9F28562-9D3B-E049-90B5-3EB3B52779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2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F576-2A69-E84D-9769-16109AFD2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234" y="1723809"/>
            <a:ext cx="10373532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3103E-B176-0942-A9AB-2743C975A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2020/01/13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2323F-EDB5-0546-80C1-4253EE6B8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BioC resources and access to public databases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7609E7-7836-AB4F-B6E0-D901B7EDF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9295" y="5951350"/>
            <a:ext cx="1172705" cy="906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9F28562-9D3B-E049-90B5-3EB3B52779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EA93D98-C7BA-5243-88C6-79BEFDEA4D1A}"/>
              </a:ext>
            </a:extLst>
          </p:cNvPr>
          <p:cNvSpPr txBox="1">
            <a:spLocks/>
          </p:cNvSpPr>
          <p:nvPr userDrawn="1"/>
        </p:nvSpPr>
        <p:spPr>
          <a:xfrm>
            <a:off x="1524000" y="4745623"/>
            <a:ext cx="9144000" cy="105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b="1" dirty="0"/>
              <a:t>NGS analysis for gene regulation and epigenomics</a:t>
            </a:r>
          </a:p>
          <a:p>
            <a:pPr marL="0" indent="0" algn="ctr">
              <a:buNone/>
            </a:pPr>
            <a:r>
              <a:rPr lang="en-GB" dirty="0" err="1"/>
              <a:t>Physalia</a:t>
            </a:r>
            <a:r>
              <a:rPr lang="en-GB" dirty="0"/>
              <a:t> 2021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1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9439E-A8C1-0147-878A-E596CBCA7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68514-C71E-D749-B402-559977473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29C53-DC6E-5B43-AE85-3EF6A4F76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34DA9-DD42-8445-BB79-DF30D799A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CFCD4-3911-E943-8744-54979FE9B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A48B6-7138-CD4D-A0E5-305C4B90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8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ndrajeetpatil.github.io/awesome-r-pkgtools/" TargetMode="External"/><Relationship Id="rId2" Type="http://schemas.openxmlformats.org/officeDocument/2006/relationships/hyperlink" Target="https://contributions.bioconductor.org/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ndrajeetpatil.github.io/awesome-r-pkgtools/" TargetMode="External"/><Relationship Id="rId2" Type="http://schemas.openxmlformats.org/officeDocument/2006/relationships/hyperlink" Target="https://contributions.bioconductor.org/index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ndrajeetpatil.github.io/awesome-r-pkgtools/" TargetMode="External"/><Relationship Id="rId2" Type="http://schemas.openxmlformats.org/officeDocument/2006/relationships/hyperlink" Target="https://contributions.bioconductor.org/index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ndrajeetpatil.github.io/awesome-r-pkgtools/" TargetMode="External"/><Relationship Id="rId2" Type="http://schemas.openxmlformats.org/officeDocument/2006/relationships/hyperlink" Target="https://contributions.bioconductor.org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ntributions.bioconductor.org/use-devel.html#use-deve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drajeetpatil.github.io/awesome-r-pkgtools/" TargetMode="External"/><Relationship Id="rId2" Type="http://schemas.openxmlformats.org/officeDocument/2006/relationships/hyperlink" Target="https://contributions.bioconductor.org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tools.r-lib.org/" TargetMode="External"/><Relationship Id="rId2" Type="http://schemas.openxmlformats.org/officeDocument/2006/relationships/hyperlink" Target="https://rdrr.io/r/base/librar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tools.r-lib.org/reference/load_all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drr.io/r/base/library.html" TargetMode="External"/><Relationship Id="rId2" Type="http://schemas.openxmlformats.org/officeDocument/2006/relationships/hyperlink" Target="https://pkgload.r-lib.org/reference/load_al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tools.r-lib.org/reference/load_all.html" TargetMode="External"/><Relationship Id="rId4" Type="http://schemas.openxmlformats.org/officeDocument/2006/relationships/hyperlink" Target="https://devtools.r-lib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tools.r-lib.org/" TargetMode="External"/><Relationship Id="rId2" Type="http://schemas.openxmlformats.org/officeDocument/2006/relationships/hyperlink" Target="https://rdrr.io/r/base/library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kgload.r-lib.org/reference/load_all.html" TargetMode="External"/><Relationship Id="rId4" Type="http://schemas.openxmlformats.org/officeDocument/2006/relationships/hyperlink" Target="https://devtools.r-lib.org/reference/load_all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1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B66F8-B83F-1B49-8597-D3245B360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7978" y="1240157"/>
            <a:ext cx="8596044" cy="251716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4400" b="1" dirty="0">
                <a:latin typeface="Menlo" panose="020B0609030804020204" pitchFamily="49" charset="0"/>
              </a:rPr>
              <a:t>The d</a:t>
            </a:r>
            <a:r>
              <a:rPr lang="en-GB" sz="4400" b="1" dirty="0">
                <a:effectLst/>
                <a:latin typeface="Menlo" panose="020B0609030804020204" pitchFamily="49" charset="0"/>
              </a:rPr>
              <a:t>eveloper toolkit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73A9F04-72D8-634B-8B3F-BAED70393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5910" y="3592462"/>
            <a:ext cx="10000180" cy="3026664"/>
          </a:xfrm>
        </p:spPr>
        <p:txBody>
          <a:bodyPr>
            <a:normAutofit/>
          </a:bodyPr>
          <a:lstStyle/>
          <a:p>
            <a:endParaRPr lang="en-GB" b="1" dirty="0">
              <a:latin typeface="Comfortaa" pitchFamily="2" charset="0"/>
            </a:endParaRPr>
          </a:p>
          <a:p>
            <a:endParaRPr lang="en-GB" b="1" dirty="0">
              <a:latin typeface="Comfortaa" pitchFamily="2" charset="0"/>
            </a:endParaRPr>
          </a:p>
          <a:p>
            <a:endParaRPr lang="en-GB" b="1" dirty="0">
              <a:latin typeface="Comfortaa" pitchFamily="2" charset="0"/>
            </a:endParaRPr>
          </a:p>
          <a:p>
            <a:endParaRPr lang="en-GB" b="1" dirty="0">
              <a:latin typeface="Comfortaa" pitchFamily="2" charset="0"/>
            </a:endParaRPr>
          </a:p>
          <a:p>
            <a:r>
              <a:rPr lang="en-GB" b="1" dirty="0" err="1">
                <a:latin typeface="Comfortaa" pitchFamily="2" charset="0"/>
              </a:rPr>
              <a:t>Physalia</a:t>
            </a:r>
            <a:r>
              <a:rPr lang="en-GB" b="1" dirty="0">
                <a:latin typeface="Comfortaa" pitchFamily="2" charset="0"/>
              </a:rPr>
              <a:t> course 2022</a:t>
            </a:r>
          </a:p>
          <a:p>
            <a:r>
              <a:rPr lang="en-GB" b="1" dirty="0">
                <a:latin typeface="Comfortaa" pitchFamily="2" charset="0"/>
              </a:rPr>
              <a:t>Instructor: </a:t>
            </a:r>
            <a:r>
              <a:rPr lang="en-US" dirty="0">
                <a:latin typeface="Comfortaa" pitchFamily="2" charset="0"/>
              </a:rPr>
              <a:t>Jacques Serizay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9777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Bioc</a:t>
            </a:r>
            <a:r>
              <a:rPr lang="en-GB" dirty="0"/>
              <a:t>. developer toolkit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959E5-AD78-EF40-8848-508184FD7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63822"/>
            <a:ext cx="11927840" cy="551751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B0F0"/>
                </a:solidFill>
                <a:hlinkClick r:id="rId2"/>
              </a:rPr>
              <a:t>https://r-pkgs.org/ </a:t>
            </a:r>
          </a:p>
          <a:p>
            <a:r>
              <a:rPr lang="en-US" dirty="0">
                <a:solidFill>
                  <a:srgbClr val="00B0F0"/>
                </a:solidFill>
                <a:hlinkClick r:id="rId2"/>
              </a:rPr>
              <a:t>https://contributions.bioconductor.org/index.html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err="1"/>
              <a:t>devtools</a:t>
            </a:r>
            <a:endParaRPr lang="en-US" dirty="0"/>
          </a:p>
          <a:p>
            <a:pPr marL="673100" indent="-220663"/>
            <a:r>
              <a:rPr lang="en-US" b="1" dirty="0" err="1">
                <a:solidFill>
                  <a:srgbClr val="00B050"/>
                </a:solidFill>
              </a:rPr>
              <a:t>usethis</a:t>
            </a:r>
            <a:endParaRPr lang="en-US" b="1" dirty="0">
              <a:solidFill>
                <a:srgbClr val="00B050"/>
              </a:solidFill>
            </a:endParaRPr>
          </a:p>
          <a:p>
            <a:pPr marL="673100" indent="-220663"/>
            <a:r>
              <a:rPr lang="en-US" dirty="0"/>
              <a:t>remotes</a:t>
            </a:r>
          </a:p>
          <a:p>
            <a:pPr marL="673100" indent="-220663"/>
            <a:r>
              <a:rPr lang="en-US" dirty="0" err="1"/>
              <a:t>testthat</a:t>
            </a:r>
            <a:endParaRPr lang="en-US" dirty="0"/>
          </a:p>
          <a:p>
            <a:pPr marL="274638" indent="-222250"/>
            <a:r>
              <a:rPr lang="en-US" dirty="0" err="1"/>
              <a:t>BiocCheck</a:t>
            </a:r>
            <a:endParaRPr lang="en-US" dirty="0"/>
          </a:p>
          <a:p>
            <a:pPr marL="274638" indent="-222250"/>
            <a:r>
              <a:rPr lang="en-US" dirty="0" err="1"/>
              <a:t>Biocthis</a:t>
            </a:r>
            <a:endParaRPr lang="en-US" dirty="0"/>
          </a:p>
          <a:p>
            <a:pPr marL="274638" indent="-222250"/>
            <a:r>
              <a:rPr lang="en-US" dirty="0"/>
              <a:t>RStudio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And many more…: </a:t>
            </a:r>
            <a:r>
              <a:rPr lang="en-US" dirty="0">
                <a:solidFill>
                  <a:srgbClr val="00B0F0"/>
                </a:solidFill>
                <a:hlinkClick r:id="rId3"/>
              </a:rPr>
              <a:t>https://indrajeetpatil.github.io/awesome-r-pkgtools/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20E296-54FE-9340-8123-450D3C90943A}"/>
              </a:ext>
            </a:extLst>
          </p:cNvPr>
          <p:cNvSpPr txBox="1"/>
          <p:nvPr/>
        </p:nvSpPr>
        <p:spPr>
          <a:xfrm>
            <a:off x="1988288" y="2606379"/>
            <a:ext cx="5858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Book" panose="02000503020000020003" pitchFamily="2" charset="0"/>
                <a:sym typeface="Wingdings" pitchFamily="2" charset="2"/>
              </a:rPr>
              <a:t> </a:t>
            </a:r>
            <a:r>
              <a:rPr lang="en-US" sz="2000" b="1" dirty="0">
                <a:latin typeface="Avenir Book" panose="02000503020000020003" pitchFamily="2" charset="0"/>
              </a:rPr>
              <a:t>Fastening early package development</a:t>
            </a:r>
          </a:p>
        </p:txBody>
      </p:sp>
    </p:spTree>
    <p:extLst>
      <p:ext uri="{BB962C8B-B14F-4D97-AF65-F5344CB8AC3E}">
        <p14:creationId xmlns:p14="http://schemas.microsoft.com/office/powerpoint/2010/main" val="1003325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Bioc</a:t>
            </a:r>
            <a:r>
              <a:rPr lang="en-GB" dirty="0"/>
              <a:t>. developer toolkit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959E5-AD78-EF40-8848-508184FD7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63822"/>
            <a:ext cx="11927840" cy="551751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B0F0"/>
                </a:solidFill>
                <a:hlinkClick r:id="rId2"/>
              </a:rPr>
              <a:t>https://r-pkgs.org/ </a:t>
            </a:r>
          </a:p>
          <a:p>
            <a:r>
              <a:rPr lang="en-US" dirty="0">
                <a:solidFill>
                  <a:srgbClr val="00B0F0"/>
                </a:solidFill>
                <a:hlinkClick r:id="rId2"/>
              </a:rPr>
              <a:t>https://contributions.bioconductor.org/index.html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err="1"/>
              <a:t>devtools</a:t>
            </a:r>
            <a:endParaRPr lang="en-US" dirty="0"/>
          </a:p>
          <a:p>
            <a:pPr marL="673100" indent="-220663"/>
            <a:r>
              <a:rPr lang="en-US" dirty="0" err="1"/>
              <a:t>usethis</a:t>
            </a:r>
            <a:endParaRPr lang="en-US" dirty="0"/>
          </a:p>
          <a:p>
            <a:pPr marL="673100" indent="-220663"/>
            <a:r>
              <a:rPr lang="en-US" b="1" dirty="0">
                <a:solidFill>
                  <a:srgbClr val="00B050"/>
                </a:solidFill>
              </a:rPr>
              <a:t>remotes</a:t>
            </a:r>
          </a:p>
          <a:p>
            <a:pPr marL="673100" indent="-220663"/>
            <a:r>
              <a:rPr lang="en-US" dirty="0" err="1"/>
              <a:t>testthat</a:t>
            </a:r>
            <a:endParaRPr lang="en-US" dirty="0"/>
          </a:p>
          <a:p>
            <a:pPr marL="274638" indent="-222250"/>
            <a:r>
              <a:rPr lang="en-US" dirty="0" err="1"/>
              <a:t>BiocCheck</a:t>
            </a:r>
            <a:endParaRPr lang="en-US" dirty="0"/>
          </a:p>
          <a:p>
            <a:pPr marL="274638" indent="-222250"/>
            <a:r>
              <a:rPr lang="en-US" dirty="0" err="1"/>
              <a:t>Biocthis</a:t>
            </a:r>
            <a:endParaRPr lang="en-US" dirty="0"/>
          </a:p>
          <a:p>
            <a:pPr marL="274638" indent="-222250"/>
            <a:r>
              <a:rPr lang="en-US" dirty="0"/>
              <a:t>RStudio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And many more…: </a:t>
            </a:r>
            <a:r>
              <a:rPr lang="en-US" dirty="0">
                <a:solidFill>
                  <a:srgbClr val="00B0F0"/>
                </a:solidFill>
                <a:hlinkClick r:id="rId3"/>
              </a:rPr>
              <a:t>https://indrajeetpatil.github.io/awesome-r-pkgtools/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20E296-54FE-9340-8123-450D3C90943A}"/>
              </a:ext>
            </a:extLst>
          </p:cNvPr>
          <p:cNvSpPr txBox="1"/>
          <p:nvPr/>
        </p:nvSpPr>
        <p:spPr>
          <a:xfrm>
            <a:off x="1988289" y="3159272"/>
            <a:ext cx="4540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Book" panose="02000503020000020003" pitchFamily="2" charset="0"/>
                <a:sym typeface="Wingdings" pitchFamily="2" charset="2"/>
              </a:rPr>
              <a:t> </a:t>
            </a:r>
            <a:r>
              <a:rPr lang="en-US" sz="2000" b="1" dirty="0">
                <a:latin typeface="Avenir Book" panose="02000503020000020003" pitchFamily="2" charset="0"/>
              </a:rPr>
              <a:t>Installing packages from anywhere</a:t>
            </a:r>
          </a:p>
        </p:txBody>
      </p:sp>
    </p:spTree>
    <p:extLst>
      <p:ext uri="{BB962C8B-B14F-4D97-AF65-F5344CB8AC3E}">
        <p14:creationId xmlns:p14="http://schemas.microsoft.com/office/powerpoint/2010/main" val="3079146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useful functions 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89FC64D-87A6-9E4D-85C2-3999220DB7C3}"/>
              </a:ext>
            </a:extLst>
          </p:cNvPr>
          <p:cNvSpPr/>
          <p:nvPr/>
        </p:nvSpPr>
        <p:spPr>
          <a:xfrm>
            <a:off x="524107" y="1282390"/>
            <a:ext cx="10894742" cy="1393902"/>
          </a:xfrm>
          <a:prstGeom prst="roundRect">
            <a:avLst>
              <a:gd name="adj" fmla="val 3901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&gt;remotes::install_*</a:t>
            </a:r>
          </a:p>
          <a:p>
            <a:b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remotes::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install_gitlab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remotes::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install_github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remotes::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install_cran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remotes::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install_deps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remotes::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install_bitbucket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remotes::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install_local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remotes::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install_dev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remotes::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install_url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remotes::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install_svn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remotes::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install_version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remotes::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install_bioc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remotes::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install_git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remotes::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install_remote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b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E87B49F-12E2-B845-A0C6-CEB2A8C919B0}"/>
              </a:ext>
            </a:extLst>
          </p:cNvPr>
          <p:cNvSpPr/>
          <p:nvPr/>
        </p:nvSpPr>
        <p:spPr>
          <a:xfrm>
            <a:off x="524107" y="2966967"/>
            <a:ext cx="10894742" cy="2314250"/>
          </a:xfrm>
          <a:prstGeom prst="roundRect">
            <a:avLst>
              <a:gd name="adj" fmla="val 3901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::use_*</a:t>
            </a:r>
          </a:p>
          <a:p>
            <a:b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use_gpl_license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use_git_ignore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use_version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use_roxygen_md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use_github_action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use_github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use_data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use_tibble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use_vignette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use_readme_md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use_description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use_git_credentials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use_test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use_pipe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use_agpl_license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use_tidy_upkeep_issue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use_github_links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use_description_defaults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use_bioc_badge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use_pkgdown_github_pages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use_tidy_github_actions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use_coverage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use_package_doc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use_github_actions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use_git_config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use_usethis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use_pkgdown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use_testthat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b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564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Bioc</a:t>
            </a:r>
            <a:r>
              <a:rPr lang="en-GB" dirty="0"/>
              <a:t>. developer toolkit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959E5-AD78-EF40-8848-508184FD7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63822"/>
            <a:ext cx="11927840" cy="551751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B0F0"/>
                </a:solidFill>
                <a:hlinkClick r:id="rId2"/>
              </a:rPr>
              <a:t>https://r-pkgs.org/ </a:t>
            </a:r>
          </a:p>
          <a:p>
            <a:r>
              <a:rPr lang="en-US" dirty="0">
                <a:solidFill>
                  <a:srgbClr val="00B0F0"/>
                </a:solidFill>
                <a:hlinkClick r:id="rId2"/>
              </a:rPr>
              <a:t>https://contributions.bioconductor.org/index.html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err="1"/>
              <a:t>devtools</a:t>
            </a:r>
            <a:endParaRPr lang="en-US" dirty="0"/>
          </a:p>
          <a:p>
            <a:pPr marL="673100" indent="-220663"/>
            <a:r>
              <a:rPr lang="en-US" dirty="0" err="1"/>
              <a:t>usethis</a:t>
            </a:r>
            <a:endParaRPr lang="en-US" dirty="0"/>
          </a:p>
          <a:p>
            <a:pPr marL="673100" indent="-220663"/>
            <a:r>
              <a:rPr lang="en-US" dirty="0"/>
              <a:t>remotes</a:t>
            </a:r>
            <a:endParaRPr lang="en-US" b="1" dirty="0">
              <a:solidFill>
                <a:srgbClr val="00B050"/>
              </a:solidFill>
            </a:endParaRPr>
          </a:p>
          <a:p>
            <a:pPr marL="673100" indent="-220663"/>
            <a:r>
              <a:rPr lang="en-US" b="1" dirty="0" err="1">
                <a:solidFill>
                  <a:srgbClr val="00B050"/>
                </a:solidFill>
              </a:rPr>
              <a:t>testthat</a:t>
            </a:r>
            <a:endParaRPr lang="en-US" b="1" dirty="0">
              <a:solidFill>
                <a:srgbClr val="00B050"/>
              </a:solidFill>
            </a:endParaRPr>
          </a:p>
          <a:p>
            <a:pPr marL="274638" indent="-222250"/>
            <a:r>
              <a:rPr lang="en-US" dirty="0" err="1"/>
              <a:t>BiocCheck</a:t>
            </a:r>
            <a:endParaRPr lang="en-US" dirty="0"/>
          </a:p>
          <a:p>
            <a:pPr marL="274638" indent="-222250"/>
            <a:r>
              <a:rPr lang="en-US" dirty="0" err="1"/>
              <a:t>Biocthis</a:t>
            </a:r>
            <a:endParaRPr lang="en-US" dirty="0"/>
          </a:p>
          <a:p>
            <a:pPr marL="274638" indent="-222250"/>
            <a:r>
              <a:rPr lang="en-US" dirty="0"/>
              <a:t>RStudio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And many more…: </a:t>
            </a:r>
            <a:r>
              <a:rPr lang="en-US" dirty="0">
                <a:solidFill>
                  <a:srgbClr val="00B0F0"/>
                </a:solidFill>
                <a:hlinkClick r:id="rId3"/>
              </a:rPr>
              <a:t>https://indrajeetpatil.github.io/awesome-r-pkgtools/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20E296-54FE-9340-8123-450D3C90943A}"/>
              </a:ext>
            </a:extLst>
          </p:cNvPr>
          <p:cNvSpPr txBox="1"/>
          <p:nvPr/>
        </p:nvSpPr>
        <p:spPr>
          <a:xfrm>
            <a:off x="1988289" y="3744063"/>
            <a:ext cx="6900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Book" panose="02000503020000020003" pitchFamily="2" charset="0"/>
                <a:sym typeface="Wingdings" pitchFamily="2" charset="2"/>
              </a:rPr>
              <a:t> Adding </a:t>
            </a:r>
            <a:r>
              <a:rPr lang="en-US" sz="2000" b="1">
                <a:latin typeface="Avenir Book" panose="02000503020000020003" pitchFamily="2" charset="0"/>
                <a:sym typeface="Wingdings" pitchFamily="2" charset="2"/>
              </a:rPr>
              <a:t>unit testing in </a:t>
            </a:r>
            <a:r>
              <a:rPr lang="en-US" sz="2000" b="1" dirty="0">
                <a:latin typeface="Avenir Book" panose="02000503020000020003" pitchFamily="2" charset="0"/>
                <a:sym typeface="Wingdings" pitchFamily="2" charset="2"/>
              </a:rPr>
              <a:t>later</a:t>
            </a:r>
            <a:r>
              <a:rPr lang="en-US" sz="2000" b="1" dirty="0">
                <a:latin typeface="Avenir Book" panose="02000503020000020003" pitchFamily="2" charset="0"/>
              </a:rPr>
              <a:t> package development</a:t>
            </a:r>
          </a:p>
        </p:txBody>
      </p:sp>
    </p:spTree>
    <p:extLst>
      <p:ext uri="{BB962C8B-B14F-4D97-AF65-F5344CB8AC3E}">
        <p14:creationId xmlns:p14="http://schemas.microsoft.com/office/powerpoint/2010/main" val="3953055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Bioc</a:t>
            </a:r>
            <a:r>
              <a:rPr lang="en-GB" dirty="0"/>
              <a:t>. developer toolkit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959E5-AD78-EF40-8848-508184FD7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63822"/>
            <a:ext cx="11927840" cy="551751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B0F0"/>
                </a:solidFill>
                <a:hlinkClick r:id="rId2"/>
              </a:rPr>
              <a:t>https://r-pkgs.org/ </a:t>
            </a:r>
          </a:p>
          <a:p>
            <a:r>
              <a:rPr lang="en-US" dirty="0">
                <a:solidFill>
                  <a:srgbClr val="00B0F0"/>
                </a:solidFill>
                <a:hlinkClick r:id="rId2"/>
              </a:rPr>
              <a:t>https://contributions.bioconductor.org/index.html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err="1"/>
              <a:t>devtools</a:t>
            </a:r>
            <a:endParaRPr lang="en-US" dirty="0"/>
          </a:p>
          <a:p>
            <a:pPr marL="673100" indent="-220663"/>
            <a:r>
              <a:rPr lang="en-US" dirty="0" err="1"/>
              <a:t>usethis</a:t>
            </a:r>
            <a:endParaRPr lang="en-US" dirty="0"/>
          </a:p>
          <a:p>
            <a:pPr marL="673100" indent="-220663"/>
            <a:r>
              <a:rPr lang="en-US" dirty="0"/>
              <a:t>remotes</a:t>
            </a:r>
            <a:endParaRPr lang="en-US" b="1" dirty="0">
              <a:solidFill>
                <a:srgbClr val="00B050"/>
              </a:solidFill>
            </a:endParaRPr>
          </a:p>
          <a:p>
            <a:pPr marL="673100" indent="-220663"/>
            <a:r>
              <a:rPr lang="en-US" dirty="0" err="1"/>
              <a:t>testthat</a:t>
            </a:r>
            <a:endParaRPr lang="en-US" dirty="0">
              <a:solidFill>
                <a:srgbClr val="00B050"/>
              </a:solidFill>
            </a:endParaRPr>
          </a:p>
          <a:p>
            <a:pPr marL="274638" indent="-222250"/>
            <a:r>
              <a:rPr lang="en-US" dirty="0" err="1"/>
              <a:t>BiocCheck</a:t>
            </a:r>
            <a:endParaRPr lang="en-US" dirty="0"/>
          </a:p>
          <a:p>
            <a:pPr marL="274638" indent="-222250"/>
            <a:r>
              <a:rPr lang="en-US" b="1" dirty="0" err="1">
                <a:solidFill>
                  <a:srgbClr val="00B050"/>
                </a:solidFill>
              </a:rPr>
              <a:t>Biocthis</a:t>
            </a:r>
            <a:endParaRPr lang="en-US" b="1" dirty="0">
              <a:solidFill>
                <a:srgbClr val="00B050"/>
              </a:solidFill>
            </a:endParaRPr>
          </a:p>
          <a:p>
            <a:pPr marL="274638" indent="-222250"/>
            <a:r>
              <a:rPr lang="en-US" dirty="0"/>
              <a:t>RStudio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And many more…: </a:t>
            </a:r>
            <a:r>
              <a:rPr lang="en-US" dirty="0">
                <a:solidFill>
                  <a:srgbClr val="00B0F0"/>
                </a:solidFill>
                <a:hlinkClick r:id="rId3"/>
              </a:rPr>
              <a:t>https://indrajeetpatil.github.io/awesome-r-pkgtools/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20E296-54FE-9340-8123-450D3C90943A}"/>
              </a:ext>
            </a:extLst>
          </p:cNvPr>
          <p:cNvSpPr txBox="1"/>
          <p:nvPr/>
        </p:nvSpPr>
        <p:spPr>
          <a:xfrm>
            <a:off x="1988289" y="4881747"/>
            <a:ext cx="6900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Book" panose="02000503020000020003" pitchFamily="2" charset="0"/>
                <a:sym typeface="Wingdings" pitchFamily="2" charset="2"/>
              </a:rPr>
              <a:t> </a:t>
            </a:r>
            <a:r>
              <a:rPr lang="en-US" sz="2000" b="1">
                <a:latin typeface="Avenir Book" panose="02000503020000020003" pitchFamily="2" charset="0"/>
                <a:sym typeface="Wingdings" pitchFamily="2" charset="2"/>
              </a:rPr>
              <a:t>Extra Bioconductor-specific </a:t>
            </a:r>
            <a:r>
              <a:rPr lang="en-US" sz="2000" b="1" dirty="0">
                <a:latin typeface="Avenir Book" panose="02000503020000020003" pitchFamily="2" charset="0"/>
                <a:sym typeface="Wingdings" pitchFamily="2" charset="2"/>
              </a:rPr>
              <a:t>features </a:t>
            </a:r>
            <a:endParaRPr lang="en-US" sz="2000" b="1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51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useful functions 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143AC36-FCDC-554C-BBD4-703EE4162310}"/>
              </a:ext>
            </a:extLst>
          </p:cNvPr>
          <p:cNvSpPr/>
          <p:nvPr/>
        </p:nvSpPr>
        <p:spPr>
          <a:xfrm>
            <a:off x="524107" y="1001006"/>
            <a:ext cx="10894742" cy="3342393"/>
          </a:xfrm>
          <a:prstGeom prst="roundRect">
            <a:avLst>
              <a:gd name="adj" fmla="val 3901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::expect_*</a:t>
            </a:r>
          </a:p>
          <a:p>
            <a:b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expect_match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expect_snapshot_warning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expect_snapshot_error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expect_equal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expect_lt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expect_cpp_tests_pass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expect_condition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expect_equivalent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expect_failure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expect_visible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::expect_s3_class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expect_known_hash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expect_length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expect_less_than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expect_equal_to_reference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expect_warning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expect_snapshot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expect_snapshot_output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expect_true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expect_that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expect_error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expect_lte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expect_reference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::expect_s4_class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expect_setequal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expect_invisible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expect_null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expect_message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expect_snapshot_value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expect_mapequal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expect_silent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expect_more_than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expect_known_value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expect_named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expect_false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expect_is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expect_type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expect_output_file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expect_snapshot_file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expect_success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expect_output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expect_gte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expect_gt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expect_known_output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expect_vector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expect_identical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expect_no_match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6CFDE6C-E22D-4944-8995-D432488ED798}"/>
              </a:ext>
            </a:extLst>
          </p:cNvPr>
          <p:cNvSpPr/>
          <p:nvPr/>
        </p:nvSpPr>
        <p:spPr>
          <a:xfrm>
            <a:off x="524107" y="4724645"/>
            <a:ext cx="10894742" cy="959875"/>
          </a:xfrm>
          <a:prstGeom prst="roundRect">
            <a:avLst>
              <a:gd name="adj" fmla="val 3901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biocthis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::*</a:t>
            </a:r>
          </a:p>
          <a:p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biocthis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use_bioc_description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biocthis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bioc_style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biocthis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use_bioc_vignette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biocthis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use_bioc_citation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biocthis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use_bioc_github_action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biocthis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use_bioc_pkg_templates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biocthis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biocthis_example_pkg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biocthis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use_bioc_support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biocthis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use_bioc_issue_template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biocthis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use_bioc_readme_rmd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biocthis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use_bioc_coc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biocthis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use_bioc_news_md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351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and package development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2A9AE5-A9B2-984F-B8C6-4664BE839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5517515"/>
          </a:xfrm>
        </p:spPr>
        <p:txBody>
          <a:bodyPr/>
          <a:lstStyle/>
          <a:p>
            <a:pPr algn="l"/>
            <a:r>
              <a:rPr lang="en-GB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“</a:t>
            </a:r>
            <a:r>
              <a:rPr lang="en-GB" b="0" i="0" dirty="0" err="1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devtools</a:t>
            </a:r>
            <a:r>
              <a:rPr lang="en-GB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 works hand-in-hand with RStudio, which we [Hadley] believe is the best development environment for most R users. To be clear, you can use </a:t>
            </a:r>
            <a:r>
              <a:rPr lang="en-GB" b="0" i="0" dirty="0" err="1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devtools</a:t>
            </a:r>
            <a:r>
              <a:rPr lang="en-GB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 without using RStudio and you can develop packages in RStudio without using </a:t>
            </a:r>
            <a:r>
              <a:rPr lang="en-GB" b="0" i="0" dirty="0" err="1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devtools</a:t>
            </a:r>
            <a:r>
              <a:rPr lang="en-GB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. But there is a special, two-way relationship that makes it very rewarding to use </a:t>
            </a:r>
            <a:r>
              <a:rPr lang="en-GB" b="0" i="0" dirty="0" err="1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devtools</a:t>
            </a:r>
            <a:r>
              <a:rPr lang="en-GB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 and RStudio together.”</a:t>
            </a:r>
          </a:p>
          <a:p>
            <a:pPr algn="l"/>
            <a:br>
              <a:rPr lang="en-GB" b="1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</a:br>
            <a:endParaRPr lang="en-GB" b="1" i="0" dirty="0">
              <a:solidFill>
                <a:srgbClr val="373A3C"/>
              </a:solidFill>
              <a:effectLst/>
              <a:latin typeface="Source Sans Pro" panose="020B0503030403020204" pitchFamily="34" charset="0"/>
            </a:endParaRP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0FA546-68AE-3D46-8E4E-00911DFAF3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2DE5EF-7ACD-C04C-87FB-3EEFF86C93EE}"/>
              </a:ext>
            </a:extLst>
          </p:cNvPr>
          <p:cNvGrpSpPr/>
          <p:nvPr/>
        </p:nvGrpSpPr>
        <p:grpSpPr>
          <a:xfrm>
            <a:off x="2529522" y="3040910"/>
            <a:ext cx="8142310" cy="3124495"/>
            <a:chOff x="1098550" y="2532025"/>
            <a:chExt cx="9994900" cy="38354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3E16FDD-53E5-AB4B-A2A7-40228F664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8550" y="2532025"/>
              <a:ext cx="9994900" cy="3835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0254BBF-FABA-2A4D-9F71-84F01602AE63}"/>
                </a:ext>
              </a:extLst>
            </p:cNvPr>
            <p:cNvSpPr/>
            <p:nvPr/>
          </p:nvSpPr>
          <p:spPr>
            <a:xfrm>
              <a:off x="6464595" y="2775097"/>
              <a:ext cx="2764465" cy="359232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0375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and projects (</a:t>
            </a:r>
            <a:r>
              <a:rPr lang="en-GB" b="0" i="0" dirty="0">
                <a:solidFill>
                  <a:srgbClr val="373A3C"/>
                </a:solidFill>
                <a:effectLst/>
              </a:rPr>
              <a:t>.</a:t>
            </a:r>
            <a:r>
              <a:rPr lang="en-GB" b="0" i="0" dirty="0" err="1">
                <a:solidFill>
                  <a:srgbClr val="373A3C"/>
                </a:solidFill>
                <a:effectLst/>
              </a:rPr>
              <a:t>Rproj</a:t>
            </a:r>
            <a:r>
              <a:rPr lang="en-GB" b="0" i="0" dirty="0">
                <a:solidFill>
                  <a:srgbClr val="373A3C"/>
                </a:solidFill>
                <a:effectLst/>
              </a:rPr>
              <a:t> files)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0FA546-68AE-3D46-8E4E-00911DFAF3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61153-245F-B543-B822-A1B130DB2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424566" cy="551751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Projects are very “launch-able”. It’s easy to fire up a fresh instance of RStudio in a Project, with the file browser and working directory set exactly the way you need, ready for 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Each Project is isolated. You can have several RStudio Projects open at once and code executed in Project A does not have any effect on the R session and workspace of Project B.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You get handy code navigation tools like F2 to jump to a function definition and Ctrl + . to look up functions or files by name.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You get useful keyboard shortcuts and a clickable interface for common package development tasks, like generating documentation, running tests, or checking the entire package.</a:t>
            </a:r>
          </a:p>
          <a:p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2B2543-3897-4340-940F-9B4BA145A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74" y="4254198"/>
            <a:ext cx="6397860" cy="24210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C45BB7-24F2-8342-8E72-3F3021559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448" y="3875795"/>
            <a:ext cx="4187628" cy="279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86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and projects (</a:t>
            </a:r>
            <a:r>
              <a:rPr lang="en-GB" b="0" i="0" dirty="0">
                <a:solidFill>
                  <a:srgbClr val="373A3C"/>
                </a:solidFill>
                <a:effectLst/>
              </a:rPr>
              <a:t>.</a:t>
            </a:r>
            <a:r>
              <a:rPr lang="en-GB" b="0" i="0" dirty="0" err="1">
                <a:solidFill>
                  <a:srgbClr val="373A3C"/>
                </a:solidFill>
                <a:effectLst/>
              </a:rPr>
              <a:t>Rproj</a:t>
            </a:r>
            <a:r>
              <a:rPr lang="en-GB" b="0" i="0" dirty="0">
                <a:solidFill>
                  <a:srgbClr val="373A3C"/>
                </a:solidFill>
                <a:effectLst/>
              </a:rPr>
              <a:t> files)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0FA546-68AE-3D46-8E4E-00911DFAF3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61153-245F-B543-B822-A1B130DB2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424566" cy="5517515"/>
          </a:xfrm>
        </p:spPr>
        <p:txBody>
          <a:bodyPr>
            <a:normAutofit/>
          </a:bodyPr>
          <a:lstStyle/>
          <a:p>
            <a:r>
              <a:rPr lang="en-US" sz="1600" dirty="0"/>
              <a:t>Working with projects ensures: </a:t>
            </a:r>
          </a:p>
          <a:p>
            <a:pPr marL="342900" indent="-342900">
              <a:buAutoNum type="arabicPeriod"/>
            </a:pPr>
            <a:r>
              <a:rPr lang="en-US" sz="1600" dirty="0"/>
              <a:t>That you are not accidently loading additional variables when opening </a:t>
            </a:r>
            <a:r>
              <a:rPr lang="en-US" sz="1600" dirty="0" err="1"/>
              <a:t>Rstudio</a:t>
            </a:r>
            <a:r>
              <a:rPr lang="en-US" sz="1600" dirty="0"/>
              <a:t> after rebooting</a:t>
            </a:r>
          </a:p>
          <a:p>
            <a:pPr marL="342900" indent="-342900">
              <a:buAutoNum type="arabicPeriod"/>
            </a:pPr>
            <a:r>
              <a:rPr lang="en-US" sz="1600" dirty="0"/>
              <a:t>That your package root is </a:t>
            </a:r>
            <a:r>
              <a:rPr lang="en-US" sz="1600" b="1" u="sng" dirty="0"/>
              <a:t>always</a:t>
            </a:r>
            <a:r>
              <a:rPr lang="en-US" sz="1600" dirty="0"/>
              <a:t> correct!</a:t>
            </a:r>
          </a:p>
          <a:p>
            <a:pPr marL="342900" indent="-342900">
              <a:buAutoNum type="arabicPeriod"/>
            </a:pPr>
            <a:r>
              <a:rPr lang="en-US" sz="1600" dirty="0"/>
              <a:t>Many more convenient stuff you don’t actually want to realize it would need to be taken care of without projects (e.g. package dependencies, versions, …)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81B6A71-847C-8848-9A27-8B1E93B91468}"/>
              </a:ext>
            </a:extLst>
          </p:cNvPr>
          <p:cNvSpPr/>
          <p:nvPr/>
        </p:nvSpPr>
        <p:spPr>
          <a:xfrm>
            <a:off x="513474" y="4061637"/>
            <a:ext cx="5999356" cy="903766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library(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devtools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2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create_package</a:t>
            </a:r>
            <a:r>
              <a:rPr lang="en-GB" sz="12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2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use_rstudio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GB" sz="12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2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proj_sitrep</a:t>
            </a:r>
            <a:r>
              <a:rPr lang="en-GB" sz="12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827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CBB83-5433-344C-BDB0-622BF73A0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2640"/>
          </a:xfrm>
        </p:spPr>
        <p:txBody>
          <a:bodyPr/>
          <a:lstStyle/>
          <a:p>
            <a:r>
              <a:rPr lang="en-US" dirty="0"/>
              <a:t>Bioconductor version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A3D3831-0814-2D45-8892-D8296379A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develop an R/</a:t>
            </a:r>
            <a:r>
              <a:rPr lang="en-US" dirty="0" err="1"/>
              <a:t>Bioc</a:t>
            </a:r>
            <a:r>
              <a:rPr lang="en-US" dirty="0"/>
              <a:t> package, developers must be careful of the weather…</a:t>
            </a:r>
          </a:p>
          <a:p>
            <a:r>
              <a:rPr lang="en-US" dirty="0">
                <a:hlinkClick r:id="rId2"/>
              </a:rPr>
              <a:t>https://contributions.bioconductor.org/use-devel.html#use-devel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F81BC-3749-954E-833B-7895EA9E1C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AB3B4-0398-1A49-A6B6-7B9C52FF465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/>
              <a:t>R/Bioconductor 101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E83ADA-F701-B54A-A948-B602D8B64F6A}"/>
              </a:ext>
            </a:extLst>
          </p:cNvPr>
          <p:cNvSpPr txBox="1"/>
          <p:nvPr/>
        </p:nvSpPr>
        <p:spPr>
          <a:xfrm>
            <a:off x="802886" y="2462948"/>
            <a:ext cx="1031900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Book" panose="02000503020000020003" pitchFamily="2" charset="0"/>
                <a:cs typeface="Arial" panose="020B0604020202020204" pitchFamily="34" charset="0"/>
              </a:rPr>
              <a:t>Package authors should develop against the version of R that will be available to users when the Bioconductor </a:t>
            </a:r>
            <a:r>
              <a:rPr lang="en-US" sz="2000" dirty="0" err="1">
                <a:latin typeface="Avenir Book" panose="02000503020000020003" pitchFamily="2" charset="0"/>
                <a:cs typeface="Arial" panose="020B0604020202020204" pitchFamily="34" charset="0"/>
              </a:rPr>
              <a:t>devel</a:t>
            </a:r>
            <a:r>
              <a:rPr lang="en-US" sz="2000" dirty="0">
                <a:latin typeface="Avenir Book" panose="02000503020000020003" pitchFamily="2" charset="0"/>
                <a:cs typeface="Arial" panose="020B0604020202020204" pitchFamily="34" charset="0"/>
              </a:rPr>
              <a:t> branch becomes the Bioconductor release branch.</a:t>
            </a:r>
          </a:p>
          <a:p>
            <a:endParaRPr lang="en-US" sz="200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venir Book" panose="02000503020000020003" pitchFamily="2" charset="0"/>
                <a:cs typeface="Arial" panose="020B0604020202020204" pitchFamily="34" charset="0"/>
              </a:rPr>
              <a:t>R has a ‘.y’ release in </a:t>
            </a:r>
            <a:r>
              <a:rPr lang="en-US" sz="2000" dirty="0" err="1">
                <a:latin typeface="Avenir Book" panose="02000503020000020003" pitchFamily="2" charset="0"/>
                <a:cs typeface="Arial" panose="020B0604020202020204" pitchFamily="34" charset="0"/>
              </a:rPr>
              <a:t>x.y.z</a:t>
            </a:r>
            <a:r>
              <a:rPr lang="en-US" sz="2000" dirty="0">
                <a:latin typeface="Avenir Book" panose="02000503020000020003" pitchFamily="2" charset="0"/>
                <a:cs typeface="Arial" panose="020B0604020202020204" pitchFamily="34" charset="0"/>
              </a:rPr>
              <a:t> every year (typically mid-April), but Bioconductor has a .y release (where current </a:t>
            </a:r>
            <a:r>
              <a:rPr lang="en-US" sz="2000" dirty="0" err="1">
                <a:latin typeface="Avenir Book" panose="02000503020000020003" pitchFamily="2" charset="0"/>
                <a:cs typeface="Arial" panose="020B0604020202020204" pitchFamily="34" charset="0"/>
              </a:rPr>
              <a:t>devel</a:t>
            </a:r>
            <a:r>
              <a:rPr lang="en-US" sz="2000" dirty="0">
                <a:latin typeface="Avenir Book" panose="02000503020000020003" pitchFamily="2" charset="0"/>
                <a:cs typeface="Arial" panose="020B0604020202020204" pitchFamily="34" charset="0"/>
              </a:rPr>
              <a:t> becomes release) every 6 months (mid-April and mid-October).</a:t>
            </a:r>
          </a:p>
          <a:p>
            <a:endParaRPr lang="en-US" sz="200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venir Book" panose="02000503020000020003" pitchFamily="2" charset="0"/>
                <a:cs typeface="Arial" panose="020B0604020202020204" pitchFamily="34" charset="0"/>
              </a:rPr>
              <a:t>This means that: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venir Book" panose="02000503020000020003" pitchFamily="2" charset="0"/>
                <a:cs typeface="Arial" panose="020B0604020202020204" pitchFamily="34" charset="0"/>
              </a:rPr>
              <a:t>from mid-October through mid-April, Bioconductor developers should be developing against R-</a:t>
            </a:r>
            <a:r>
              <a:rPr lang="en-US" sz="2000" b="1" dirty="0" err="1">
                <a:latin typeface="Avenir Book" panose="02000503020000020003" pitchFamily="2" charset="0"/>
                <a:cs typeface="Arial" panose="020B0604020202020204" pitchFamily="34" charset="0"/>
              </a:rPr>
              <a:t>devel</a:t>
            </a:r>
            <a:endParaRPr lang="en-US" sz="2000" b="1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venir Book" panose="02000503020000020003" pitchFamily="2" charset="0"/>
                <a:cs typeface="Arial" panose="020B0604020202020204" pitchFamily="34" charset="0"/>
              </a:rPr>
              <a:t>from mid-April to mid-October, developers should use R-release for Bioconductor development.</a:t>
            </a:r>
          </a:p>
          <a:p>
            <a:endParaRPr lang="en-US" sz="2000" dirty="0"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E48EEB-1BB7-F74F-987D-11B5AD8B1BD1}"/>
              </a:ext>
            </a:extLst>
          </p:cNvPr>
          <p:cNvSpPr txBox="1"/>
          <p:nvPr/>
        </p:nvSpPr>
        <p:spPr>
          <a:xfrm rot="20487376">
            <a:off x="1168707" y="1884437"/>
            <a:ext cx="8741496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latin typeface="Avenir Book" panose="02000503020000020003" pitchFamily="2" charset="0"/>
              </a:rPr>
              <a:t>BEWARE </a:t>
            </a:r>
          </a:p>
          <a:p>
            <a:pPr algn="ctr"/>
            <a:r>
              <a:rPr lang="en-US" sz="9600" b="1" dirty="0">
                <a:latin typeface="Avenir Book" panose="02000503020000020003" pitchFamily="2" charset="0"/>
              </a:rPr>
              <a:t>BIOC VERSION</a:t>
            </a:r>
          </a:p>
        </p:txBody>
      </p:sp>
    </p:spTree>
    <p:extLst>
      <p:ext uri="{BB962C8B-B14F-4D97-AF65-F5344CB8AC3E}">
        <p14:creationId xmlns:p14="http://schemas.microsoft.com/office/powerpoint/2010/main" val="126419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(</a:t>
            </a:r>
            <a:r>
              <a:rPr lang="en-GB" dirty="0" err="1"/>
              <a:t>Bioc</a:t>
            </a:r>
            <a:r>
              <a:rPr lang="en-GB" dirty="0"/>
              <a:t>.) developer toolkit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959E5-AD78-EF40-8848-508184FD7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63822"/>
            <a:ext cx="11927840" cy="551751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B0F0"/>
                </a:solidFill>
                <a:hlinkClick r:id="rId2"/>
              </a:rPr>
              <a:t>https://r-pkgs.org/ </a:t>
            </a:r>
          </a:p>
          <a:p>
            <a:r>
              <a:rPr lang="en-US" dirty="0">
                <a:solidFill>
                  <a:srgbClr val="00B0F0"/>
                </a:solidFill>
                <a:hlinkClick r:id="rId2"/>
              </a:rPr>
              <a:t>https://contributions.bioconductor.org/index.html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err="1"/>
              <a:t>devtools</a:t>
            </a:r>
            <a:endParaRPr lang="en-US" dirty="0"/>
          </a:p>
          <a:p>
            <a:pPr marL="673100" indent="-220663"/>
            <a:r>
              <a:rPr lang="en-US" dirty="0" err="1"/>
              <a:t>usethis</a:t>
            </a:r>
            <a:endParaRPr lang="en-US" dirty="0"/>
          </a:p>
          <a:p>
            <a:pPr marL="673100" indent="-220663"/>
            <a:r>
              <a:rPr lang="en-US" dirty="0"/>
              <a:t>remotes</a:t>
            </a:r>
          </a:p>
          <a:p>
            <a:pPr marL="673100" indent="-220663"/>
            <a:r>
              <a:rPr lang="en-US" dirty="0" err="1"/>
              <a:t>testthat</a:t>
            </a:r>
            <a:endParaRPr lang="en-US" dirty="0"/>
          </a:p>
          <a:p>
            <a:pPr marL="274638" indent="-222250"/>
            <a:r>
              <a:rPr lang="en-US" dirty="0" err="1"/>
              <a:t>BiocCheck</a:t>
            </a:r>
            <a:endParaRPr lang="en-US" dirty="0"/>
          </a:p>
          <a:p>
            <a:pPr marL="274638" indent="-222250"/>
            <a:r>
              <a:rPr lang="en-US" dirty="0" err="1"/>
              <a:t>Biocthis</a:t>
            </a:r>
            <a:endParaRPr lang="en-US" dirty="0"/>
          </a:p>
          <a:p>
            <a:pPr marL="274638" indent="-222250"/>
            <a:r>
              <a:rPr lang="en-US" dirty="0"/>
              <a:t>RStudio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And many more…: </a:t>
            </a:r>
            <a:r>
              <a:rPr lang="en-US" dirty="0">
                <a:solidFill>
                  <a:srgbClr val="00B0F0"/>
                </a:solidFill>
                <a:hlinkClick r:id="rId3"/>
              </a:rPr>
              <a:t>https://indrajeetpatil.github.io/awesome-r-pkgtools/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09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Devtools</a:t>
            </a:r>
            <a:r>
              <a:rPr lang="en-GB" dirty="0"/>
              <a:t> and co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959E5-AD78-EF40-8848-508184FD7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GB" b="0" i="0" dirty="0" err="1">
                <a:solidFill>
                  <a:srgbClr val="1A1917"/>
                </a:solidFill>
                <a:effectLst/>
              </a:rPr>
              <a:t>devtools</a:t>
            </a:r>
            <a:r>
              <a:rPr lang="en-GB" b="0" i="0" dirty="0">
                <a:solidFill>
                  <a:srgbClr val="1A1917"/>
                </a:solidFill>
                <a:effectLst/>
              </a:rPr>
              <a:t> makes package development easier by providing R functions that simplify and expedite common tasks</a:t>
            </a:r>
            <a:r>
              <a:rPr lang="en-US" b="0" i="0" dirty="0">
                <a:solidFill>
                  <a:srgbClr val="1A1917"/>
                </a:solidFill>
                <a:effectLst/>
              </a:rPr>
              <a:t>. </a:t>
            </a:r>
            <a:endParaRPr lang="en-GB" b="0" i="0" dirty="0">
              <a:solidFill>
                <a:srgbClr val="373A3C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7652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Devtools</a:t>
            </a:r>
            <a:r>
              <a:rPr lang="en-GB" dirty="0"/>
              <a:t> and co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959E5-AD78-EF40-8848-508184FD7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GB" b="0" i="0" dirty="0" err="1">
                <a:solidFill>
                  <a:srgbClr val="1A1917"/>
                </a:solidFill>
                <a:effectLst/>
              </a:rPr>
              <a:t>devtools</a:t>
            </a:r>
            <a:r>
              <a:rPr lang="en-GB" b="0" i="0" dirty="0">
                <a:solidFill>
                  <a:srgbClr val="1A1917"/>
                </a:solidFill>
                <a:effectLst/>
              </a:rPr>
              <a:t> makes package development easier by providing R functions that simplify and expedite common tasks</a:t>
            </a:r>
            <a:r>
              <a:rPr lang="en-US" b="0" i="0" dirty="0">
                <a:solidFill>
                  <a:srgbClr val="1A1917"/>
                </a:solidFill>
                <a:effectLst/>
              </a:rPr>
              <a:t>. </a:t>
            </a:r>
            <a:endParaRPr lang="en-GB" b="0" i="0" dirty="0">
              <a:solidFill>
                <a:srgbClr val="373A3C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3A3C"/>
                </a:solidFill>
                <a:effectLst/>
              </a:rPr>
              <a:t>For </a:t>
            </a:r>
            <a:r>
              <a:rPr lang="en-GB" b="1" i="0" u="sng" dirty="0">
                <a:solidFill>
                  <a:srgbClr val="373A3C"/>
                </a:solidFill>
                <a:effectLst/>
              </a:rPr>
              <a:t>interactive use</a:t>
            </a:r>
            <a:r>
              <a:rPr lang="en-GB" b="0" i="0" dirty="0">
                <a:solidFill>
                  <a:srgbClr val="373A3C"/>
                </a:solidFill>
                <a:effectLst/>
              </a:rPr>
              <a:t>, </a:t>
            </a:r>
            <a:r>
              <a:rPr lang="en-GB" b="0" i="0" u="sng" dirty="0" err="1">
                <a:solidFill>
                  <a:srgbClr val="373A3C"/>
                </a:solidFill>
                <a:effectLst/>
              </a:rPr>
              <a:t>useRs</a:t>
            </a:r>
            <a:r>
              <a:rPr lang="en-GB" b="0" i="0" u="sng" dirty="0">
                <a:solidFill>
                  <a:srgbClr val="373A3C"/>
                </a:solidFill>
                <a:effectLst/>
              </a:rPr>
              <a:t> should attach </a:t>
            </a:r>
            <a:r>
              <a:rPr lang="en-GB" b="0" i="0" u="sng" dirty="0" err="1">
                <a:solidFill>
                  <a:srgbClr val="373A3C"/>
                </a:solidFill>
                <a:effectLst/>
              </a:rPr>
              <a:t>devtools</a:t>
            </a:r>
            <a:r>
              <a:rPr lang="en-GB" b="0" i="0" dirty="0">
                <a:solidFill>
                  <a:srgbClr val="373A3C"/>
                </a:solidFill>
                <a:effectLst/>
              </a:rPr>
              <a:t> and think of it as the provider of your </a:t>
            </a:r>
            <a:r>
              <a:rPr lang="en-GB" b="0" i="0" dirty="0" err="1">
                <a:solidFill>
                  <a:srgbClr val="373A3C"/>
                </a:solidFill>
                <a:effectLst/>
              </a:rPr>
              <a:t>favorite</a:t>
            </a:r>
            <a:r>
              <a:rPr lang="en-GB" b="0" i="0" dirty="0">
                <a:solidFill>
                  <a:srgbClr val="373A3C"/>
                </a:solidFill>
                <a:effectLst/>
              </a:rPr>
              <a:t> functions for package development.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373A3C"/>
              </a:solidFill>
              <a:effectLst/>
            </a:endParaRPr>
          </a:p>
          <a:p>
            <a:pPr marL="0" indent="0" algn="l"/>
            <a:endParaRPr lang="en-GB" b="0" i="0" dirty="0">
              <a:solidFill>
                <a:srgbClr val="373A3C"/>
              </a:solidFill>
              <a:effectLst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CE2D2B9-FC05-D149-AEA0-571111F56357}"/>
              </a:ext>
            </a:extLst>
          </p:cNvPr>
          <p:cNvSpPr/>
          <p:nvPr/>
        </p:nvSpPr>
        <p:spPr>
          <a:xfrm>
            <a:off x="524107" y="3010829"/>
            <a:ext cx="5999356" cy="836341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library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devtools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#Loading required package: </a:t>
            </a:r>
            <a:r>
              <a:rPr lang="en-GB" sz="1200" dirty="0" err="1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endParaRPr lang="en-GB" sz="1200" dirty="0">
              <a:solidFill>
                <a:srgbClr val="5E5E5E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4"/>
              </a:rPr>
              <a:t>load_all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191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Devtools</a:t>
            </a:r>
            <a:r>
              <a:rPr lang="en-GB" dirty="0"/>
              <a:t> and co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959E5-AD78-EF40-8848-508184FD7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GB" b="0" i="0" dirty="0" err="1">
                <a:solidFill>
                  <a:srgbClr val="1A1917"/>
                </a:solidFill>
                <a:effectLst/>
              </a:rPr>
              <a:t>devtools</a:t>
            </a:r>
            <a:r>
              <a:rPr lang="en-GB" b="0" i="0" dirty="0">
                <a:solidFill>
                  <a:srgbClr val="1A1917"/>
                </a:solidFill>
                <a:effectLst/>
              </a:rPr>
              <a:t> makes package development easier by providing R functions that simplify and expedite common tasks</a:t>
            </a:r>
            <a:r>
              <a:rPr lang="en-US" b="0" i="0" dirty="0">
                <a:solidFill>
                  <a:srgbClr val="1A1917"/>
                </a:solidFill>
                <a:effectLst/>
              </a:rPr>
              <a:t>. </a:t>
            </a:r>
            <a:endParaRPr lang="en-GB" b="0" i="0" dirty="0">
              <a:solidFill>
                <a:srgbClr val="373A3C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3A3C"/>
                </a:solidFill>
                <a:effectLst/>
              </a:rPr>
              <a:t>For </a:t>
            </a:r>
            <a:r>
              <a:rPr lang="en-GB" b="1" i="0" u="sng" dirty="0">
                <a:solidFill>
                  <a:srgbClr val="373A3C"/>
                </a:solidFill>
                <a:effectLst/>
              </a:rPr>
              <a:t>interactive use</a:t>
            </a:r>
            <a:r>
              <a:rPr lang="en-GB" b="0" i="0" dirty="0">
                <a:solidFill>
                  <a:srgbClr val="373A3C"/>
                </a:solidFill>
                <a:effectLst/>
              </a:rPr>
              <a:t>, </a:t>
            </a:r>
            <a:r>
              <a:rPr lang="en-GB" b="0" i="0" u="sng" dirty="0" err="1">
                <a:solidFill>
                  <a:srgbClr val="373A3C"/>
                </a:solidFill>
                <a:effectLst/>
              </a:rPr>
              <a:t>useRs</a:t>
            </a:r>
            <a:r>
              <a:rPr lang="en-GB" b="0" i="0" u="sng" dirty="0">
                <a:solidFill>
                  <a:srgbClr val="373A3C"/>
                </a:solidFill>
                <a:effectLst/>
              </a:rPr>
              <a:t> should attach </a:t>
            </a:r>
            <a:r>
              <a:rPr lang="en-GB" b="0" i="0" u="sng" dirty="0" err="1">
                <a:solidFill>
                  <a:srgbClr val="373A3C"/>
                </a:solidFill>
                <a:effectLst/>
              </a:rPr>
              <a:t>devtools</a:t>
            </a:r>
            <a:r>
              <a:rPr lang="en-GB" b="0" i="0" dirty="0">
                <a:solidFill>
                  <a:srgbClr val="373A3C"/>
                </a:solidFill>
                <a:effectLst/>
              </a:rPr>
              <a:t> and think of it as the provider of your </a:t>
            </a:r>
            <a:r>
              <a:rPr lang="en-GB" b="0" i="0" dirty="0" err="1">
                <a:solidFill>
                  <a:srgbClr val="373A3C"/>
                </a:solidFill>
                <a:effectLst/>
              </a:rPr>
              <a:t>favorite</a:t>
            </a:r>
            <a:r>
              <a:rPr lang="en-GB" b="0" i="0" dirty="0">
                <a:solidFill>
                  <a:srgbClr val="373A3C"/>
                </a:solidFill>
                <a:effectLst/>
              </a:rPr>
              <a:t> functions for package development.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373A3C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3A3C"/>
                </a:solidFill>
                <a:effectLst/>
              </a:rPr>
              <a:t>For programmatic use, such as inside another package, </a:t>
            </a:r>
            <a:r>
              <a:rPr lang="en-GB" i="0" u="sng" dirty="0" err="1">
                <a:solidFill>
                  <a:srgbClr val="373A3C"/>
                </a:solidFill>
                <a:effectLst/>
              </a:rPr>
              <a:t>developeRs</a:t>
            </a:r>
            <a:r>
              <a:rPr lang="en-GB" i="0" u="sng" dirty="0">
                <a:solidFill>
                  <a:srgbClr val="373A3C"/>
                </a:solidFill>
                <a:effectLst/>
              </a:rPr>
              <a:t> should </a:t>
            </a:r>
            <a:r>
              <a:rPr lang="en-GB" b="1" i="0" u="sng" dirty="0">
                <a:solidFill>
                  <a:srgbClr val="373A3C"/>
                </a:solidFill>
                <a:effectLst/>
              </a:rPr>
              <a:t>NOT</a:t>
            </a:r>
            <a:r>
              <a:rPr lang="en-GB" i="0" u="sng" dirty="0">
                <a:solidFill>
                  <a:srgbClr val="373A3C"/>
                </a:solidFill>
                <a:effectLst/>
              </a:rPr>
              <a:t> depend </a:t>
            </a:r>
            <a:r>
              <a:rPr lang="en-GB" b="0" i="0" dirty="0">
                <a:solidFill>
                  <a:srgbClr val="373A3C"/>
                </a:solidFill>
                <a:effectLst/>
              </a:rPr>
              <a:t>on </a:t>
            </a:r>
            <a:r>
              <a:rPr lang="en-GB" b="0" i="0" dirty="0" err="1">
                <a:solidFill>
                  <a:srgbClr val="373A3C"/>
                </a:solidFill>
                <a:effectLst/>
              </a:rPr>
              <a:t>devtools</a:t>
            </a:r>
            <a:r>
              <a:rPr lang="en-GB" b="0" i="0" dirty="0">
                <a:solidFill>
                  <a:srgbClr val="373A3C"/>
                </a:solidFill>
                <a:effectLst/>
              </a:rPr>
              <a:t>, but should instead access functions via the package that is their primary home.</a:t>
            </a:r>
          </a:p>
          <a:p>
            <a:pPr marL="0" indent="0" algn="l"/>
            <a:endParaRPr lang="en-GB" b="0" i="0" dirty="0">
              <a:solidFill>
                <a:srgbClr val="373A3C"/>
              </a:solidFill>
              <a:effectLst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F4F2C9C-5BE9-F94F-B4EF-3DF44EE02667}"/>
              </a:ext>
            </a:extLst>
          </p:cNvPr>
          <p:cNvSpPr/>
          <p:nvPr/>
        </p:nvSpPr>
        <p:spPr>
          <a:xfrm>
            <a:off x="524107" y="4951142"/>
            <a:ext cx="5999356" cy="635619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err="1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pkgload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load_all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DF6F2F1-0994-0248-B9D0-274FDD4B1F37}"/>
              </a:ext>
            </a:extLst>
          </p:cNvPr>
          <p:cNvSpPr/>
          <p:nvPr/>
        </p:nvSpPr>
        <p:spPr>
          <a:xfrm>
            <a:off x="524107" y="3010829"/>
            <a:ext cx="5999356" cy="836341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library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4"/>
              </a:rPr>
              <a:t>devtools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#Loading required package: </a:t>
            </a:r>
            <a:r>
              <a:rPr lang="en-GB" sz="1200" dirty="0" err="1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endParaRPr lang="en-GB" sz="1200" dirty="0">
              <a:solidFill>
                <a:srgbClr val="5E5E5E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5"/>
              </a:rPr>
              <a:t>load_all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485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Devtools</a:t>
            </a:r>
            <a:r>
              <a:rPr lang="en-GB" dirty="0"/>
              <a:t> and co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959E5-AD78-EF40-8848-508184FD7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6363380"/>
          </a:xfrm>
        </p:spPr>
        <p:txBody>
          <a:bodyPr>
            <a:normAutofit/>
          </a:bodyPr>
          <a:lstStyle/>
          <a:p>
            <a:pPr marL="0" indent="0"/>
            <a:r>
              <a:rPr lang="en-GB" b="0" i="0" dirty="0" err="1">
                <a:solidFill>
                  <a:srgbClr val="1A1917"/>
                </a:solidFill>
                <a:effectLst/>
              </a:rPr>
              <a:t>devtools</a:t>
            </a:r>
            <a:r>
              <a:rPr lang="en-GB" b="0" i="0" dirty="0">
                <a:solidFill>
                  <a:srgbClr val="1A1917"/>
                </a:solidFill>
                <a:effectLst/>
              </a:rPr>
              <a:t> makes package development easier by providing R functions that simplify and expedite common tasks</a:t>
            </a:r>
            <a:r>
              <a:rPr lang="en-US" b="0" i="0" dirty="0">
                <a:solidFill>
                  <a:srgbClr val="1A1917"/>
                </a:solidFill>
                <a:effectLst/>
              </a:rPr>
              <a:t>. </a:t>
            </a:r>
            <a:endParaRPr lang="en-GB" b="0" i="0" dirty="0">
              <a:solidFill>
                <a:srgbClr val="373A3C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3A3C"/>
                </a:solidFill>
                <a:effectLst/>
              </a:rPr>
              <a:t>For </a:t>
            </a:r>
            <a:r>
              <a:rPr lang="en-GB" b="1" i="0" u="sng" dirty="0">
                <a:solidFill>
                  <a:srgbClr val="373A3C"/>
                </a:solidFill>
                <a:effectLst/>
              </a:rPr>
              <a:t>interactive use</a:t>
            </a:r>
            <a:r>
              <a:rPr lang="en-GB" b="0" i="0" dirty="0">
                <a:solidFill>
                  <a:srgbClr val="373A3C"/>
                </a:solidFill>
                <a:effectLst/>
              </a:rPr>
              <a:t>, </a:t>
            </a:r>
            <a:r>
              <a:rPr lang="en-GB" b="0" i="0" u="sng" dirty="0" err="1">
                <a:solidFill>
                  <a:srgbClr val="373A3C"/>
                </a:solidFill>
                <a:effectLst/>
              </a:rPr>
              <a:t>useRs</a:t>
            </a:r>
            <a:r>
              <a:rPr lang="en-GB" b="0" i="0" u="sng" dirty="0">
                <a:solidFill>
                  <a:srgbClr val="373A3C"/>
                </a:solidFill>
                <a:effectLst/>
              </a:rPr>
              <a:t> should attach </a:t>
            </a:r>
            <a:r>
              <a:rPr lang="en-GB" b="0" i="0" u="sng" dirty="0" err="1">
                <a:solidFill>
                  <a:srgbClr val="373A3C"/>
                </a:solidFill>
                <a:effectLst/>
              </a:rPr>
              <a:t>devtools</a:t>
            </a:r>
            <a:r>
              <a:rPr lang="en-GB" b="0" i="0" dirty="0">
                <a:solidFill>
                  <a:srgbClr val="373A3C"/>
                </a:solidFill>
                <a:effectLst/>
              </a:rPr>
              <a:t> and think of it as the provider of your </a:t>
            </a:r>
            <a:r>
              <a:rPr lang="en-GB" b="0" i="0" dirty="0" err="1">
                <a:solidFill>
                  <a:srgbClr val="373A3C"/>
                </a:solidFill>
                <a:effectLst/>
              </a:rPr>
              <a:t>favorite</a:t>
            </a:r>
            <a:r>
              <a:rPr lang="en-GB" b="0" i="0" dirty="0">
                <a:solidFill>
                  <a:srgbClr val="373A3C"/>
                </a:solidFill>
                <a:effectLst/>
              </a:rPr>
              <a:t> functions for package development.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373A3C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3A3C"/>
                </a:solidFill>
                <a:effectLst/>
              </a:rPr>
              <a:t>For programmatic use, such as inside another package, </a:t>
            </a:r>
            <a:r>
              <a:rPr lang="en-GB" i="0" u="sng" dirty="0" err="1">
                <a:solidFill>
                  <a:srgbClr val="373A3C"/>
                </a:solidFill>
                <a:effectLst/>
              </a:rPr>
              <a:t>developeRs</a:t>
            </a:r>
            <a:r>
              <a:rPr lang="en-GB" i="0" u="sng" dirty="0">
                <a:solidFill>
                  <a:srgbClr val="373A3C"/>
                </a:solidFill>
                <a:effectLst/>
              </a:rPr>
              <a:t> should </a:t>
            </a:r>
            <a:r>
              <a:rPr lang="en-GB" b="1" i="0" u="sng" dirty="0">
                <a:solidFill>
                  <a:srgbClr val="373A3C"/>
                </a:solidFill>
                <a:effectLst/>
              </a:rPr>
              <a:t>NOT</a:t>
            </a:r>
            <a:r>
              <a:rPr lang="en-GB" i="0" u="sng" dirty="0">
                <a:solidFill>
                  <a:srgbClr val="373A3C"/>
                </a:solidFill>
                <a:effectLst/>
              </a:rPr>
              <a:t> depend </a:t>
            </a:r>
            <a:r>
              <a:rPr lang="en-GB" b="0" i="0" dirty="0">
                <a:solidFill>
                  <a:srgbClr val="373A3C"/>
                </a:solidFill>
                <a:effectLst/>
              </a:rPr>
              <a:t>on </a:t>
            </a:r>
            <a:r>
              <a:rPr lang="en-GB" b="0" i="0" dirty="0" err="1">
                <a:solidFill>
                  <a:srgbClr val="373A3C"/>
                </a:solidFill>
                <a:effectLst/>
              </a:rPr>
              <a:t>devtools</a:t>
            </a:r>
            <a:r>
              <a:rPr lang="en-GB" b="0" i="0" dirty="0">
                <a:solidFill>
                  <a:srgbClr val="373A3C"/>
                </a:solidFill>
                <a:effectLst/>
              </a:rPr>
              <a:t>, but should instead access functions via the package that is their primary home.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A1917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“One Ring to rule them all”</a:t>
            </a:r>
          </a:p>
          <a:p>
            <a:pPr algn="r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Free People</a:t>
            </a:r>
            <a:endParaRPr lang="en-GB" b="0" i="0" dirty="0">
              <a:solidFill>
                <a:srgbClr val="373A3C"/>
              </a:solidFill>
              <a:effectLst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89FC64D-87A6-9E4D-85C2-3999220DB7C3}"/>
              </a:ext>
            </a:extLst>
          </p:cNvPr>
          <p:cNvSpPr/>
          <p:nvPr/>
        </p:nvSpPr>
        <p:spPr>
          <a:xfrm>
            <a:off x="524107" y="3010829"/>
            <a:ext cx="5999356" cy="836341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library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devtools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#Loading required package: </a:t>
            </a:r>
            <a:r>
              <a:rPr lang="en-GB" sz="1200" dirty="0" err="1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endParaRPr lang="en-GB" sz="1200" dirty="0">
              <a:solidFill>
                <a:srgbClr val="5E5E5E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4"/>
              </a:rPr>
              <a:t>load_all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F4F2C9C-5BE9-F94F-B4EF-3DF44EE02667}"/>
              </a:ext>
            </a:extLst>
          </p:cNvPr>
          <p:cNvSpPr/>
          <p:nvPr/>
        </p:nvSpPr>
        <p:spPr>
          <a:xfrm>
            <a:off x="524107" y="4951142"/>
            <a:ext cx="5999356" cy="635619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err="1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pkgload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5"/>
              </a:rPr>
              <a:t>load_all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75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Devtools</a:t>
            </a:r>
            <a:r>
              <a:rPr lang="en-GB" dirty="0"/>
              <a:t> and co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959E5-AD78-EF40-8848-508184FD7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6363380"/>
          </a:xfrm>
        </p:spPr>
        <p:txBody>
          <a:bodyPr>
            <a:normAutofit/>
          </a:bodyPr>
          <a:lstStyle/>
          <a:p>
            <a:pPr marL="0" indent="0"/>
            <a:r>
              <a:rPr lang="en-GB" b="0" i="0" dirty="0" err="1">
                <a:solidFill>
                  <a:srgbClr val="1A1917"/>
                </a:solidFill>
                <a:effectLst/>
              </a:rPr>
              <a:t>devtools</a:t>
            </a:r>
            <a:r>
              <a:rPr lang="en-GB" b="0" i="0" dirty="0">
                <a:solidFill>
                  <a:srgbClr val="1A1917"/>
                </a:solidFill>
                <a:effectLst/>
              </a:rPr>
              <a:t> makes package development easier by providing R functions that simplify and expedite common tasks</a:t>
            </a:r>
            <a:r>
              <a:rPr lang="en-US" b="0" i="0" dirty="0">
                <a:solidFill>
                  <a:srgbClr val="1A1917"/>
                </a:solidFill>
                <a:effectLst/>
              </a:rPr>
              <a:t>. </a:t>
            </a:r>
            <a:endParaRPr lang="en-GB" b="0" i="0" dirty="0">
              <a:solidFill>
                <a:srgbClr val="373A3C"/>
              </a:solidFill>
              <a:effectLst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89FC64D-87A6-9E4D-85C2-3999220DB7C3}"/>
              </a:ext>
            </a:extLst>
          </p:cNvPr>
          <p:cNvSpPr/>
          <p:nvPr/>
        </p:nvSpPr>
        <p:spPr>
          <a:xfrm>
            <a:off x="524107" y="1984917"/>
            <a:ext cx="10894742" cy="4683512"/>
          </a:xfrm>
          <a:prstGeom prst="roundRect">
            <a:avLst>
              <a:gd name="adj" fmla="val 3901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devtools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 NAMESPACE: </a:t>
            </a:r>
          </a:p>
          <a:p>
            <a:endParaRPr lang="en-GB" sz="1100" dirty="0">
              <a:solidFill>
                <a:srgbClr val="003B4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GB" sz="1100" dirty="0">
              <a:solidFill>
                <a:srgbClr val="003B4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cli,cat_bullet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cli,cat_rule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ellipsis,check_dots_used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lifecycle,deprecated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memoise,memoise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miniUI,miniPage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pkgbuild,clean_dll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pkgbuild,find_rtools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pkgbuild,has_devel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pkgbuild,with_debug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pkgload,check_dep_version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pkgload,parse_deps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pkgload,unload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profvis,profvis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remotes,dev_package_deps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remotes,github_pull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remotes,github_release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remotes,install_bioc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remotes,install_bitbucket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remotes,install_cran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remotes,install_dev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remotes,install_git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remotes,install_github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remotes,install_gitlab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remotes,install_local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remotes,install_svn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remotes,install_url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remotes,install_version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remotes,update_packages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sessioninfo,package_info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sessioninfo,session_info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stats,update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urlchecker,url_check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usethis,ui_code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usethis,ui_done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usethis,ui_field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usethis,ui_path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usethis,ui_todo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usethis,ui_value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usethis,use_test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utils,available.packages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utils,contrib.url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utils,install.packages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utils,installed.packages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utils,modifyList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utils,packageDescription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utils,packageVersion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importFrom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utils,remove.packages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009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Devtools</a:t>
            </a:r>
            <a:r>
              <a:rPr lang="en-GB" dirty="0"/>
              <a:t> and co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959E5-AD78-EF40-8848-508184FD7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6363380"/>
          </a:xfrm>
        </p:spPr>
        <p:txBody>
          <a:bodyPr>
            <a:normAutofit/>
          </a:bodyPr>
          <a:lstStyle/>
          <a:p>
            <a:pPr marL="0" indent="0"/>
            <a:r>
              <a:rPr lang="en-GB" b="0" i="0" dirty="0" err="1">
                <a:solidFill>
                  <a:srgbClr val="1A1917"/>
                </a:solidFill>
                <a:effectLst/>
              </a:rPr>
              <a:t>devtools</a:t>
            </a:r>
            <a:r>
              <a:rPr lang="en-GB" b="0" i="0" dirty="0">
                <a:solidFill>
                  <a:srgbClr val="1A1917"/>
                </a:solidFill>
                <a:effectLst/>
              </a:rPr>
              <a:t> makes package development easier by providing R functions that simplify and expedite common tasks</a:t>
            </a:r>
            <a:r>
              <a:rPr lang="en-US" b="0" i="0" dirty="0">
                <a:solidFill>
                  <a:srgbClr val="1A1917"/>
                </a:solidFill>
                <a:effectLst/>
              </a:rPr>
              <a:t>. </a:t>
            </a:r>
            <a:endParaRPr lang="en-GB" b="0" i="0" dirty="0">
              <a:solidFill>
                <a:srgbClr val="373A3C"/>
              </a:solidFill>
              <a:effectLst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89FC64D-87A6-9E4D-85C2-3999220DB7C3}"/>
              </a:ext>
            </a:extLst>
          </p:cNvPr>
          <p:cNvSpPr/>
          <p:nvPr/>
        </p:nvSpPr>
        <p:spPr>
          <a:xfrm>
            <a:off x="524107" y="1984917"/>
            <a:ext cx="10894742" cy="4683512"/>
          </a:xfrm>
          <a:prstGeom prst="roundRect">
            <a:avLst>
              <a:gd name="adj" fmla="val 3901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sessionInfo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 version 4.1.2 (2021-11-01)</a:t>
            </a:r>
          </a:p>
          <a:p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Platform: x86_64-apple-darwin17.0 (64-bit)</a:t>
            </a:r>
          </a:p>
          <a:p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Running under: macOS High Sierra 10.13.6</a:t>
            </a:r>
          </a:p>
          <a:p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Matrix products: default</a:t>
            </a:r>
          </a:p>
          <a:p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BLAS:   /Library/Frameworks/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R.framework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/Versions/4.1/Resources/lib/libRblas.0.dylib</a:t>
            </a:r>
          </a:p>
          <a:p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LAPACK: /Library/Frameworks/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R.framework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/Versions/4.1/Resources/lib/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libRlapack.dylib</a:t>
            </a:r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locale:</a:t>
            </a:r>
          </a:p>
          <a:p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en_GB.UTF-8/en_GB.UTF-8/en_GB.UTF-8/C/en_GB.UTF-8/en_GB.UTF-8</a:t>
            </a:r>
          </a:p>
          <a:p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attached base packages:</a:t>
            </a:r>
          </a:p>
          <a:p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stats     graphics  </a:t>
            </a:r>
            <a:r>
              <a:rPr lang="en-GB" sz="1100" dirty="0" err="1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grDevices</a:t>
            </a:r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utils     datasets  methods   base</a:t>
            </a:r>
          </a:p>
          <a:p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other attached packages:</a:t>
            </a:r>
          </a:p>
          <a:p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devtools_2.4.1 usethis_2.0.1</a:t>
            </a:r>
          </a:p>
          <a:p>
            <a:endParaRPr lang="en-GB" sz="1100" dirty="0">
              <a:solidFill>
                <a:srgbClr val="003B4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loaded via a namespace (and not attached):</a:t>
            </a:r>
          </a:p>
          <a:p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[1] ps_1.6.0          prettyunits_1.1.1 rprojroot_2.0.2   crayon_1.4.1</a:t>
            </a:r>
          </a:p>
          <a:p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[5] withr_2.4.2       R6_2.5.0          lifecycle_1.0.0   magrittr_2.0.1</a:t>
            </a:r>
          </a:p>
          <a:p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[9] rlang_0.4.11      cachem_1.0.5      cli_2.5.0         rstudioapi_0.13</a:t>
            </a:r>
          </a:p>
          <a:p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[13] remotes_2.4.2     fs_1.5.0          testthat_3.0.2    callr_3.7.0</a:t>
            </a:r>
          </a:p>
          <a:p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[17] ellipsis_0.3.2    desc_1.3.0        tools_4.1.2       glue_1.4.2</a:t>
            </a:r>
          </a:p>
          <a:p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[21] purrr_0.3.4       pkgload_1.2.1     fastmap_1.1.0     compiler_4.1.2</a:t>
            </a:r>
          </a:p>
          <a:p>
            <a:r>
              <a:rPr lang="en-GB" sz="1100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[25] processx_3.5.2    pkgbuild_1.2.0    sessioninfo_1.1.1 memoise_2.0.0</a:t>
            </a:r>
            <a:endParaRPr lang="en-US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0374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INDICATOR-CONFIG__" val="Version20200227_2021 -20 -20 -40 6 37 0 143;170;220 175;171;171 79;129;189 220;230;242 Calibri Rectangle 8 1 1 0 0 0 0 0 0 1 1 1 90;200;30 10;255;0 0 0 0 175;171;171 220;230;242 220;230;242 0 1 1 0 15 50 85 0 0 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INDICATOR TITLE" val="Default Section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956AF91C-A915-EB43-A318-2526352C94CB}" vid="{00B548D9-0413-EF4C-B81F-15ECCD6673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5233</TotalTime>
  <Words>2308</Words>
  <Application>Microsoft Macintosh PowerPoint</Application>
  <PresentationFormat>Widescreen</PresentationFormat>
  <Paragraphs>319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Avenir Book</vt:lpstr>
      <vt:lpstr>Calibri</vt:lpstr>
      <vt:lpstr>Comfortaa</vt:lpstr>
      <vt:lpstr>Menlo</vt:lpstr>
      <vt:lpstr>Source Sans Pro</vt:lpstr>
      <vt:lpstr>Wingdings</vt:lpstr>
      <vt:lpstr>Theme1</vt:lpstr>
      <vt:lpstr>The developer toolkit</vt:lpstr>
      <vt:lpstr>Bioconductor version</vt:lpstr>
      <vt:lpstr>The (Bioc.) developer toolkit</vt:lpstr>
      <vt:lpstr>Devtools and co</vt:lpstr>
      <vt:lpstr>Devtools and co</vt:lpstr>
      <vt:lpstr>Devtools and co</vt:lpstr>
      <vt:lpstr>Devtools and co</vt:lpstr>
      <vt:lpstr>Devtools and co</vt:lpstr>
      <vt:lpstr>Devtools and co</vt:lpstr>
      <vt:lpstr>The Bioc. developer toolkit</vt:lpstr>
      <vt:lpstr>The Bioc. developer toolkit</vt:lpstr>
      <vt:lpstr>Some useful functions </vt:lpstr>
      <vt:lpstr>The Bioc. developer toolkit</vt:lpstr>
      <vt:lpstr>The Bioc. developer toolkit</vt:lpstr>
      <vt:lpstr>Some useful functions </vt:lpstr>
      <vt:lpstr>Rstudio and package development</vt:lpstr>
      <vt:lpstr>Rstudio and projects (.Rproj files)</vt:lpstr>
      <vt:lpstr>Rstudio and projects (.Rproj files)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Dissecting the molecular mechanisms regulating cytoplasmic and nuclear events occurring during MCC differentiation </dc:title>
  <dc:creator>Jacques Serizay</dc:creator>
  <cp:lastModifiedBy>Jacques Serizay</cp:lastModifiedBy>
  <cp:revision>360</cp:revision>
  <dcterms:created xsi:type="dcterms:W3CDTF">2021-02-26T11:16:43Z</dcterms:created>
  <dcterms:modified xsi:type="dcterms:W3CDTF">2022-10-17T09:39:32Z</dcterms:modified>
</cp:coreProperties>
</file>