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4"/>
  </p:notesMasterIdLst>
  <p:handoutMasterIdLst>
    <p:handoutMasterId r:id="rId15"/>
  </p:handoutMasterIdLst>
  <p:sldIdLst>
    <p:sldId id="302" r:id="rId2"/>
    <p:sldId id="303" r:id="rId3"/>
    <p:sldId id="306" r:id="rId4"/>
    <p:sldId id="307" r:id="rId5"/>
    <p:sldId id="305" r:id="rId6"/>
    <p:sldId id="309" r:id="rId7"/>
    <p:sldId id="310" r:id="rId8"/>
    <p:sldId id="311" r:id="rId9"/>
    <p:sldId id="315" r:id="rId10"/>
    <p:sldId id="314" r:id="rId11"/>
    <p:sldId id="313" r:id="rId12"/>
    <p:sldId id="287"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7E16"/>
    <a:srgbClr val="EE9E08"/>
    <a:srgbClr val="D000FE"/>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09"/>
    <p:restoredTop sz="97179"/>
  </p:normalViewPr>
  <p:slideViewPr>
    <p:cSldViewPr snapToGrid="0" snapToObjects="1">
      <p:cViewPr varScale="1">
        <p:scale>
          <a:sx n="128" d="100"/>
          <a:sy n="128" d="100"/>
        </p:scale>
        <p:origin x="776" y="176"/>
      </p:cViewPr>
      <p:guideLst/>
    </p:cSldViewPr>
  </p:slideViewPr>
  <p:notesTextViewPr>
    <p:cViewPr>
      <p:scale>
        <a:sx n="1" d="1"/>
        <a:sy n="1" d="1"/>
      </p:scale>
      <p:origin x="0" y="0"/>
    </p:cViewPr>
  </p:notesTextViewPr>
  <p:notesViewPr>
    <p:cSldViewPr snapToGrid="0" snapToObjects="1">
      <p:cViewPr varScale="1">
        <p:scale>
          <a:sx n="93" d="100"/>
          <a:sy n="93" d="100"/>
        </p:scale>
        <p:origin x="529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8359C9-4707-574C-BCD3-54E8A40A8B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CD0936-6C0E-204C-8263-1D9EC2F185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932C27-7A12-5D47-865F-0077DE711A5B}" type="datetimeFigureOut">
              <a:rPr lang="en-US" smtClean="0"/>
              <a:t>11/3/22</a:t>
            </a:fld>
            <a:endParaRPr lang="en-US"/>
          </a:p>
        </p:txBody>
      </p:sp>
      <p:sp>
        <p:nvSpPr>
          <p:cNvPr id="4" name="Footer Placeholder 3">
            <a:extLst>
              <a:ext uri="{FF2B5EF4-FFF2-40B4-BE49-F238E27FC236}">
                <a16:creationId xmlns:a16="http://schemas.microsoft.com/office/drawing/2014/main" id="{BF54CB9E-29BD-9248-9EB0-A432B4BC95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7C7556-9873-2C4B-8743-9EAF0D3572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037806-88C1-EF41-BEDB-EAF076C2E903}" type="slidenum">
              <a:rPr lang="en-US" smtClean="0"/>
              <a:t>‹#›</a:t>
            </a:fld>
            <a:endParaRPr lang="en-US"/>
          </a:p>
        </p:txBody>
      </p:sp>
    </p:spTree>
    <p:extLst>
      <p:ext uri="{BB962C8B-B14F-4D97-AF65-F5344CB8AC3E}">
        <p14:creationId xmlns:p14="http://schemas.microsoft.com/office/powerpoint/2010/main" val="1487598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DCE38-12D8-824E-8313-E5640C50BE3F}"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21ECB-A124-AA4D-982B-4CBCFD402A5B}" type="slidenum">
              <a:rPr lang="en-US" smtClean="0"/>
              <a:t>‹#›</a:t>
            </a:fld>
            <a:endParaRPr lang="en-US"/>
          </a:p>
        </p:txBody>
      </p:sp>
    </p:spTree>
    <p:extLst>
      <p:ext uri="{BB962C8B-B14F-4D97-AF65-F5344CB8AC3E}">
        <p14:creationId xmlns:p14="http://schemas.microsoft.com/office/powerpoint/2010/main" val="494245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everybody and thank you for attending my presentation. I am going to talk about the project I recently started working on in the Spassky and </a:t>
            </a:r>
            <a:r>
              <a:rPr lang="en-US" dirty="0" err="1"/>
              <a:t>Koszul</a:t>
            </a:r>
            <a:r>
              <a:rPr lang="en-US" dirty="0"/>
              <a:t> labs, both located in Paris. This project focuses on the unusual cooption of the mitotic machinery to drive, not cell division but cell differentiation. </a:t>
            </a:r>
          </a:p>
        </p:txBody>
      </p:sp>
      <p:sp>
        <p:nvSpPr>
          <p:cNvPr id="4" name="Slide Number Placeholder 3"/>
          <p:cNvSpPr>
            <a:spLocks noGrp="1"/>
          </p:cNvSpPr>
          <p:nvPr>
            <p:ph type="sldNum" sz="quarter" idx="5"/>
          </p:nvPr>
        </p:nvSpPr>
        <p:spPr/>
        <p:txBody>
          <a:bodyPr/>
          <a:lstStyle/>
          <a:p>
            <a:fld id="{BF021ECB-A124-AA4D-982B-4CBCFD402A5B}" type="slidenum">
              <a:rPr lang="en-US" smtClean="0"/>
              <a:t>1</a:t>
            </a:fld>
            <a:endParaRPr lang="en-US"/>
          </a:p>
        </p:txBody>
      </p:sp>
    </p:spTree>
    <p:extLst>
      <p:ext uri="{BB962C8B-B14F-4D97-AF65-F5344CB8AC3E}">
        <p14:creationId xmlns:p14="http://schemas.microsoft.com/office/powerpoint/2010/main" val="3814884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10</a:t>
            </a:fld>
            <a:endParaRPr lang="en-US"/>
          </a:p>
        </p:txBody>
      </p:sp>
    </p:spTree>
    <p:extLst>
      <p:ext uri="{BB962C8B-B14F-4D97-AF65-F5344CB8AC3E}">
        <p14:creationId xmlns:p14="http://schemas.microsoft.com/office/powerpoint/2010/main" val="937564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11</a:t>
            </a:fld>
            <a:endParaRPr lang="en-US"/>
          </a:p>
        </p:txBody>
      </p:sp>
    </p:spTree>
    <p:extLst>
      <p:ext uri="{BB962C8B-B14F-4D97-AF65-F5344CB8AC3E}">
        <p14:creationId xmlns:p14="http://schemas.microsoft.com/office/powerpoint/2010/main" val="355196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2</a:t>
            </a:fld>
            <a:endParaRPr lang="en-US"/>
          </a:p>
        </p:txBody>
      </p:sp>
    </p:spTree>
    <p:extLst>
      <p:ext uri="{BB962C8B-B14F-4D97-AF65-F5344CB8AC3E}">
        <p14:creationId xmlns:p14="http://schemas.microsoft.com/office/powerpoint/2010/main" val="145488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3</a:t>
            </a:fld>
            <a:endParaRPr lang="en-US"/>
          </a:p>
        </p:txBody>
      </p:sp>
    </p:spTree>
    <p:extLst>
      <p:ext uri="{BB962C8B-B14F-4D97-AF65-F5344CB8AC3E}">
        <p14:creationId xmlns:p14="http://schemas.microsoft.com/office/powerpoint/2010/main" val="246002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4</a:t>
            </a:fld>
            <a:endParaRPr lang="en-US"/>
          </a:p>
        </p:txBody>
      </p:sp>
    </p:spTree>
    <p:extLst>
      <p:ext uri="{BB962C8B-B14F-4D97-AF65-F5344CB8AC3E}">
        <p14:creationId xmlns:p14="http://schemas.microsoft.com/office/powerpoint/2010/main" val="425732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5</a:t>
            </a:fld>
            <a:endParaRPr lang="en-US"/>
          </a:p>
        </p:txBody>
      </p:sp>
    </p:spTree>
    <p:extLst>
      <p:ext uri="{BB962C8B-B14F-4D97-AF65-F5344CB8AC3E}">
        <p14:creationId xmlns:p14="http://schemas.microsoft.com/office/powerpoint/2010/main" val="4092592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6</a:t>
            </a:fld>
            <a:endParaRPr lang="en-US"/>
          </a:p>
        </p:txBody>
      </p:sp>
    </p:spTree>
    <p:extLst>
      <p:ext uri="{BB962C8B-B14F-4D97-AF65-F5344CB8AC3E}">
        <p14:creationId xmlns:p14="http://schemas.microsoft.com/office/powerpoint/2010/main" val="304498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7</a:t>
            </a:fld>
            <a:endParaRPr lang="en-US"/>
          </a:p>
        </p:txBody>
      </p:sp>
    </p:spTree>
    <p:extLst>
      <p:ext uri="{BB962C8B-B14F-4D97-AF65-F5344CB8AC3E}">
        <p14:creationId xmlns:p14="http://schemas.microsoft.com/office/powerpoint/2010/main" val="293493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8</a:t>
            </a:fld>
            <a:endParaRPr lang="en-US"/>
          </a:p>
        </p:txBody>
      </p:sp>
    </p:spTree>
    <p:extLst>
      <p:ext uri="{BB962C8B-B14F-4D97-AF65-F5344CB8AC3E}">
        <p14:creationId xmlns:p14="http://schemas.microsoft.com/office/powerpoint/2010/main" val="109218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expand these observations to </a:t>
            </a:r>
            <a:r>
              <a:rPr lang="en-US" i="1" dirty="0"/>
              <a:t>in vivo</a:t>
            </a:r>
            <a:r>
              <a:rPr lang="en-US" i="0" dirty="0"/>
              <a:t> data. I also want to check what happens in terms of transcriptional dynamics in cells where Cyclin O, a key non-canonical cyclin involved in MCC diff., is knocked-out. </a:t>
            </a:r>
            <a:endParaRPr lang="en-US" dirty="0"/>
          </a:p>
        </p:txBody>
      </p:sp>
      <p:sp>
        <p:nvSpPr>
          <p:cNvPr id="4" name="Slide Number Placeholder 3"/>
          <p:cNvSpPr>
            <a:spLocks noGrp="1"/>
          </p:cNvSpPr>
          <p:nvPr>
            <p:ph type="sldNum" sz="quarter" idx="5"/>
          </p:nvPr>
        </p:nvSpPr>
        <p:spPr/>
        <p:txBody>
          <a:bodyPr/>
          <a:lstStyle/>
          <a:p>
            <a:fld id="{BF021ECB-A124-AA4D-982B-4CBCFD402A5B}" type="slidenum">
              <a:rPr lang="en-US" smtClean="0"/>
              <a:t>9</a:t>
            </a:fld>
            <a:endParaRPr lang="en-US"/>
          </a:p>
        </p:txBody>
      </p:sp>
    </p:spTree>
    <p:extLst>
      <p:ext uri="{BB962C8B-B14F-4D97-AF65-F5344CB8AC3E}">
        <p14:creationId xmlns:p14="http://schemas.microsoft.com/office/powerpoint/2010/main" val="173835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AA4C-3692-DC40-ADE0-508B5814C637}"/>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Avenir Book" panose="02000503020000020003" pitchFamily="2"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D1C45597-59BF-184F-B29C-07C34F9562A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FD2EED0F-48AE-564E-A6C3-CF27D90E860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C0F2336-2B77-594A-9C6A-CA3AA84E1B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2603CD6-B859-CC4B-973D-63DFFDFCA9BF}"/>
              </a:ext>
            </a:extLst>
          </p:cNvPr>
          <p:cNvSpPr>
            <a:spLocks noGrp="1"/>
          </p:cNvSpPr>
          <p:nvPr>
            <p:ph type="sldNum" sz="quarter" idx="12"/>
          </p:nvPr>
        </p:nvSpPr>
        <p:spPr>
          <a:xfrm>
            <a:off x="8610600" y="6356350"/>
            <a:ext cx="2743200" cy="365125"/>
          </a:xfrm>
          <a:prstGeom prst="rect">
            <a:avLst/>
          </a:prstGeom>
        </p:spPr>
        <p:txBody>
          <a:bodyPr/>
          <a:lstStyle/>
          <a:p>
            <a:fld id="{9A8A48B6-7138-CD4D-A0E5-305C4B90F102}" type="slidenum">
              <a:rPr lang="en-US" smtClean="0"/>
              <a:t>‹#›</a:t>
            </a:fld>
            <a:endParaRPr lang="en-US"/>
          </a:p>
        </p:txBody>
      </p:sp>
    </p:spTree>
    <p:extLst>
      <p:ext uri="{BB962C8B-B14F-4D97-AF65-F5344CB8AC3E}">
        <p14:creationId xmlns:p14="http://schemas.microsoft.com/office/powerpoint/2010/main" val="15653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2174-956C-CE42-AF06-2CC1F76FD1B2}"/>
              </a:ext>
            </a:extLst>
          </p:cNvPr>
          <p:cNvSpPr>
            <a:spLocks noGrp="1"/>
          </p:cNvSpPr>
          <p:nvPr>
            <p:ph type="title"/>
          </p:nvPr>
        </p:nvSpPr>
        <p:spPr>
          <a:xfrm>
            <a:off x="0" y="0"/>
            <a:ext cx="12192000" cy="802640"/>
          </a:xfrm>
          <a:prstGeom prst="rect">
            <a:avLst/>
          </a:prstGeom>
          <a:gradFill>
            <a:gsLst>
              <a:gs pos="0">
                <a:schemeClr val="bg2"/>
              </a:gs>
              <a:gs pos="100000">
                <a:schemeClr val="bg2">
                  <a:alpha val="0"/>
                </a:schemeClr>
              </a:gs>
            </a:gsLst>
            <a:lin ang="0" scaled="0"/>
          </a:gradFill>
        </p:spPr>
        <p:txBody>
          <a:bodyPr anchor="ctr">
            <a:noAutofit/>
          </a:bodyPr>
          <a:lstStyle>
            <a:lvl1pPr>
              <a:defRPr sz="2000" b="1">
                <a:latin typeface="Avenir Book" panose="02000503020000020003" pitchFamily="2" charset="0"/>
                <a:ea typeface="Dotum" panose="020B0600000101010101" pitchFamily="34" charset="-127"/>
                <a:cs typeface="Menlo" panose="020B0609030804020204" pitchFamily="49"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8840962-E512-134A-8B89-5D29AB8A57FB}"/>
              </a:ext>
            </a:extLst>
          </p:cNvPr>
          <p:cNvSpPr>
            <a:spLocks noGrp="1"/>
          </p:cNvSpPr>
          <p:nvPr>
            <p:ph idx="1"/>
          </p:nvPr>
        </p:nvSpPr>
        <p:spPr>
          <a:xfrm>
            <a:off x="111760" y="873761"/>
            <a:ext cx="11927840" cy="5517515"/>
          </a:xfrm>
          <a:prstGeom prst="rect">
            <a:avLst/>
          </a:prstGeom>
        </p:spPr>
        <p:txBody>
          <a:bodyPr>
            <a:normAutofit/>
          </a:bodyPr>
          <a:lstStyle>
            <a:lvl1pPr>
              <a:lnSpc>
                <a:spcPct val="150000"/>
              </a:lnSpc>
              <a:spcBef>
                <a:spcPts val="0"/>
              </a:spcBef>
              <a:spcAft>
                <a:spcPts val="1800"/>
              </a:spcAft>
              <a:buNone/>
              <a:defRPr sz="2000">
                <a:solidFill>
                  <a:schemeClr val="tx1"/>
                </a:solidFill>
                <a:latin typeface="Avenir Book" panose="02000503020000020003" pitchFamily="2" charset="0"/>
                <a:cs typeface="Arial" panose="020B0604020202020204" pitchFamily="34" charset="0"/>
              </a:defRPr>
            </a:lvl1pPr>
            <a:lvl2pPr>
              <a:lnSpc>
                <a:spcPct val="150000"/>
              </a:lnSpc>
              <a:spcBef>
                <a:spcPts val="0"/>
              </a:spcBef>
              <a:spcAft>
                <a:spcPts val="1800"/>
              </a:spcAft>
              <a:defRPr sz="1800">
                <a:solidFill>
                  <a:schemeClr val="tx1"/>
                </a:solidFill>
                <a:latin typeface="Avenir Book" panose="02000503020000020003" pitchFamily="2" charset="0"/>
                <a:cs typeface="Arial" panose="020B0604020202020204" pitchFamily="34" charset="0"/>
              </a:defRPr>
            </a:lvl2pPr>
            <a:lvl3pPr>
              <a:lnSpc>
                <a:spcPct val="150000"/>
              </a:lnSpc>
              <a:spcBef>
                <a:spcPts val="0"/>
              </a:spcBef>
              <a:spcAft>
                <a:spcPts val="1800"/>
              </a:spcAft>
              <a:defRPr sz="1600">
                <a:solidFill>
                  <a:schemeClr val="tx1"/>
                </a:solidFill>
                <a:latin typeface="Avenir Book" panose="02000503020000020003" pitchFamily="2" charset="0"/>
                <a:cs typeface="Arial" panose="020B0604020202020204" pitchFamily="34" charset="0"/>
              </a:defRPr>
            </a:lvl3pPr>
            <a:lvl4pPr>
              <a:lnSpc>
                <a:spcPct val="150000"/>
              </a:lnSpc>
              <a:spcBef>
                <a:spcPts val="0"/>
              </a:spcBef>
              <a:spcAft>
                <a:spcPts val="1800"/>
              </a:spcAft>
              <a:defRPr sz="1400">
                <a:solidFill>
                  <a:schemeClr val="tx1"/>
                </a:solidFill>
                <a:latin typeface="Avenir Book" panose="02000503020000020003" pitchFamily="2" charset="0"/>
                <a:cs typeface="Arial" panose="020B0604020202020204" pitchFamily="34" charset="0"/>
              </a:defRPr>
            </a:lvl4pPr>
            <a:lvl5pPr>
              <a:lnSpc>
                <a:spcPct val="150000"/>
              </a:lnSpc>
              <a:spcBef>
                <a:spcPts val="0"/>
              </a:spcBef>
              <a:spcAft>
                <a:spcPts val="1800"/>
              </a:spcAft>
              <a:defRPr sz="1400">
                <a:solidFill>
                  <a:schemeClr val="tx1"/>
                </a:solidFill>
                <a:latin typeface="Avenir Book" panose="02000503020000020003"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Slide Number Placeholder 5">
            <a:extLst>
              <a:ext uri="{FF2B5EF4-FFF2-40B4-BE49-F238E27FC236}">
                <a16:creationId xmlns:a16="http://schemas.microsoft.com/office/drawing/2014/main" id="{7C0C8F3A-B457-244F-A8D6-8903A1D3EC9D}"/>
              </a:ext>
            </a:extLst>
          </p:cNvPr>
          <p:cNvSpPr>
            <a:spLocks noGrp="1"/>
          </p:cNvSpPr>
          <p:nvPr>
            <p:ph type="sldNum" sz="quarter" idx="12"/>
          </p:nvPr>
        </p:nvSpPr>
        <p:spPr>
          <a:xfrm>
            <a:off x="9598834" y="5771008"/>
            <a:ext cx="2743200" cy="1452881"/>
          </a:xfrm>
          <a:prstGeom prst="rect">
            <a:avLst/>
          </a:prstGeom>
        </p:spPr>
        <p:txBody>
          <a:bodyPr anchor="b"/>
          <a:lstStyle>
            <a:lvl1pPr algn="r">
              <a:defRPr sz="9600" b="1">
                <a:solidFill>
                  <a:schemeClr val="bg2"/>
                </a:solidFill>
              </a:defRPr>
            </a:lvl1pPr>
          </a:lstStyle>
          <a:p>
            <a:fld id="{9A8A48B6-7138-CD4D-A0E5-305C4B90F102}" type="slidenum">
              <a:rPr lang="en-US" smtClean="0"/>
              <a:pPr/>
              <a:t>‹#›</a:t>
            </a:fld>
            <a:endParaRPr lang="en-US" sz="9600" dirty="0"/>
          </a:p>
        </p:txBody>
      </p:sp>
      <p:sp>
        <p:nvSpPr>
          <p:cNvPr id="11" name="Text Placeholder 10">
            <a:extLst>
              <a:ext uri="{FF2B5EF4-FFF2-40B4-BE49-F238E27FC236}">
                <a16:creationId xmlns:a16="http://schemas.microsoft.com/office/drawing/2014/main" id="{7A7B3241-74CA-D249-BD38-4C57AA297FEF}"/>
              </a:ext>
            </a:extLst>
          </p:cNvPr>
          <p:cNvSpPr>
            <a:spLocks noGrp="1"/>
          </p:cNvSpPr>
          <p:nvPr>
            <p:ph type="body" sz="quarter" idx="13"/>
          </p:nvPr>
        </p:nvSpPr>
        <p:spPr>
          <a:xfrm>
            <a:off x="385444" y="6517938"/>
            <a:ext cx="4288156" cy="314642"/>
          </a:xfrm>
        </p:spPr>
        <p:txBody>
          <a:bodyPr>
            <a:normAutofit/>
          </a:bodyPr>
          <a:lstStyle>
            <a:lvl1pPr>
              <a:buNone/>
              <a:defRPr lang="en-US" sz="1000" i="1" kern="1200" dirty="0">
                <a:solidFill>
                  <a:schemeClr val="tx1">
                    <a:tint val="75000"/>
                  </a:schemeClr>
                </a:solidFill>
                <a:latin typeface="+mn-lt"/>
                <a:ea typeface="+mn-ea"/>
                <a:cs typeface="+mn-cs"/>
              </a:defRPr>
            </a:lvl1pPr>
          </a:lstStyle>
          <a:p>
            <a:pPr lvl="0"/>
            <a:endParaRPr lang="en-US" dirty="0"/>
          </a:p>
        </p:txBody>
      </p:sp>
      <p:cxnSp>
        <p:nvCxnSpPr>
          <p:cNvPr id="6" name="Straight Connector 5">
            <a:extLst>
              <a:ext uri="{FF2B5EF4-FFF2-40B4-BE49-F238E27FC236}">
                <a16:creationId xmlns:a16="http://schemas.microsoft.com/office/drawing/2014/main" id="{25C2DBE3-A140-254C-985C-6AF05AF9AD27}"/>
              </a:ext>
            </a:extLst>
          </p:cNvPr>
          <p:cNvCxnSpPr/>
          <p:nvPr userDrawn="1"/>
        </p:nvCxnSpPr>
        <p:spPr>
          <a:xfrm>
            <a:off x="0" y="806824"/>
            <a:ext cx="12192000" cy="0"/>
          </a:xfrm>
          <a:prstGeom prst="line">
            <a:avLst/>
          </a:prstGeom>
          <a:ln w="9525">
            <a:gradFill flip="none" rotWithShape="1">
              <a:gsLst>
                <a:gs pos="0">
                  <a:schemeClr val="tx1"/>
                </a:gs>
                <a:gs pos="50000">
                  <a:schemeClr val="tx1">
                    <a:alpha val="70000"/>
                  </a:schemeClr>
                </a:gs>
                <a:gs pos="100000">
                  <a:schemeClr val="bg1">
                    <a:alpha val="50000"/>
                  </a:schemeClr>
                </a:gs>
              </a:gsLst>
              <a:lin ang="0" scaled="0"/>
              <a:tileRect/>
            </a:gradFill>
            <a:tailEnd type="non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6491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7741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alphaModFix amt="8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9439E-A8C1-0147-878A-E596CBCA79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BE68514-C71E-D749-B402-559977473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7529C53-DC6E-5B43-AE85-3EF6A4F76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5E34DA9-DD42-8445-BB79-DF30D799A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4CFCD4-3911-E943-8744-54979FE9BE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A48B6-7138-CD4D-A0E5-305C4B90F102}" type="slidenum">
              <a:rPr lang="en-US" smtClean="0"/>
              <a:t>‹#›</a:t>
            </a:fld>
            <a:endParaRPr lang="en-US"/>
          </a:p>
        </p:txBody>
      </p:sp>
    </p:spTree>
    <p:extLst>
      <p:ext uri="{BB962C8B-B14F-4D97-AF65-F5344CB8AC3E}">
        <p14:creationId xmlns:p14="http://schemas.microsoft.com/office/powerpoint/2010/main" val="2448185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s2264/Bioc-worksho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66F8-B83F-1B49-8597-D3245B360332}"/>
              </a:ext>
            </a:extLst>
          </p:cNvPr>
          <p:cNvSpPr>
            <a:spLocks noGrp="1"/>
          </p:cNvSpPr>
          <p:nvPr>
            <p:ph type="ctrTitle"/>
          </p:nvPr>
        </p:nvSpPr>
        <p:spPr>
          <a:xfrm>
            <a:off x="1797978" y="922105"/>
            <a:ext cx="8596044" cy="2517169"/>
          </a:xfrm>
        </p:spPr>
        <p:txBody>
          <a:bodyPr>
            <a:noAutofit/>
          </a:bodyPr>
          <a:lstStyle/>
          <a:p>
            <a:pPr>
              <a:lnSpc>
                <a:spcPct val="120000"/>
              </a:lnSpc>
            </a:pPr>
            <a:r>
              <a:rPr lang="en-GB" sz="4400" b="1" dirty="0">
                <a:effectLst/>
                <a:latin typeface="Menlo" panose="020B0609030804020204" pitchFamily="49" charset="0"/>
              </a:rPr>
              <a:t>Developing R/Bioconductor packages for bioinformatics</a:t>
            </a:r>
          </a:p>
        </p:txBody>
      </p:sp>
      <p:sp>
        <p:nvSpPr>
          <p:cNvPr id="6" name="Subtitle 2">
            <a:extLst>
              <a:ext uri="{FF2B5EF4-FFF2-40B4-BE49-F238E27FC236}">
                <a16:creationId xmlns:a16="http://schemas.microsoft.com/office/drawing/2014/main" id="{773A9F04-72D8-634B-8B3F-BAED70393E16}"/>
              </a:ext>
            </a:extLst>
          </p:cNvPr>
          <p:cNvSpPr>
            <a:spLocks noGrp="1"/>
          </p:cNvSpPr>
          <p:nvPr>
            <p:ph type="subTitle" idx="1"/>
          </p:nvPr>
        </p:nvSpPr>
        <p:spPr>
          <a:xfrm>
            <a:off x="1095910" y="3592462"/>
            <a:ext cx="10000180" cy="3026664"/>
          </a:xfrm>
        </p:spPr>
        <p:txBody>
          <a:bodyPr>
            <a:normAutofit/>
          </a:bodyPr>
          <a:lstStyle/>
          <a:p>
            <a:endParaRPr lang="en-GB" b="1" dirty="0">
              <a:latin typeface="Comfortaa" pitchFamily="2" charset="0"/>
            </a:endParaRPr>
          </a:p>
          <a:p>
            <a:endParaRPr lang="en-GB" b="1" dirty="0">
              <a:latin typeface="Comfortaa" pitchFamily="2" charset="0"/>
            </a:endParaRPr>
          </a:p>
          <a:p>
            <a:endParaRPr lang="en-GB" b="1" dirty="0">
              <a:latin typeface="Comfortaa" pitchFamily="2" charset="0"/>
            </a:endParaRPr>
          </a:p>
          <a:p>
            <a:endParaRPr lang="en-GB" b="1" dirty="0">
              <a:latin typeface="Comfortaa" pitchFamily="2" charset="0"/>
            </a:endParaRPr>
          </a:p>
          <a:p>
            <a:r>
              <a:rPr lang="en-GB" b="1" dirty="0" err="1">
                <a:latin typeface="Comfortaa" pitchFamily="2" charset="0"/>
              </a:rPr>
              <a:t>Physalia</a:t>
            </a:r>
            <a:r>
              <a:rPr lang="en-GB" b="1" dirty="0">
                <a:latin typeface="Comfortaa" pitchFamily="2" charset="0"/>
              </a:rPr>
              <a:t> course 2022</a:t>
            </a:r>
          </a:p>
          <a:p>
            <a:r>
              <a:rPr lang="en-GB" b="1" dirty="0">
                <a:latin typeface="Comfortaa" pitchFamily="2" charset="0"/>
              </a:rPr>
              <a:t>Instructor: </a:t>
            </a:r>
            <a:r>
              <a:rPr lang="en-US" dirty="0">
                <a:latin typeface="Comfortaa" pitchFamily="2" charset="0"/>
              </a:rPr>
              <a:t>Jacques Serizay</a:t>
            </a:r>
          </a:p>
        </p:txBody>
      </p:sp>
    </p:spTree>
    <p:custDataLst>
      <p:tags r:id="rId1"/>
    </p:custDataLst>
    <p:extLst>
      <p:ext uri="{BB962C8B-B14F-4D97-AF65-F5344CB8AC3E}">
        <p14:creationId xmlns:p14="http://schemas.microsoft.com/office/powerpoint/2010/main" val="153977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10</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Why bother developing a package? </a:t>
            </a:r>
            <a:endParaRPr lang="en-US" dirty="0"/>
          </a:p>
        </p:txBody>
      </p:sp>
      <p:sp>
        <p:nvSpPr>
          <p:cNvPr id="3" name="Content Placeholder 2">
            <a:extLst>
              <a:ext uri="{FF2B5EF4-FFF2-40B4-BE49-F238E27FC236}">
                <a16:creationId xmlns:a16="http://schemas.microsoft.com/office/drawing/2014/main" id="{E6505027-7385-9141-A447-99C9DBD5DB61}"/>
              </a:ext>
            </a:extLst>
          </p:cNvPr>
          <p:cNvSpPr>
            <a:spLocks noGrp="1"/>
          </p:cNvSpPr>
          <p:nvPr>
            <p:ph idx="1"/>
          </p:nvPr>
        </p:nvSpPr>
        <p:spPr/>
        <p:txBody>
          <a:bodyPr/>
          <a:lstStyle/>
          <a:p>
            <a:r>
              <a:rPr lang="en-US" dirty="0"/>
              <a:t>Re-usability: 		Tired of copying-pasting your functions?</a:t>
            </a:r>
          </a:p>
          <a:p>
            <a:r>
              <a:rPr lang="en-US" dirty="0"/>
              <a:t>Distribution: 		Everybody (or not) can access your package, you help yourself and everyone!</a:t>
            </a:r>
          </a:p>
          <a:p>
            <a:r>
              <a:rPr lang="en-US" dirty="0"/>
              <a:t>Documentation: 	Do you remember what was this or that variable meant to be (class, length, …)?</a:t>
            </a:r>
          </a:p>
          <a:p>
            <a:r>
              <a:rPr lang="en-US" dirty="0"/>
              <a:t>Functionalities:		Implement new ways of wrangling the data / analyzing it</a:t>
            </a:r>
          </a:p>
          <a:p>
            <a:endParaRPr lang="en-US" dirty="0"/>
          </a:p>
        </p:txBody>
      </p:sp>
      <p:sp>
        <p:nvSpPr>
          <p:cNvPr id="4" name="Text Placeholder 3">
            <a:extLst>
              <a:ext uri="{FF2B5EF4-FFF2-40B4-BE49-F238E27FC236}">
                <a16:creationId xmlns:a16="http://schemas.microsoft.com/office/drawing/2014/main" id="{1F246A07-8DD6-1748-B05F-C7845020C230}"/>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A19C76-A433-B04B-B5A2-E9B74D839193}"/>
              </a:ext>
            </a:extLst>
          </p:cNvPr>
          <p:cNvSpPr txBox="1"/>
          <p:nvPr/>
        </p:nvSpPr>
        <p:spPr>
          <a:xfrm rot="20487376">
            <a:off x="2532082" y="2951690"/>
            <a:ext cx="7087197" cy="1015663"/>
          </a:xfrm>
          <a:prstGeom prst="rect">
            <a:avLst/>
          </a:prstGeom>
          <a:solidFill>
            <a:schemeClr val="bg1"/>
          </a:solidFill>
          <a:ln>
            <a:solidFill>
              <a:schemeClr val="tx1"/>
            </a:solidFill>
          </a:ln>
        </p:spPr>
        <p:txBody>
          <a:bodyPr wrap="none" rtlCol="0">
            <a:spAutoFit/>
          </a:bodyPr>
          <a:lstStyle/>
          <a:p>
            <a:r>
              <a:rPr lang="en-US" sz="6000" b="1" dirty="0">
                <a:latin typeface="Avenir Book" panose="02000503020000020003" pitchFamily="2" charset="0"/>
              </a:rPr>
              <a:t>BECAUSE IT’S FUN!</a:t>
            </a:r>
          </a:p>
        </p:txBody>
      </p:sp>
    </p:spTree>
    <p:extLst>
      <p:ext uri="{BB962C8B-B14F-4D97-AF65-F5344CB8AC3E}">
        <p14:creationId xmlns:p14="http://schemas.microsoft.com/office/powerpoint/2010/main" val="135723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11</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Why Bioconductor?</a:t>
            </a:r>
            <a:endParaRPr lang="en-US" dirty="0"/>
          </a:p>
        </p:txBody>
      </p:sp>
      <p:sp>
        <p:nvSpPr>
          <p:cNvPr id="3" name="Content Placeholder 2">
            <a:extLst>
              <a:ext uri="{FF2B5EF4-FFF2-40B4-BE49-F238E27FC236}">
                <a16:creationId xmlns:a16="http://schemas.microsoft.com/office/drawing/2014/main" id="{E6505027-7385-9141-A447-99C9DBD5DB61}"/>
              </a:ext>
            </a:extLst>
          </p:cNvPr>
          <p:cNvSpPr>
            <a:spLocks noGrp="1"/>
          </p:cNvSpPr>
          <p:nvPr>
            <p:ph idx="1"/>
          </p:nvPr>
        </p:nvSpPr>
        <p:spPr/>
        <p:txBody>
          <a:bodyPr/>
          <a:lstStyle/>
          <a:p>
            <a:pPr algn="ctr"/>
            <a:endParaRPr lang="en-US" dirty="0">
              <a:solidFill>
                <a:srgbClr val="C00000"/>
              </a:solidFill>
            </a:endParaRPr>
          </a:p>
          <a:p>
            <a:pPr algn="ctr"/>
            <a:endParaRPr lang="en-US" dirty="0">
              <a:solidFill>
                <a:srgbClr val="C00000"/>
              </a:solidFill>
            </a:endParaRPr>
          </a:p>
          <a:p>
            <a:pPr algn="ctr"/>
            <a:r>
              <a:rPr lang="en-US" dirty="0">
                <a:solidFill>
                  <a:srgbClr val="C00000"/>
                </a:solidFill>
              </a:rPr>
              <a:t>Why bother developing a </a:t>
            </a:r>
            <a:r>
              <a:rPr lang="en-US" dirty="0">
                <a:solidFill>
                  <a:srgbClr val="C00000"/>
                </a:solidFill>
                <a:highlight>
                  <a:srgbClr val="FFFF00"/>
                </a:highlight>
              </a:rPr>
              <a:t>BIOCONDUCTOR</a:t>
            </a:r>
            <a:r>
              <a:rPr lang="en-US" dirty="0">
                <a:solidFill>
                  <a:srgbClr val="C00000"/>
                </a:solidFill>
              </a:rPr>
              <a:t> package?</a:t>
            </a:r>
          </a:p>
          <a:p>
            <a:pPr algn="ctr"/>
            <a:r>
              <a:rPr lang="en-US" dirty="0">
                <a:solidFill>
                  <a:srgbClr val="C00000"/>
                </a:solidFill>
              </a:rPr>
              <a:t>Why not a CRAN package?</a:t>
            </a:r>
          </a:p>
          <a:p>
            <a:pPr algn="ctr"/>
            <a:endParaRPr lang="en-US" dirty="0">
              <a:solidFill>
                <a:srgbClr val="C00000"/>
              </a:solidFill>
            </a:endParaRPr>
          </a:p>
          <a:p>
            <a:pPr algn="ctr"/>
            <a:r>
              <a:rPr lang="en-US" dirty="0"/>
              <a:t>Who are your friends? Do you like them? Do you want to help them? </a:t>
            </a:r>
            <a:r>
              <a:rPr lang="en-US" dirty="0">
                <a:solidFill>
                  <a:srgbClr val="C00000"/>
                </a:solidFill>
              </a:rPr>
              <a:t> </a:t>
            </a:r>
          </a:p>
          <a:p>
            <a:pPr algn="ctr"/>
            <a:r>
              <a:rPr lang="en-US" dirty="0"/>
              <a:t>Because you are already using Bioconductor ecosystem? </a:t>
            </a:r>
          </a:p>
        </p:txBody>
      </p:sp>
      <p:sp>
        <p:nvSpPr>
          <p:cNvPr id="4" name="Text Placeholder 3">
            <a:extLst>
              <a:ext uri="{FF2B5EF4-FFF2-40B4-BE49-F238E27FC236}">
                <a16:creationId xmlns:a16="http://schemas.microsoft.com/office/drawing/2014/main" id="{1F246A07-8DD6-1748-B05F-C7845020C230}"/>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E8299E25-E0DE-654D-9732-AE02AE96E98D}"/>
              </a:ext>
            </a:extLst>
          </p:cNvPr>
          <p:cNvPicPr>
            <a:picLocks noChangeAspect="1"/>
          </p:cNvPicPr>
          <p:nvPr/>
        </p:nvPicPr>
        <p:blipFill>
          <a:blip r:embed="rId2">
            <a:alphaModFix amt="11000"/>
          </a:blip>
          <a:stretch>
            <a:fillRect/>
          </a:stretch>
        </p:blipFill>
        <p:spPr>
          <a:xfrm>
            <a:off x="-9942" y="-1"/>
            <a:ext cx="12192000" cy="1818335"/>
          </a:xfrm>
          <a:prstGeom prst="rect">
            <a:avLst/>
          </a:prstGeom>
        </p:spPr>
      </p:pic>
      <p:sp>
        <p:nvSpPr>
          <p:cNvPr id="60" name="TextBox 59">
            <a:extLst>
              <a:ext uri="{FF2B5EF4-FFF2-40B4-BE49-F238E27FC236}">
                <a16:creationId xmlns:a16="http://schemas.microsoft.com/office/drawing/2014/main" id="{B3D1A539-FC5C-3F42-A8E9-D4F13F8F8382}"/>
              </a:ext>
            </a:extLst>
          </p:cNvPr>
          <p:cNvSpPr txBox="1"/>
          <p:nvPr/>
        </p:nvSpPr>
        <p:spPr>
          <a:xfrm>
            <a:off x="-9939" y="0"/>
            <a:ext cx="12201939" cy="1819373"/>
          </a:xfrm>
          <a:prstGeom prst="rect">
            <a:avLst/>
          </a:prstGeom>
          <a:noFill/>
          <a:ln>
            <a:solidFill>
              <a:schemeClr val="tx1"/>
            </a:solidFill>
          </a:ln>
        </p:spPr>
        <p:txBody>
          <a:bodyPr wrap="square" rtlCol="0">
            <a:noAutofit/>
          </a:bodyPr>
          <a:lstStyle/>
          <a:p>
            <a:pPr algn="ctr"/>
            <a:endParaRPr lang="en-US" sz="1400" b="1" dirty="0">
              <a:solidFill>
                <a:srgbClr val="C00000"/>
              </a:solidFill>
            </a:endParaRPr>
          </a:p>
          <a:p>
            <a:pPr algn="ctr"/>
            <a:endParaRPr lang="en-US" sz="1400" b="1" dirty="0">
              <a:solidFill>
                <a:srgbClr val="C00000"/>
              </a:solidFill>
            </a:endParaRPr>
          </a:p>
          <a:p>
            <a:pPr algn="ctr"/>
            <a:endParaRPr lang="en-US" sz="1400" b="1" dirty="0">
              <a:solidFill>
                <a:srgbClr val="C00000"/>
              </a:solidFill>
            </a:endParaRPr>
          </a:p>
          <a:p>
            <a:pPr algn="ctr"/>
            <a:r>
              <a:rPr lang="en-US" sz="3200" b="1" dirty="0">
                <a:solidFill>
                  <a:srgbClr val="C00000"/>
                </a:solidFill>
              </a:rPr>
              <a:t>Any question? </a:t>
            </a:r>
          </a:p>
          <a:p>
            <a:pPr algn="ctr"/>
            <a:endParaRPr lang="en-US" b="1" dirty="0">
              <a:sym typeface="Wingdings" pitchFamily="2" charset="2"/>
            </a:endParaRPr>
          </a:p>
        </p:txBody>
      </p:sp>
      <p:pic>
        <p:nvPicPr>
          <p:cNvPr id="1026" name="Picture 2">
            <a:extLst>
              <a:ext uri="{FF2B5EF4-FFF2-40B4-BE49-F238E27FC236}">
                <a16:creationId xmlns:a16="http://schemas.microsoft.com/office/drawing/2014/main" id="{9E38AC76-C99E-3545-8DCD-3B6AD515B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1950" y="100273"/>
            <a:ext cx="2874267" cy="161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4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2</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Overall goals</a:t>
            </a:r>
            <a:endParaRPr lang="en-US" dirty="0"/>
          </a:p>
        </p:txBody>
      </p:sp>
      <p:sp>
        <p:nvSpPr>
          <p:cNvPr id="6" name="Content Placeholder 5">
            <a:extLst>
              <a:ext uri="{FF2B5EF4-FFF2-40B4-BE49-F238E27FC236}">
                <a16:creationId xmlns:a16="http://schemas.microsoft.com/office/drawing/2014/main" id="{F516776A-6CBE-1849-B635-E4D8991CFACF}"/>
              </a:ext>
            </a:extLst>
          </p:cNvPr>
          <p:cNvSpPr>
            <a:spLocks noGrp="1"/>
          </p:cNvSpPr>
          <p:nvPr>
            <p:ph idx="1"/>
          </p:nvPr>
        </p:nvSpPr>
        <p:spPr/>
        <p:txBody>
          <a:bodyPr>
            <a:normAutofit fontScale="92500" lnSpcReduction="20000"/>
          </a:bodyPr>
          <a:lstStyle/>
          <a:p>
            <a:r>
              <a:rPr lang="en-GB" dirty="0"/>
              <a:t>Leverage `Bioconductor` principles of interoperability (</a:t>
            </a:r>
            <a:r>
              <a:rPr lang="en-GB" dirty="0" err="1"/>
              <a:t>a.k.a</a:t>
            </a:r>
            <a:r>
              <a:rPr lang="en-GB" dirty="0"/>
              <a:t> "do-not-reinvent-the-wheel!")</a:t>
            </a:r>
          </a:p>
          <a:p>
            <a:r>
              <a:rPr lang="en-GB" dirty="0"/>
              <a:t>Write sets of interconnected functions for genomic data</a:t>
            </a:r>
          </a:p>
          <a:p>
            <a:r>
              <a:rPr lang="en-GB" dirty="0"/>
              <a:t>Document and test functions</a:t>
            </a:r>
          </a:p>
          <a:p>
            <a:r>
              <a:rPr lang="en-GB" dirty="0"/>
              <a:t>Manage package dependencies </a:t>
            </a:r>
          </a:p>
          <a:p>
            <a:r>
              <a:rPr lang="en-GB" dirty="0"/>
              <a:t>Manage package versions</a:t>
            </a:r>
          </a:p>
          <a:p>
            <a:r>
              <a:rPr lang="en-GB" dirty="0"/>
              <a:t>Manage package continuous integration</a:t>
            </a:r>
          </a:p>
          <a:p>
            <a:r>
              <a:rPr lang="en-GB" dirty="0"/>
              <a:t>Build a dedicated website for your package</a:t>
            </a:r>
          </a:p>
          <a:p>
            <a:r>
              <a:rPr lang="en-GB" dirty="0"/>
              <a:t>Submitting/releasing/maintaining your package</a:t>
            </a:r>
          </a:p>
          <a:p>
            <a:r>
              <a:rPr lang="en-GB" dirty="0"/>
              <a:t>Disseminating your package (publish it!)</a:t>
            </a:r>
          </a:p>
        </p:txBody>
      </p:sp>
      <p:sp>
        <p:nvSpPr>
          <p:cNvPr id="7" name="Text Placeholder 6">
            <a:extLst>
              <a:ext uri="{FF2B5EF4-FFF2-40B4-BE49-F238E27FC236}">
                <a16:creationId xmlns:a16="http://schemas.microsoft.com/office/drawing/2014/main" id="{907C13B3-0B55-D245-902E-B7E81CF15A44}"/>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C54E34-5909-8A48-8405-DBAE9DFF590D}"/>
              </a:ext>
            </a:extLst>
          </p:cNvPr>
          <p:cNvSpPr txBox="1"/>
          <p:nvPr/>
        </p:nvSpPr>
        <p:spPr>
          <a:xfrm rot="20487376">
            <a:off x="2279102" y="2623101"/>
            <a:ext cx="6520696" cy="1569660"/>
          </a:xfrm>
          <a:prstGeom prst="rect">
            <a:avLst/>
          </a:prstGeom>
          <a:solidFill>
            <a:schemeClr val="bg1"/>
          </a:solidFill>
          <a:ln>
            <a:solidFill>
              <a:schemeClr val="tx1"/>
            </a:solidFill>
          </a:ln>
        </p:spPr>
        <p:txBody>
          <a:bodyPr wrap="none" rtlCol="0">
            <a:spAutoFit/>
          </a:bodyPr>
          <a:lstStyle/>
          <a:p>
            <a:r>
              <a:rPr lang="en-US" sz="9600" b="1" dirty="0">
                <a:latin typeface="Avenir Book" panose="02000503020000020003" pitchFamily="2" charset="0"/>
              </a:rPr>
              <a:t>HAVE FUN!</a:t>
            </a:r>
          </a:p>
        </p:txBody>
      </p:sp>
    </p:spTree>
    <p:extLst>
      <p:ext uri="{BB962C8B-B14F-4D97-AF65-F5344CB8AC3E}">
        <p14:creationId xmlns:p14="http://schemas.microsoft.com/office/powerpoint/2010/main" val="96992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3</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Organizational notes</a:t>
            </a:r>
            <a:endParaRPr lang="en-US" dirty="0"/>
          </a:p>
        </p:txBody>
      </p:sp>
      <p:sp>
        <p:nvSpPr>
          <p:cNvPr id="6" name="Content Placeholder 5">
            <a:extLst>
              <a:ext uri="{FF2B5EF4-FFF2-40B4-BE49-F238E27FC236}">
                <a16:creationId xmlns:a16="http://schemas.microsoft.com/office/drawing/2014/main" id="{F516776A-6CBE-1849-B635-E4D8991CFACF}"/>
              </a:ext>
            </a:extLst>
          </p:cNvPr>
          <p:cNvSpPr>
            <a:spLocks noGrp="1"/>
          </p:cNvSpPr>
          <p:nvPr>
            <p:ph idx="1"/>
          </p:nvPr>
        </p:nvSpPr>
        <p:spPr/>
        <p:txBody>
          <a:bodyPr>
            <a:normAutofit/>
          </a:bodyPr>
          <a:lstStyle/>
          <a:p>
            <a:pPr marL="0" indent="0"/>
            <a:r>
              <a:rPr lang="en-US" dirty="0">
                <a:hlinkClick r:id="rId3"/>
              </a:rPr>
              <a:t>https://github.com/js2264/Bioc-workshop</a:t>
            </a:r>
            <a:endParaRPr lang="en-US" dirty="0"/>
          </a:p>
          <a:p>
            <a:r>
              <a:rPr lang="en-US" dirty="0"/>
              <a:t>A</a:t>
            </a:r>
            <a:r>
              <a:rPr lang="en-GB" sz="1800" dirty="0" err="1">
                <a:effectLst/>
                <a:latin typeface="Avenir" panose="02000503020000020003" pitchFamily="2" charset="0"/>
              </a:rPr>
              <a:t>sk</a:t>
            </a:r>
            <a:r>
              <a:rPr lang="en-GB" sz="1800" dirty="0">
                <a:effectLst/>
                <a:latin typeface="Avenir" panose="02000503020000020003" pitchFamily="2" charset="0"/>
              </a:rPr>
              <a:t> questions or use chat! Raise hand in Zoom (Participants). </a:t>
            </a:r>
          </a:p>
          <a:p>
            <a:r>
              <a:rPr lang="en-GB" sz="1800" dirty="0">
                <a:effectLst/>
                <a:latin typeface="Avenir" panose="02000503020000020003" pitchFamily="2" charset="0"/>
              </a:rPr>
              <a:t>Please use video, and mute microphone when not in use.</a:t>
            </a:r>
          </a:p>
          <a:p>
            <a:r>
              <a:rPr lang="en-GB" sz="1800" dirty="0">
                <a:effectLst/>
                <a:latin typeface="Avenir" panose="02000503020000020003" pitchFamily="2" charset="0"/>
              </a:rPr>
              <a:t>Write comments and questions in the dedicated Slack channel. </a:t>
            </a:r>
            <a:endParaRPr lang="en-GB" dirty="0">
              <a:effectLst/>
            </a:endParaRPr>
          </a:p>
          <a:p>
            <a:r>
              <a:rPr lang="en-GB" sz="1800" dirty="0">
                <a:effectLst/>
                <a:latin typeface="Avenir" panose="02000503020000020003" pitchFamily="2" charset="0"/>
              </a:rPr>
              <a:t>Please be patient with technical issues (network, Zoom, etc...).</a:t>
            </a:r>
          </a:p>
        </p:txBody>
      </p:sp>
      <p:sp>
        <p:nvSpPr>
          <p:cNvPr id="7" name="Text Placeholder 6">
            <a:extLst>
              <a:ext uri="{FF2B5EF4-FFF2-40B4-BE49-F238E27FC236}">
                <a16:creationId xmlns:a16="http://schemas.microsoft.com/office/drawing/2014/main" id="{907C13B3-0B55-D245-902E-B7E81CF15A44}"/>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84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4</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Schedule</a:t>
            </a:r>
            <a:endParaRPr lang="en-US" dirty="0"/>
          </a:p>
        </p:txBody>
      </p:sp>
      <p:sp>
        <p:nvSpPr>
          <p:cNvPr id="6" name="Content Placeholder 5">
            <a:extLst>
              <a:ext uri="{FF2B5EF4-FFF2-40B4-BE49-F238E27FC236}">
                <a16:creationId xmlns:a16="http://schemas.microsoft.com/office/drawing/2014/main" id="{F516776A-6CBE-1849-B635-E4D8991CFACF}"/>
              </a:ext>
            </a:extLst>
          </p:cNvPr>
          <p:cNvSpPr>
            <a:spLocks noGrp="1"/>
          </p:cNvSpPr>
          <p:nvPr>
            <p:ph idx="1"/>
          </p:nvPr>
        </p:nvSpPr>
        <p:spPr>
          <a:xfrm>
            <a:off x="754380" y="873761"/>
            <a:ext cx="10789920" cy="5517515"/>
          </a:xfrm>
        </p:spPr>
        <p:txBody>
          <a:bodyPr>
            <a:normAutofit fontScale="85000" lnSpcReduction="10000"/>
          </a:bodyPr>
          <a:lstStyle/>
          <a:p>
            <a:r>
              <a:rPr lang="en-GB" sz="1800" b="1" u="sng" dirty="0"/>
              <a:t>Formal lectures:</a:t>
            </a:r>
            <a:r>
              <a:rPr lang="en-GB" sz="1800" b="1" dirty="0"/>
              <a:t> </a:t>
            </a:r>
          </a:p>
          <a:p>
            <a:r>
              <a:rPr lang="en-GB" sz="1800" dirty="0"/>
              <a:t>Key concepts, theory (~1-2h).</a:t>
            </a:r>
          </a:p>
          <a:p>
            <a:r>
              <a:rPr lang="en-GB" sz="1800" b="1" u="sng" dirty="0"/>
              <a:t>Practical examples / demonstration:</a:t>
            </a:r>
            <a:r>
              <a:rPr lang="en-GB" sz="1800" b="1" dirty="0"/>
              <a:t> </a:t>
            </a:r>
          </a:p>
          <a:p>
            <a:r>
              <a:rPr lang="en-GB" sz="1800" dirty="0"/>
              <a:t>Translate the theory into a real-life `R/Bioconductor` package (~1-2h)</a:t>
            </a:r>
          </a:p>
          <a:p>
            <a:r>
              <a:rPr lang="en-GB" sz="1800" b="1" u="sng" dirty="0" err="1"/>
              <a:t>Homeworks</a:t>
            </a:r>
            <a:r>
              <a:rPr lang="en-GB" sz="1800" b="1" u="sng" dirty="0"/>
              <a:t>:</a:t>
            </a:r>
            <a:r>
              <a:rPr lang="en-GB" sz="1800" dirty="0"/>
              <a:t> </a:t>
            </a:r>
            <a:endParaRPr lang="en-GB" sz="1800" b="1" u="sng" dirty="0"/>
          </a:p>
          <a:p>
            <a:r>
              <a:rPr lang="en-GB" sz="1800" dirty="0"/>
              <a:t>During the rest of the daily sessions, you will work by yourself, following guided exercises to practice your package development skills. Hints and solution are provided for each exercise. The exercises will mainly focus on specific concepts introduced earlier that day but also build up throughout the week to reach a comprehensive view of package development. </a:t>
            </a:r>
          </a:p>
          <a:p>
            <a:r>
              <a:rPr lang="en-GB" sz="1800" b="1" u="sng" dirty="0"/>
              <a:t>Office hours:</a:t>
            </a:r>
            <a:endParaRPr lang="en-GB" sz="1800" b="1" dirty="0"/>
          </a:p>
          <a:p>
            <a:r>
              <a:rPr lang="en-GB" sz="1800" dirty="0"/>
              <a:t>During the last hour of the day, I will be available for 1-to-1 or group meetings to answer questions/give advices.</a:t>
            </a:r>
          </a:p>
        </p:txBody>
      </p:sp>
      <p:sp>
        <p:nvSpPr>
          <p:cNvPr id="7" name="Text Placeholder 6">
            <a:extLst>
              <a:ext uri="{FF2B5EF4-FFF2-40B4-BE49-F238E27FC236}">
                <a16:creationId xmlns:a16="http://schemas.microsoft.com/office/drawing/2014/main" id="{907C13B3-0B55-D245-902E-B7E81CF15A44}"/>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B0D63B-FC3E-A84F-BDA6-EF9988DCACE8}"/>
              </a:ext>
            </a:extLst>
          </p:cNvPr>
          <p:cNvSpPr txBox="1"/>
          <p:nvPr/>
        </p:nvSpPr>
        <p:spPr>
          <a:xfrm>
            <a:off x="1657350" y="6391276"/>
            <a:ext cx="8915400" cy="369332"/>
          </a:xfrm>
          <a:prstGeom prst="rect">
            <a:avLst/>
          </a:prstGeom>
          <a:noFill/>
        </p:spPr>
        <p:txBody>
          <a:bodyPr wrap="square">
            <a:spAutoFit/>
          </a:bodyPr>
          <a:lstStyle/>
          <a:p>
            <a:r>
              <a:rPr lang="en-GB" sz="1800" b="1" dirty="0">
                <a:effectLst/>
                <a:latin typeface="Avenir" panose="02000503020000020003" pitchFamily="2" charset="0"/>
              </a:rPr>
              <a:t>This is the first edition of this course, and I do appreciate any feedback!!</a:t>
            </a:r>
            <a:endParaRPr lang="en-GB" b="1" dirty="0">
              <a:effectLst/>
            </a:endParaRPr>
          </a:p>
        </p:txBody>
      </p:sp>
    </p:spTree>
    <p:extLst>
      <p:ext uri="{BB962C8B-B14F-4D97-AF65-F5344CB8AC3E}">
        <p14:creationId xmlns:p14="http://schemas.microsoft.com/office/powerpoint/2010/main" val="408179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5</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a:solidFill>
                  <a:srgbClr val="C00000"/>
                </a:solidFill>
              </a:rPr>
              <a:t>Baby steps</a:t>
            </a:r>
            <a:endParaRPr lang="en-US" dirty="0"/>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95789A3-90B0-AC47-824C-8BA03CE3510A}"/>
              </a:ext>
            </a:extLst>
          </p:cNvPr>
          <p:cNvSpPr txBox="1"/>
          <p:nvPr/>
        </p:nvSpPr>
        <p:spPr>
          <a:xfrm>
            <a:off x="1575061" y="1942325"/>
            <a:ext cx="9235440" cy="435889"/>
          </a:xfrm>
          <a:prstGeom prst="rect">
            <a:avLst/>
          </a:prstGeom>
          <a:noFill/>
        </p:spPr>
        <p:txBody>
          <a:bodyPr wrap="square">
            <a:spAutoFit/>
          </a:bodyPr>
          <a:lstStyle/>
          <a:p>
            <a:pPr>
              <a:lnSpc>
                <a:spcPct val="120000"/>
              </a:lnSpc>
            </a:pPr>
            <a:r>
              <a:rPr lang="en-GB" sz="2000" b="1" i="1" dirty="0">
                <a:effectLst/>
                <a:latin typeface="Menlo" panose="020B0609030804020204" pitchFamily="49" charset="0"/>
              </a:rPr>
              <a:t>1. </a:t>
            </a:r>
            <a:r>
              <a:rPr lang="en-GB" sz="2000" b="1" i="1" dirty="0">
                <a:solidFill>
                  <a:schemeClr val="bg2"/>
                </a:solidFill>
                <a:effectLst/>
                <a:latin typeface="Menlo" panose="020B0609030804020204" pitchFamily="49" charset="0"/>
              </a:rPr>
              <a:t>Developing </a:t>
            </a:r>
            <a:r>
              <a:rPr lang="en-GB" sz="2000" b="1" i="1" u="sng" dirty="0">
                <a:effectLst/>
                <a:latin typeface="Menlo" panose="020B0609030804020204" pitchFamily="49" charset="0"/>
              </a:rPr>
              <a:t>R/Bioconductor packages</a:t>
            </a:r>
            <a:r>
              <a:rPr lang="en-GB" sz="2000" b="1" i="1" dirty="0">
                <a:effectLst/>
                <a:latin typeface="Menlo" panose="020B0609030804020204" pitchFamily="49" charset="0"/>
              </a:rPr>
              <a:t> </a:t>
            </a:r>
            <a:r>
              <a:rPr lang="en-GB" sz="2000" b="1" i="1" dirty="0">
                <a:solidFill>
                  <a:schemeClr val="bg2"/>
                </a:solidFill>
                <a:effectLst/>
                <a:latin typeface="Menlo" panose="020B0609030804020204" pitchFamily="49" charset="0"/>
              </a:rPr>
              <a:t>for bioinformatics</a:t>
            </a:r>
            <a:endParaRPr lang="en-US" sz="2000" dirty="0">
              <a:solidFill>
                <a:schemeClr val="bg2"/>
              </a:solidFill>
            </a:endParaRPr>
          </a:p>
        </p:txBody>
      </p:sp>
      <p:sp>
        <p:nvSpPr>
          <p:cNvPr id="39" name="TextBox 38">
            <a:extLst>
              <a:ext uri="{FF2B5EF4-FFF2-40B4-BE49-F238E27FC236}">
                <a16:creationId xmlns:a16="http://schemas.microsoft.com/office/drawing/2014/main" id="{AD821AE5-3C69-C944-AA2F-676E81BD938D}"/>
              </a:ext>
            </a:extLst>
          </p:cNvPr>
          <p:cNvSpPr txBox="1"/>
          <p:nvPr/>
        </p:nvSpPr>
        <p:spPr>
          <a:xfrm>
            <a:off x="1575061" y="3211055"/>
            <a:ext cx="9235440" cy="435889"/>
          </a:xfrm>
          <a:prstGeom prst="rect">
            <a:avLst/>
          </a:prstGeom>
          <a:noFill/>
        </p:spPr>
        <p:txBody>
          <a:bodyPr wrap="square">
            <a:spAutoFit/>
          </a:bodyPr>
          <a:lstStyle/>
          <a:p>
            <a:pPr>
              <a:lnSpc>
                <a:spcPct val="120000"/>
              </a:lnSpc>
            </a:pPr>
            <a:r>
              <a:rPr lang="en-GB" sz="2000" b="1" i="1" dirty="0">
                <a:effectLst/>
                <a:latin typeface="Menlo" panose="020B0609030804020204" pitchFamily="49" charset="0"/>
              </a:rPr>
              <a:t>2. </a:t>
            </a:r>
            <a:r>
              <a:rPr lang="en-GB" sz="2000" b="1" i="1" dirty="0">
                <a:solidFill>
                  <a:schemeClr val="bg2"/>
                </a:solidFill>
                <a:effectLst/>
                <a:latin typeface="Menlo" panose="020B0609030804020204" pitchFamily="49" charset="0"/>
              </a:rPr>
              <a:t>Developing </a:t>
            </a:r>
            <a:r>
              <a:rPr lang="en-GB" sz="2000" b="1" i="1" dirty="0">
                <a:effectLst/>
                <a:latin typeface="Menlo" panose="020B0609030804020204" pitchFamily="49" charset="0"/>
              </a:rPr>
              <a:t>R/Bioconductor packages </a:t>
            </a:r>
            <a:r>
              <a:rPr lang="en-GB" sz="2000" b="1" i="1" u="sng" dirty="0">
                <a:effectLst/>
                <a:latin typeface="Menlo" panose="020B0609030804020204" pitchFamily="49" charset="0"/>
              </a:rPr>
              <a:t>for bioinformatics</a:t>
            </a:r>
            <a:endParaRPr lang="en-US" sz="2000" u="sng" dirty="0"/>
          </a:p>
        </p:txBody>
      </p:sp>
      <p:sp>
        <p:nvSpPr>
          <p:cNvPr id="40" name="TextBox 39">
            <a:extLst>
              <a:ext uri="{FF2B5EF4-FFF2-40B4-BE49-F238E27FC236}">
                <a16:creationId xmlns:a16="http://schemas.microsoft.com/office/drawing/2014/main" id="{EB3AB17F-7E0F-5A41-B969-33B86CD9405F}"/>
              </a:ext>
            </a:extLst>
          </p:cNvPr>
          <p:cNvSpPr txBox="1"/>
          <p:nvPr/>
        </p:nvSpPr>
        <p:spPr>
          <a:xfrm>
            <a:off x="1575061" y="4548365"/>
            <a:ext cx="9235440" cy="435889"/>
          </a:xfrm>
          <a:prstGeom prst="rect">
            <a:avLst/>
          </a:prstGeom>
          <a:noFill/>
        </p:spPr>
        <p:txBody>
          <a:bodyPr wrap="square">
            <a:spAutoFit/>
          </a:bodyPr>
          <a:lstStyle/>
          <a:p>
            <a:pPr>
              <a:lnSpc>
                <a:spcPct val="120000"/>
              </a:lnSpc>
            </a:pPr>
            <a:r>
              <a:rPr lang="en-GB" sz="2000" b="1" i="1" dirty="0">
                <a:effectLst/>
                <a:latin typeface="Menlo" panose="020B0609030804020204" pitchFamily="49" charset="0"/>
              </a:rPr>
              <a:t>3. </a:t>
            </a:r>
            <a:r>
              <a:rPr lang="en-GB" sz="2000" b="1" i="1" u="sng" dirty="0">
                <a:effectLst/>
                <a:latin typeface="Menlo" panose="020B0609030804020204" pitchFamily="49" charset="0"/>
              </a:rPr>
              <a:t>Developing</a:t>
            </a:r>
            <a:r>
              <a:rPr lang="en-GB" sz="2000" b="1" i="1" dirty="0">
                <a:effectLst/>
                <a:latin typeface="Menlo" panose="020B0609030804020204" pitchFamily="49" charset="0"/>
              </a:rPr>
              <a:t> R/Bioconductor packages for bioinformatics</a:t>
            </a:r>
            <a:endParaRPr lang="en-US" sz="2000" dirty="0"/>
          </a:p>
        </p:txBody>
      </p:sp>
    </p:spTree>
    <p:extLst>
      <p:ext uri="{BB962C8B-B14F-4D97-AF65-F5344CB8AC3E}">
        <p14:creationId xmlns:p14="http://schemas.microsoft.com/office/powerpoint/2010/main" val="2315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6</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Why bother developing a package? </a:t>
            </a:r>
            <a:endParaRPr lang="en-US" dirty="0"/>
          </a:p>
        </p:txBody>
      </p:sp>
      <p:sp>
        <p:nvSpPr>
          <p:cNvPr id="3" name="Content Placeholder 2">
            <a:extLst>
              <a:ext uri="{FF2B5EF4-FFF2-40B4-BE49-F238E27FC236}">
                <a16:creationId xmlns:a16="http://schemas.microsoft.com/office/drawing/2014/main" id="{E6505027-7385-9141-A447-99C9DBD5DB61}"/>
              </a:ext>
            </a:extLst>
          </p:cNvPr>
          <p:cNvSpPr>
            <a:spLocks noGrp="1"/>
          </p:cNvSpPr>
          <p:nvPr>
            <p:ph idx="1"/>
          </p:nvPr>
        </p:nvSpPr>
        <p:spPr/>
        <p:txBody>
          <a:bodyPr/>
          <a:lstStyle/>
          <a:p>
            <a:r>
              <a:rPr lang="en-US" dirty="0"/>
              <a:t>Re-usability: 		Tired of copying-pasting your functions? </a:t>
            </a:r>
          </a:p>
          <a:p>
            <a:endParaRPr lang="en-US" dirty="0"/>
          </a:p>
        </p:txBody>
      </p:sp>
      <p:sp>
        <p:nvSpPr>
          <p:cNvPr id="4" name="Text Placeholder 3">
            <a:extLst>
              <a:ext uri="{FF2B5EF4-FFF2-40B4-BE49-F238E27FC236}">
                <a16:creationId xmlns:a16="http://schemas.microsoft.com/office/drawing/2014/main" id="{1F246A07-8DD6-1748-B05F-C7845020C230}"/>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DF8E376-7684-8042-94A7-F8BA1890B11E}"/>
              </a:ext>
            </a:extLst>
          </p:cNvPr>
          <p:cNvPicPr>
            <a:picLocks noChangeAspect="1"/>
          </p:cNvPicPr>
          <p:nvPr/>
        </p:nvPicPr>
        <p:blipFill>
          <a:blip r:embed="rId4"/>
          <a:stretch>
            <a:fillRect/>
          </a:stretch>
        </p:blipFill>
        <p:spPr>
          <a:xfrm>
            <a:off x="2495550" y="2007603"/>
            <a:ext cx="7200900" cy="3644900"/>
          </a:xfrm>
          <a:prstGeom prst="rect">
            <a:avLst/>
          </a:prstGeom>
        </p:spPr>
      </p:pic>
    </p:spTree>
    <p:extLst>
      <p:ext uri="{BB962C8B-B14F-4D97-AF65-F5344CB8AC3E}">
        <p14:creationId xmlns:p14="http://schemas.microsoft.com/office/powerpoint/2010/main" val="282941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7</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Why bother developing a package? </a:t>
            </a:r>
            <a:endParaRPr lang="en-US" dirty="0"/>
          </a:p>
        </p:txBody>
      </p:sp>
      <p:sp>
        <p:nvSpPr>
          <p:cNvPr id="3" name="Content Placeholder 2">
            <a:extLst>
              <a:ext uri="{FF2B5EF4-FFF2-40B4-BE49-F238E27FC236}">
                <a16:creationId xmlns:a16="http://schemas.microsoft.com/office/drawing/2014/main" id="{E6505027-7385-9141-A447-99C9DBD5DB61}"/>
              </a:ext>
            </a:extLst>
          </p:cNvPr>
          <p:cNvSpPr>
            <a:spLocks noGrp="1"/>
          </p:cNvSpPr>
          <p:nvPr>
            <p:ph idx="1"/>
          </p:nvPr>
        </p:nvSpPr>
        <p:spPr/>
        <p:txBody>
          <a:bodyPr/>
          <a:lstStyle/>
          <a:p>
            <a:r>
              <a:rPr lang="en-US" dirty="0"/>
              <a:t>Re-usability: 		Tired of copying-pasting your functions?</a:t>
            </a:r>
          </a:p>
          <a:p>
            <a:r>
              <a:rPr lang="en-US" dirty="0"/>
              <a:t>Distribution: 		Everybody (or not) can access your package, you help yourself and everyone!</a:t>
            </a:r>
          </a:p>
          <a:p>
            <a:endParaRPr lang="en-US" dirty="0"/>
          </a:p>
          <a:p>
            <a:endParaRPr lang="en-US" dirty="0"/>
          </a:p>
        </p:txBody>
      </p:sp>
      <p:sp>
        <p:nvSpPr>
          <p:cNvPr id="4" name="Text Placeholder 3">
            <a:extLst>
              <a:ext uri="{FF2B5EF4-FFF2-40B4-BE49-F238E27FC236}">
                <a16:creationId xmlns:a16="http://schemas.microsoft.com/office/drawing/2014/main" id="{1F246A07-8DD6-1748-B05F-C7845020C230}"/>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9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8</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Why bother developing a package? </a:t>
            </a:r>
            <a:endParaRPr lang="en-US" dirty="0"/>
          </a:p>
        </p:txBody>
      </p:sp>
      <p:sp>
        <p:nvSpPr>
          <p:cNvPr id="3" name="Content Placeholder 2">
            <a:extLst>
              <a:ext uri="{FF2B5EF4-FFF2-40B4-BE49-F238E27FC236}">
                <a16:creationId xmlns:a16="http://schemas.microsoft.com/office/drawing/2014/main" id="{E6505027-7385-9141-A447-99C9DBD5DB61}"/>
              </a:ext>
            </a:extLst>
          </p:cNvPr>
          <p:cNvSpPr>
            <a:spLocks noGrp="1"/>
          </p:cNvSpPr>
          <p:nvPr>
            <p:ph idx="1"/>
          </p:nvPr>
        </p:nvSpPr>
        <p:spPr/>
        <p:txBody>
          <a:bodyPr/>
          <a:lstStyle/>
          <a:p>
            <a:r>
              <a:rPr lang="en-US" dirty="0"/>
              <a:t>Re-usability: 		Tired of copying-pasting your functions?</a:t>
            </a:r>
          </a:p>
          <a:p>
            <a:r>
              <a:rPr lang="en-US" dirty="0"/>
              <a:t>Distribution: 		Everybody (or not) can access your package, you help yourself and everyone!</a:t>
            </a:r>
          </a:p>
          <a:p>
            <a:r>
              <a:rPr lang="en-US" dirty="0"/>
              <a:t>Documentation: 	Do you remember what was this or that variable meant to be (class, length, …)?</a:t>
            </a:r>
          </a:p>
          <a:p>
            <a:endParaRPr lang="en-US" dirty="0"/>
          </a:p>
        </p:txBody>
      </p:sp>
      <p:sp>
        <p:nvSpPr>
          <p:cNvPr id="4" name="Text Placeholder 3">
            <a:extLst>
              <a:ext uri="{FF2B5EF4-FFF2-40B4-BE49-F238E27FC236}">
                <a16:creationId xmlns:a16="http://schemas.microsoft.com/office/drawing/2014/main" id="{1F246A07-8DD6-1748-B05F-C7845020C230}"/>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1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13;p3">
            <a:extLst>
              <a:ext uri="{FF2B5EF4-FFF2-40B4-BE49-F238E27FC236}">
                <a16:creationId xmlns:a16="http://schemas.microsoft.com/office/drawing/2014/main" id="{428BAEE8-EFA5-C14C-9D89-A6E4D51047F7}"/>
              </a:ext>
            </a:extLst>
          </p:cNvPr>
          <p:cNvSpPr txBox="1">
            <a:spLocks/>
          </p:cNvSpPr>
          <p:nvPr/>
        </p:nvSpPr>
        <p:spPr>
          <a:xfrm>
            <a:off x="9448800" y="6509769"/>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US" smtClean="0">
                <a:latin typeface="Avenir"/>
                <a:ea typeface="Avenir"/>
                <a:cs typeface="Avenir"/>
                <a:sym typeface="Avenir"/>
              </a:rPr>
              <a:pPr algn="r"/>
              <a:t>9</a:t>
            </a:fld>
            <a:endParaRPr lang="en-US">
              <a:latin typeface="Avenir"/>
              <a:ea typeface="Avenir"/>
              <a:cs typeface="Avenir"/>
              <a:sym typeface="Avenir"/>
            </a:endParaRPr>
          </a:p>
        </p:txBody>
      </p:sp>
      <p:sp>
        <p:nvSpPr>
          <p:cNvPr id="2" name="Title 1">
            <a:extLst>
              <a:ext uri="{FF2B5EF4-FFF2-40B4-BE49-F238E27FC236}">
                <a16:creationId xmlns:a16="http://schemas.microsoft.com/office/drawing/2014/main" id="{7CD1A622-8769-8E41-A8E6-B018F2786044}"/>
              </a:ext>
            </a:extLst>
          </p:cNvPr>
          <p:cNvSpPr>
            <a:spLocks noGrp="1"/>
          </p:cNvSpPr>
          <p:nvPr>
            <p:ph type="title"/>
          </p:nvPr>
        </p:nvSpPr>
        <p:spPr/>
        <p:txBody>
          <a:bodyPr/>
          <a:lstStyle/>
          <a:p>
            <a:r>
              <a:rPr lang="en-US" dirty="0">
                <a:solidFill>
                  <a:srgbClr val="C00000"/>
                </a:solidFill>
              </a:rPr>
              <a:t>Why bother developing a package? </a:t>
            </a:r>
            <a:endParaRPr lang="en-US" dirty="0"/>
          </a:p>
        </p:txBody>
      </p:sp>
      <p:sp>
        <p:nvSpPr>
          <p:cNvPr id="3" name="Content Placeholder 2">
            <a:extLst>
              <a:ext uri="{FF2B5EF4-FFF2-40B4-BE49-F238E27FC236}">
                <a16:creationId xmlns:a16="http://schemas.microsoft.com/office/drawing/2014/main" id="{E6505027-7385-9141-A447-99C9DBD5DB61}"/>
              </a:ext>
            </a:extLst>
          </p:cNvPr>
          <p:cNvSpPr>
            <a:spLocks noGrp="1"/>
          </p:cNvSpPr>
          <p:nvPr>
            <p:ph idx="1"/>
          </p:nvPr>
        </p:nvSpPr>
        <p:spPr/>
        <p:txBody>
          <a:bodyPr/>
          <a:lstStyle/>
          <a:p>
            <a:r>
              <a:rPr lang="en-US" dirty="0"/>
              <a:t>Re-usability: 		Tired of copying-pasting your functions?</a:t>
            </a:r>
          </a:p>
          <a:p>
            <a:r>
              <a:rPr lang="en-US" dirty="0"/>
              <a:t>Distribution: 		Everybody (or not) can access your package, you help yourself and everyone!</a:t>
            </a:r>
          </a:p>
          <a:p>
            <a:r>
              <a:rPr lang="en-US" dirty="0"/>
              <a:t>Documentation: 	Do you remember what was this or that variable meant to be (class, length, …)?</a:t>
            </a:r>
          </a:p>
          <a:p>
            <a:r>
              <a:rPr lang="en-US" dirty="0"/>
              <a:t>Functionalities:		Implement new ways of wrangling the data / analyzing it</a:t>
            </a:r>
          </a:p>
          <a:p>
            <a:endParaRPr lang="en-US" dirty="0"/>
          </a:p>
        </p:txBody>
      </p:sp>
      <p:sp>
        <p:nvSpPr>
          <p:cNvPr id="4" name="Text Placeholder 3">
            <a:extLst>
              <a:ext uri="{FF2B5EF4-FFF2-40B4-BE49-F238E27FC236}">
                <a16:creationId xmlns:a16="http://schemas.microsoft.com/office/drawing/2014/main" id="{1F246A07-8DD6-1748-B05F-C7845020C230}"/>
              </a:ext>
            </a:extLst>
          </p:cNvPr>
          <p:cNvSpPr>
            <a:spLocks noGrp="1"/>
          </p:cNvSpPr>
          <p:nvPr>
            <p:ph type="body" sz="quarter" idx="13"/>
          </p:nvPr>
        </p:nvSpPr>
        <p:spPr/>
        <p:txBody>
          <a:bodyPr/>
          <a:lstStyle/>
          <a:p>
            <a:endParaRPr lang="en-US"/>
          </a:p>
        </p:txBody>
      </p:sp>
      <p:pic>
        <p:nvPicPr>
          <p:cNvPr id="35" name="Picture 2">
            <a:extLst>
              <a:ext uri="{FF2B5EF4-FFF2-40B4-BE49-F238E27FC236}">
                <a16:creationId xmlns:a16="http://schemas.microsoft.com/office/drawing/2014/main" id="{C3D17769-B629-9D45-B709-8AC90E43D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501" y="-43680"/>
            <a:ext cx="1485168" cy="83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524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ROGRESS-INDICATOR-CONFIG__" val="Version20200227_2021 -20 -20 -40 6 37 0 143;170;220 175;171;171 79;129;189 220;230;242 Calibri Rectangle 8 1 1 0 0 0 0 0 0 1 1 1 90;200;30 10;255;0 0 0 0 175;171;171 220;230;242 220;230;242 0 1 1 0 15 50 85 0 0 0"/>
</p:tagLst>
</file>

<file path=ppt/tags/tag2.xml><?xml version="1.0" encoding="utf-8"?>
<p:tagLst xmlns:a="http://schemas.openxmlformats.org/drawingml/2006/main" xmlns:r="http://schemas.openxmlformats.org/officeDocument/2006/relationships" xmlns:p="http://schemas.openxmlformats.org/presentationml/2006/main">
  <p:tag name="PROGRESS INDICATOR TITLE" val="Default Section"/>
</p:tagLst>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956AF91C-A915-EB43-A318-2526352C94CB}" vid="{00B548D9-0413-EF4C-B81F-15ECCD6673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7468</TotalTime>
  <Words>1100</Words>
  <Application>Microsoft Macintosh PowerPoint</Application>
  <PresentationFormat>Widescreen</PresentationFormat>
  <Paragraphs>102</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vt:lpstr>
      <vt:lpstr>Avenir Book</vt:lpstr>
      <vt:lpstr>Calibri</vt:lpstr>
      <vt:lpstr>Comfortaa</vt:lpstr>
      <vt:lpstr>Menlo</vt:lpstr>
      <vt:lpstr>Theme1</vt:lpstr>
      <vt:lpstr>Developing R/Bioconductor packages for bioinformatics</vt:lpstr>
      <vt:lpstr>Overall goals</vt:lpstr>
      <vt:lpstr>Organizational notes</vt:lpstr>
      <vt:lpstr>Schedule</vt:lpstr>
      <vt:lpstr>Baby steps</vt:lpstr>
      <vt:lpstr>Why bother developing a package? </vt:lpstr>
      <vt:lpstr>Why bother developing a package? </vt:lpstr>
      <vt:lpstr>Why bother developing a package? </vt:lpstr>
      <vt:lpstr>Why bother developing a package? </vt:lpstr>
      <vt:lpstr>Why bother developing a package? </vt:lpstr>
      <vt:lpstr>Why Bioconductor?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Dissecting the molecular mechanisms regulating cytoplasmic and nuclear events occurring during MCC differentiation </dc:title>
  <dc:creator>Jacques Serizay</dc:creator>
  <cp:lastModifiedBy>Jacques  SERIZAY</cp:lastModifiedBy>
  <cp:revision>319</cp:revision>
  <dcterms:created xsi:type="dcterms:W3CDTF">2021-02-26T11:16:43Z</dcterms:created>
  <dcterms:modified xsi:type="dcterms:W3CDTF">2022-11-03T13:58:16Z</dcterms:modified>
</cp:coreProperties>
</file>