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02" r:id="rId2"/>
    <p:sldId id="382" r:id="rId3"/>
    <p:sldId id="392" r:id="rId4"/>
    <p:sldId id="383" r:id="rId5"/>
    <p:sldId id="380" r:id="rId6"/>
    <p:sldId id="385" r:id="rId7"/>
    <p:sldId id="384" r:id="rId8"/>
    <p:sldId id="386" r:id="rId9"/>
    <p:sldId id="388" r:id="rId10"/>
    <p:sldId id="391" r:id="rId11"/>
    <p:sldId id="390" r:id="rId12"/>
    <p:sldId id="389" r:id="rId13"/>
    <p:sldId id="403" r:id="rId14"/>
    <p:sldId id="395" r:id="rId15"/>
    <p:sldId id="394" r:id="rId16"/>
    <p:sldId id="396" r:id="rId17"/>
    <p:sldId id="393" r:id="rId18"/>
    <p:sldId id="398" r:id="rId19"/>
    <p:sldId id="400" r:id="rId20"/>
    <p:sldId id="401" r:id="rId21"/>
    <p:sldId id="399" r:id="rId22"/>
    <p:sldId id="402" r:id="rId23"/>
    <p:sldId id="397" r:id="rId24"/>
    <p:sldId id="404" r:id="rId25"/>
    <p:sldId id="406" r:id="rId26"/>
    <p:sldId id="407" r:id="rId27"/>
    <p:sldId id="409" r:id="rId28"/>
    <p:sldId id="412" r:id="rId29"/>
    <p:sldId id="411" r:id="rId30"/>
    <p:sldId id="410" r:id="rId31"/>
    <p:sldId id="413" r:id="rId32"/>
    <p:sldId id="414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000000"/>
    <a:srgbClr val="D000FE"/>
    <a:srgbClr val="B87E16"/>
    <a:srgbClr val="EE9E08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7"/>
    <p:restoredTop sz="97179"/>
  </p:normalViewPr>
  <p:slideViewPr>
    <p:cSldViewPr snapToGrid="0" snapToObjects="1">
      <p:cViewPr varScale="1">
        <p:scale>
          <a:sx n="181" d="100"/>
          <a:sy n="18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5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359C9-4707-574C-BCD3-54E8A40A8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0936-6C0E-204C-8263-1D9EC2F185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2C27-7A12-5D47-865F-0077DE711A5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CB9E-29BD-9248-9EB0-A432B4BC9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7556-9873-2C4B-8743-9EAF0D3572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37806-88C1-EF41-BEDB-EAF076C2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DCE38-12D8-824E-8313-E5640C50BE3F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1ECB-A124-AA4D-982B-4CBCFD402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everybody and thank you for attending my presentation. I am going to talk about the project I recently started working on in the Spassky and </a:t>
            </a:r>
            <a:r>
              <a:rPr lang="en-US" dirty="0" err="1"/>
              <a:t>Koszul</a:t>
            </a:r>
            <a:r>
              <a:rPr lang="en-US" dirty="0"/>
              <a:t> labs, both located in Paris. This project focuses on the unusual cooption of the mitotic machinery to drive, not cell division but cell differentiation.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1ECB-A124-AA4D-982B-4CBCFD402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AA4C-3692-DC40-ADE0-508B5814C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5597-59BF-184F-B29C-07C34F95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ED0F-48AE-564E-A6C3-CF27D90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2336-2B77-594A-9C6A-CA3AA84E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3CD6-B859-CC4B-973D-63DFFDF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2174-956C-CE42-AF06-2CC1F76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</p:spPr>
        <p:txBody>
          <a:bodyPr anchor="ctr">
            <a:noAutofit/>
          </a:bodyPr>
          <a:lstStyle>
            <a:lvl1pPr>
              <a:defRPr sz="2000" b="1">
                <a:latin typeface="Avenir Book" panose="02000503020000020003" pitchFamily="2" charset="0"/>
                <a:ea typeface="Dotum" panose="020B0600000101010101" pitchFamily="34" charset="-127"/>
                <a:cs typeface="Menlo" panose="020B0609030804020204" pitchFamily="49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0962-E512-134A-8B89-5D29AB8A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  <a:defRPr sz="20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0C8F3A-B457-244F-A8D6-8903A1D3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8834" y="5771008"/>
            <a:ext cx="2743200" cy="1452881"/>
          </a:xfrm>
          <a:prstGeom prst="rect">
            <a:avLst/>
          </a:prstGeom>
        </p:spPr>
        <p:txBody>
          <a:bodyPr anchor="b"/>
          <a:lstStyle>
            <a:lvl1pPr algn="r">
              <a:defRPr sz="9600" b="1">
                <a:solidFill>
                  <a:schemeClr val="bg2"/>
                </a:solidFill>
              </a:defRPr>
            </a:lvl1pPr>
          </a:lstStyle>
          <a:p>
            <a:fld id="{9A8A48B6-7138-CD4D-A0E5-305C4B90F102}" type="slidenum">
              <a:rPr lang="en-US" smtClean="0"/>
              <a:pPr/>
              <a:t>‹#›</a:t>
            </a:fld>
            <a:endParaRPr lang="en-US" sz="9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7B3241-74CA-D249-BD38-4C57AA297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444" y="6517938"/>
            <a:ext cx="4288156" cy="314642"/>
          </a:xfrm>
        </p:spPr>
        <p:txBody>
          <a:bodyPr>
            <a:normAutofit/>
          </a:bodyPr>
          <a:lstStyle>
            <a:lvl1pPr>
              <a:buNone/>
              <a:defRPr lang="en-US" sz="1000" i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C2DBE3-A140-254C-985C-6AF05AF9AD27}"/>
              </a:ext>
            </a:extLst>
          </p:cNvPr>
          <p:cNvCxnSpPr/>
          <p:nvPr userDrawn="1"/>
        </p:nvCxnSpPr>
        <p:spPr>
          <a:xfrm>
            <a:off x="0" y="806824"/>
            <a:ext cx="12192000" cy="0"/>
          </a:xfrm>
          <a:prstGeom prst="line">
            <a:avLst/>
          </a:prstGeom>
          <a:ln w="9525">
            <a:gradFill flip="none" rotWithShape="1">
              <a:gsLst>
                <a:gs pos="0">
                  <a:schemeClr val="tx1"/>
                </a:gs>
                <a:gs pos="50000">
                  <a:schemeClr val="tx1">
                    <a:alpha val="7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0" scaled="0"/>
              <a:tileRect/>
            </a:gradFill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6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7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C0A-1549-7443-85EE-55FCCABF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19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869-7351-D242-86E9-79866614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C13-B8D7-F44C-9139-6617535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C65-553F-C344-AE7F-E5E25FFE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R/Bioconductor 101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67CE44-45AC-9541-9EC5-59AD836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F576-2A69-E84D-9769-16109AFD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34" y="1723809"/>
            <a:ext cx="103735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103E-B176-0942-A9AB-2743C97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2020/01/13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323F-EDB5-0546-80C1-4253EE6B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BioC resources and access to public databases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609E7-7836-AB4F-B6E0-D901B7E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295" y="5951350"/>
            <a:ext cx="1172705" cy="90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9F28562-9D3B-E049-90B5-3EB3B52779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EA93D98-C7BA-5243-88C6-79BEFDEA4D1A}"/>
              </a:ext>
            </a:extLst>
          </p:cNvPr>
          <p:cNvSpPr txBox="1">
            <a:spLocks/>
          </p:cNvSpPr>
          <p:nvPr userDrawn="1"/>
        </p:nvSpPr>
        <p:spPr>
          <a:xfrm>
            <a:off x="1524000" y="4745623"/>
            <a:ext cx="9144000" cy="105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NGS analysis for gene regulation and epigenomics</a:t>
            </a:r>
          </a:p>
          <a:p>
            <a:pPr marL="0" indent="0" algn="ctr">
              <a:buNone/>
            </a:pPr>
            <a:r>
              <a:rPr lang="en-GB" dirty="0" err="1"/>
              <a:t>Physalia</a:t>
            </a:r>
            <a:r>
              <a:rPr lang="en-GB" dirty="0"/>
              <a:t> 2021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9439E-A8C1-0147-878A-E596CBC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8514-C71E-D749-B402-5599774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9C53-DC6E-5B43-AE85-3EF6A4F7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4DA9-DD42-8445-BB79-DF30D799A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FCD4-3911-E943-8744-54979FE9B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48B6-7138-CD4D-A0E5-305C4B90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ools.r-lib.org/reference/load_all.html" TargetMode="External"/><Relationship Id="rId2" Type="http://schemas.openxmlformats.org/officeDocument/2006/relationships/hyperlink" Target="https://devtools.r-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6F8-B83F-1B49-8597-D3245B36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68" y="1250431"/>
            <a:ext cx="11907864" cy="25171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4400" b="1" dirty="0">
                <a:latin typeface="Menlo" panose="020B0609030804020204" pitchFamily="49" charset="0"/>
              </a:rPr>
              <a:t>Continuous development: </a:t>
            </a:r>
            <a:br>
              <a:rPr lang="en-GB" sz="4400" b="1" dirty="0">
                <a:latin typeface="Menlo" panose="020B0609030804020204" pitchFamily="49" charset="0"/>
              </a:rPr>
            </a:br>
            <a:r>
              <a:rPr lang="en-GB" sz="4400" b="1" dirty="0">
                <a:latin typeface="Menlo" panose="020B0609030804020204" pitchFamily="49" charset="0"/>
              </a:rPr>
              <a:t>The virtuous circle of writing/documenting/testing</a:t>
            </a:r>
            <a:endParaRPr lang="en-GB" sz="44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3A9F04-72D8-634B-8B3F-BAED70393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10" y="3592462"/>
            <a:ext cx="10000180" cy="3026664"/>
          </a:xfrm>
        </p:spPr>
        <p:txBody>
          <a:bodyPr>
            <a:normAutofit/>
          </a:bodyPr>
          <a:lstStyle/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endParaRPr lang="en-GB" b="1" dirty="0">
              <a:latin typeface="Comfortaa" pitchFamily="2" charset="0"/>
            </a:endParaRPr>
          </a:p>
          <a:p>
            <a:r>
              <a:rPr lang="en-GB" b="1" dirty="0" err="1">
                <a:latin typeface="Comfortaa" pitchFamily="2" charset="0"/>
              </a:rPr>
              <a:t>Physalia</a:t>
            </a:r>
            <a:r>
              <a:rPr lang="en-GB" b="1" dirty="0">
                <a:latin typeface="Comfortaa" pitchFamily="2" charset="0"/>
              </a:rPr>
              <a:t> course 2022</a:t>
            </a:r>
          </a:p>
          <a:p>
            <a:r>
              <a:rPr lang="en-GB" b="1" dirty="0">
                <a:latin typeface="Comfortaa" pitchFamily="2" charset="0"/>
              </a:rPr>
              <a:t>Instructor: </a:t>
            </a:r>
            <a:r>
              <a:rPr lang="en-US" dirty="0">
                <a:latin typeface="Comfortaa" pitchFamily="2" charset="0"/>
              </a:rPr>
              <a:t>Jacques Serizay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77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DA2D7A-4B13-874B-9F97-4A1791A20F55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1218B-0197-414A-9053-0E0258A0BF4F}"/>
              </a:ext>
            </a:extLst>
          </p:cNvPr>
          <p:cNvSpPr txBox="1"/>
          <p:nvPr/>
        </p:nvSpPr>
        <p:spPr>
          <a:xfrm>
            <a:off x="10306373" y="1281781"/>
            <a:ext cx="195912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DA1D8C-B821-AD43-871D-4CE81F6C73E9}"/>
              </a:ext>
            </a:extLst>
          </p:cNvPr>
          <p:cNvSpPr/>
          <p:nvPr/>
        </p:nvSpPr>
        <p:spPr>
          <a:xfrm>
            <a:off x="8803747" y="4413114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971124" y="5144693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7A8323B-2F41-EC44-BCFB-D74B3CAD7357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9079F5-1AE2-4D45-80E9-1372D9706E27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71B59E4-0459-964C-A083-ADE5A86D4798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1AE195-9347-AE4B-BE1F-F494767B302F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F1F08-42CA-9040-88D5-93E04F4F6CE7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027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10306373" y="1204514"/>
            <a:ext cx="1893672" cy="4094453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9132458" y="5874366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10306373" y="1281781"/>
            <a:ext cx="19591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vignettes/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myPackage.Rmd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pkgdown.yml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B497C10-BCDB-F545-BC83-F95B6E6C0E21}"/>
              </a:ext>
            </a:extLst>
          </p:cNvPr>
          <p:cNvSpPr/>
          <p:nvPr/>
        </p:nvSpPr>
        <p:spPr>
          <a:xfrm rot="5400000">
            <a:off x="11108935" y="5418704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4932-F48F-1C4D-A4E7-E9E0A5C2C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045" y="5983606"/>
            <a:ext cx="1457777" cy="4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1489869" y="1346227"/>
            <a:ext cx="7146501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A9CD38-674B-5D49-A95C-66353DC89FF1}"/>
              </a:ext>
            </a:extLst>
          </p:cNvPr>
          <p:cNvSpPr/>
          <p:nvPr/>
        </p:nvSpPr>
        <p:spPr>
          <a:xfrm>
            <a:off x="3486540" y="1856791"/>
            <a:ext cx="4693119" cy="374157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myfun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pPr>
              <a:spcAft>
                <a:spcPts val="0"/>
              </a:spcAft>
            </a:pPr>
            <a:endParaRPr lang="en-GB" sz="1100" b="0" i="1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100" b="0" i="1" dirty="0" err="1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100" b="0" dirty="0">
              <a:solidFill>
                <a:schemeClr val="accent2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  <a:p>
            <a:pPr indent="268288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536575" indent="-212725">
              <a:spcAft>
                <a:spcPts val="0"/>
              </a:spcAft>
            </a:pPr>
            <a:r>
              <a:rPr lang="en-GB" sz="11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	stop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Internal processing steps 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endParaRPr lang="en-GB" sz="11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i="1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## Computing and returning result</a:t>
            </a:r>
            <a:endParaRPr lang="en-GB" sz="1100" i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step3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indent="314325"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49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functions in R/.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(”…”)</a:t>
            </a:r>
            <a:r>
              <a:rPr lang="en-US" sz="1800" dirty="0"/>
              <a:t>`.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and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do not behave the same way: while `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dumps all .R files found in directory and recursively, `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(“.”)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` specifically reads in .R files from R/ folder.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200687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</a:t>
            </a:r>
            <a:r>
              <a:rPr lang="en-GB"/>
              <a:t>write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Prefer many short functions over a single massive function. Bioconductor advises functions shorter than 100 lines. </a:t>
            </a:r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 are </a:t>
            </a:r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immensely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easier to test/debug this way.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</p:spTree>
    <p:extLst>
      <p:ext uri="{BB962C8B-B14F-4D97-AF65-F5344CB8AC3E}">
        <p14:creationId xmlns:p14="http://schemas.microsoft.com/office/powerpoint/2010/main" val="334803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5306009" y="820044"/>
            <a:ext cx="4693119" cy="6037956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0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0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0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0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b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C2A64-C6BF-1147-8CD1-43A312EA6853}"/>
              </a:ext>
            </a:extLst>
          </p:cNvPr>
          <p:cNvSpPr txBox="1"/>
          <p:nvPr/>
        </p:nvSpPr>
        <p:spPr>
          <a:xfrm>
            <a:off x="52029" y="6568925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cran.r-project.org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/web/packages/roxygen2/vignettes/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rd.html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03A6D-E1DF-B34C-A662-10D0287EB4FE}"/>
              </a:ext>
            </a:extLst>
          </p:cNvPr>
          <p:cNvSpPr txBox="1"/>
          <p:nvPr/>
        </p:nvSpPr>
        <p:spPr>
          <a:xfrm>
            <a:off x="241562" y="2571857"/>
            <a:ext cx="4215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“</a:t>
            </a:r>
            <a:r>
              <a:rPr lang="en-US" sz="1600" dirty="0" err="1">
                <a:latin typeface="Avenir Book" panose="02000503020000020003" pitchFamily="2" charset="0"/>
              </a:rPr>
              <a:t>Roxygen</a:t>
            </a:r>
            <a:r>
              <a:rPr lang="en-US" sz="1600" dirty="0">
                <a:latin typeface="Avenir Book" panose="02000503020000020003" pitchFamily="2" charset="0"/>
              </a:rPr>
              <a:t>” function documentation works by adding </a:t>
            </a:r>
            <a:r>
              <a:rPr lang="en-US" sz="1600" dirty="0">
                <a:solidFill>
                  <a:srgbClr val="D000FE"/>
                </a:solidFill>
                <a:latin typeface="Avenir Book" panose="02000503020000020003" pitchFamily="2" charset="0"/>
              </a:rPr>
              <a:t>@tags </a:t>
            </a:r>
            <a:r>
              <a:rPr lang="en-US" sz="1600" dirty="0">
                <a:latin typeface="Avenir Book" panose="02000503020000020003" pitchFamily="2" charset="0"/>
              </a:rPr>
              <a:t>before your function, such as: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@title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@description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@details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@params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@returns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@imports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@export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venir Book" panose="02000503020000020003" pitchFamily="2" charset="0"/>
              </a:rPr>
              <a:t>@examples</a:t>
            </a:r>
          </a:p>
        </p:txBody>
      </p:sp>
    </p:spTree>
    <p:extLst>
      <p:ext uri="{BB962C8B-B14F-4D97-AF65-F5344CB8AC3E}">
        <p14:creationId xmlns:p14="http://schemas.microsoft.com/office/powerpoint/2010/main" val="200136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2" y="2551177"/>
            <a:ext cx="4693119" cy="2067476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A0F1F-6633-6B4D-B980-B55D752E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415" y="2457302"/>
            <a:ext cx="6166023" cy="22309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C5FF4A-5F08-E341-A655-CCBFAE8D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B4A0133-67EE-654C-BE93-453A7671BEEE}"/>
              </a:ext>
            </a:extLst>
          </p:cNvPr>
          <p:cNvSpPr/>
          <p:nvPr/>
        </p:nvSpPr>
        <p:spPr>
          <a:xfrm>
            <a:off x="4115939" y="1859824"/>
            <a:ext cx="2131332" cy="526357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060C4-9193-C24A-8C5B-7F54A3EA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230" y="2551177"/>
            <a:ext cx="6179043" cy="316113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5609F07-27A5-604D-8BD6-D517E8759089}"/>
              </a:ext>
            </a:extLst>
          </p:cNvPr>
          <p:cNvSpPr/>
          <p:nvPr/>
        </p:nvSpPr>
        <p:spPr>
          <a:xfrm>
            <a:off x="241562" y="2551177"/>
            <a:ext cx="4693119" cy="3653680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2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2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#’ value pasted together.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2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2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2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2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6E21B-8268-484C-AA19-D291989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3" y="1351985"/>
            <a:ext cx="5174635" cy="5045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AE8914-A217-A34F-A8A3-B9988FC31DFD}"/>
              </a:ext>
            </a:extLst>
          </p:cNvPr>
          <p:cNvSpPr txBox="1"/>
          <p:nvPr/>
        </p:nvSpPr>
        <p:spPr>
          <a:xfrm>
            <a:off x="52029" y="6581001"/>
            <a:ext cx="85343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https://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raw.githubusercontent.com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rstudio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cheatsheets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/main/package-</a:t>
            </a:r>
            <a:r>
              <a:rPr lang="en-US" sz="1200" i="1" dirty="0" err="1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development.pdf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1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5049CE-F49F-2F43-BBEE-DCAB44DF9F22}"/>
              </a:ext>
            </a:extLst>
          </p:cNvPr>
          <p:cNvSpPr/>
          <p:nvPr/>
        </p:nvSpPr>
        <p:spPr>
          <a:xfrm>
            <a:off x="241563" y="2261928"/>
            <a:ext cx="4693119" cy="4521427"/>
          </a:xfrm>
          <a:prstGeom prst="roundRect">
            <a:avLst>
              <a:gd name="adj" fmla="val 2689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@title </a:t>
            </a: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D000FE"/>
                </a:solidFill>
                <a:effectLst/>
                <a:latin typeface="Menlo" panose="020B0609030804020204" pitchFamily="49" charset="0"/>
              </a:rPr>
              <a:t>@description 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value pasted together.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i="1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endParaRPr lang="en-GB" sz="11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GB" sz="11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9B5DC8-E13B-1146-AA92-9E078979BC42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D34E3-1C09-B440-A3EF-FFDDAFC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179044" cy="49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640"/>
          </a:xfrm>
        </p:spPr>
        <p:txBody>
          <a:bodyPr/>
          <a:lstStyle/>
          <a:p>
            <a:r>
              <a:rPr lang="en-GB" dirty="0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241562" y="2248678"/>
            <a:ext cx="4693119" cy="4609322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10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10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  <a:endParaRPr lang="en-GB" sz="11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...</a:t>
            </a:r>
            <a:b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5F92778-57EC-D34E-9148-4CC2DA14969B}"/>
              </a:ext>
            </a:extLst>
          </p:cNvPr>
          <p:cNvSpPr/>
          <p:nvPr/>
        </p:nvSpPr>
        <p:spPr>
          <a:xfrm>
            <a:off x="5064483" y="25511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B83604-11D2-764B-BF36-96136E0A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29" y="1359541"/>
            <a:ext cx="6001028" cy="54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7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2CE66-40CA-004F-ACBF-F1B95A135650}"/>
              </a:ext>
            </a:extLst>
          </p:cNvPr>
          <p:cNvSpPr/>
          <p:nvPr/>
        </p:nvSpPr>
        <p:spPr>
          <a:xfrm>
            <a:off x="3383305" y="534574"/>
            <a:ext cx="4693119" cy="6304765"/>
          </a:xfrm>
          <a:prstGeom prst="roundRect">
            <a:avLst>
              <a:gd name="adj" fmla="val 1434"/>
            </a:avLst>
          </a:prstGeom>
          <a:solidFill>
            <a:srgbClr val="F1F3F5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@title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Paste of vector elements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@description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#’ `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` returns a string and a numerical value 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#’ 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pasted together.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@details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This is a generic function: methods can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defined for it directly or via the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[Summary()] group generic. For this to work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properly, the arguments `...` should be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unnamed, and dispatch is on the first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argument.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character string.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@param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dirty="0">
                <a:solidFill>
                  <a:srgbClr val="EF596F"/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numeric A numerical value to append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to the character string provided in \code{arg1}.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@returns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character A string with \code{arg1} and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\code{arg2} pasted together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@examples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("Jacques' cat is ", 3)</a:t>
            </a:r>
          </a:p>
          <a:p>
            <a:pPr>
              <a:lnSpc>
                <a:spcPct val="90000"/>
              </a:lnSpc>
            </a:pPr>
            <a:r>
              <a:rPr lang="en-GB" sz="1050" i="1" dirty="0">
                <a:solidFill>
                  <a:srgbClr val="7F848E"/>
                </a:solidFill>
                <a:latin typeface="Menlo" panose="020B0609030804020204" pitchFamily="49" charset="0"/>
              </a:rPr>
              <a:t>#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050" b="0" i="1" dirty="0" err="1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importFrom</a:t>
            </a: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glue glue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#' </a:t>
            </a:r>
            <a:r>
              <a:rPr lang="en-GB" sz="1050" b="0" i="1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@export</a:t>
            </a:r>
            <a:endParaRPr lang="en-GB" sz="105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myPaste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	</a:t>
            </a: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</a:t>
            </a:r>
            <a:r>
              <a:rPr lang="en-GB" sz="1050" b="0" i="1" dirty="0" err="1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checkups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is.character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2BBAC5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050" b="0" dirty="0" err="1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is.numeric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pPr marL="444500">
              <a:lnSpc>
                <a:spcPct val="90000"/>
              </a:lnSpc>
            </a:pP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stop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rgbClr val="89CA78"/>
                </a:solidFill>
                <a:effectLst/>
                <a:latin typeface="Menlo" panose="020B0609030804020204" pitchFamily="49" charset="0"/>
              </a:rPr>
              <a:t>"There has been an error. Aborting now."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Internal processing steps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dirty="0">
                <a:solidFill>
                  <a:srgbClr val="EA00FF"/>
                </a:solidFill>
                <a:effectLst/>
                <a:latin typeface="Menlo" panose="020B0609030804020204" pitchFamily="49" charset="0"/>
              </a:rPr>
              <a:t>&lt;-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glue</a:t>
            </a: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050" b="0" dirty="0">
                <a:solidFill>
                  <a:srgbClr val="6EA4EB"/>
                </a:solidFill>
                <a:effectLst/>
                <a:latin typeface="Menlo" panose="020B0609030804020204" pitchFamily="49" charset="0"/>
              </a:rPr>
              <a:t>glue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arg1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arg2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22250">
              <a:lnSpc>
                <a:spcPct val="90000"/>
              </a:lnSpc>
            </a:pP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## Return result</a:t>
            </a:r>
            <a:endParaRPr lang="en-GB" sz="1050" i="1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marL="222250">
              <a:lnSpc>
                <a:spcPct val="90000"/>
              </a:lnSpc>
            </a:pPr>
            <a:r>
              <a:rPr lang="en-GB" sz="1050" b="0" dirty="0">
                <a:solidFill>
                  <a:srgbClr val="D55FD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nlo" panose="020B0609030804020204" pitchFamily="49" charset="0"/>
              </a:rPr>
              <a:t>res</a:t>
            </a: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7938">
              <a:lnSpc>
                <a:spcPct val="90000"/>
              </a:lnSpc>
              <a:tabLst>
                <a:tab pos="212725" algn="l"/>
              </a:tabLst>
            </a:pPr>
            <a:b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20DDF-DD2E-DB46-A775-0281105E7A2B}"/>
              </a:ext>
            </a:extLst>
          </p:cNvPr>
          <p:cNvSpPr/>
          <p:nvPr/>
        </p:nvSpPr>
        <p:spPr>
          <a:xfrm>
            <a:off x="3451293" y="4170784"/>
            <a:ext cx="2072429" cy="438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Do not forget to `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@export</a:t>
            </a:r>
            <a:r>
              <a:rPr lang="en-US" sz="1800" dirty="0"/>
              <a:t>` the user-level functions!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800" dirty="0"/>
              <a:t>Internal functions (those that should not be used by regular users) should start with a dot (`.`).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112820-1127-1B42-AA43-3CBC656E9D7D}"/>
              </a:ext>
            </a:extLst>
          </p:cNvPr>
          <p:cNvSpPr/>
          <p:nvPr/>
        </p:nvSpPr>
        <p:spPr>
          <a:xfrm>
            <a:off x="241562" y="946943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B001F8-1ECB-1741-899C-3BF35DFD2B32}"/>
              </a:ext>
            </a:extLst>
          </p:cNvPr>
          <p:cNvSpPr/>
          <p:nvPr/>
        </p:nvSpPr>
        <p:spPr>
          <a:xfrm>
            <a:off x="241562" y="946943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9DC30A-E3ED-6D44-BDDF-635F15AE8D94}"/>
              </a:ext>
            </a:extLst>
          </p:cNvPr>
          <p:cNvSpPr/>
          <p:nvPr/>
        </p:nvSpPr>
        <p:spPr>
          <a:xfrm>
            <a:off x="1203829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internal_check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This function is not meant to be used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interactively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logical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function(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(...) return(TRUE)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5E20E3-68C9-B748-9EF7-8293153C5D74}"/>
              </a:ext>
            </a:extLst>
          </p:cNvPr>
          <p:cNvSpPr/>
          <p:nvPr/>
        </p:nvSpPr>
        <p:spPr>
          <a:xfrm>
            <a:off x="6018425" y="3801118"/>
            <a:ext cx="4216219" cy="2109939"/>
          </a:xfrm>
          <a:prstGeom prst="roundRect">
            <a:avLst>
              <a:gd name="adj" fmla="val 6404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import function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 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@param path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@return Value</a:t>
            </a:r>
          </a:p>
          <a:p>
            <a:r>
              <a:rPr lang="en-GB" sz="1200" b="1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#’ @export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&lt;- function(path) {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check_fun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indent="2222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  <a:p>
            <a:pPr indent="793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480583-BBA3-094A-8E18-8E3BFB7976FA}"/>
              </a:ext>
            </a:extLst>
          </p:cNvPr>
          <p:cNvSpPr/>
          <p:nvPr/>
        </p:nvSpPr>
        <p:spPr>
          <a:xfrm>
            <a:off x="6018425" y="4642094"/>
            <a:ext cx="1343428" cy="2612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358137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</a:p>
          <a:p>
            <a:pPr marL="0" indent="0"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</a:pPr>
            <a:endParaRPr lang="en-US" sz="1400" dirty="0"/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courir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mieux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vaut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point.” (Slow and steady wins the race)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The tortoise in that kid story </a:t>
            </a:r>
          </a:p>
          <a:p>
            <a:pPr marL="0" indent="0" algn="r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But for real: Jean de la Fontaine</a:t>
            </a:r>
            <a:endParaRPr lang="en-US" sz="1400" dirty="0"/>
          </a:p>
          <a:p>
            <a:pPr marL="0" indent="0" algn="r"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134799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</p:spTree>
    <p:extLst>
      <p:ext uri="{BB962C8B-B14F-4D97-AF65-F5344CB8AC3E}">
        <p14:creationId xmlns:p14="http://schemas.microsoft.com/office/powerpoint/2010/main" val="406841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</p:spTree>
    <p:extLst>
      <p:ext uri="{BB962C8B-B14F-4D97-AF65-F5344CB8AC3E}">
        <p14:creationId xmlns:p14="http://schemas.microsoft.com/office/powerpoint/2010/main" val="351946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4"/>
            <a:ext cx="3033438" cy="997304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create_package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use_readme_md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use_news_md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::use_gpl3_license()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6418-F451-D14D-B866-BE5B46570F6C}"/>
              </a:ext>
            </a:extLst>
          </p:cNvPr>
          <p:cNvSpPr txBox="1"/>
          <p:nvPr/>
        </p:nvSpPr>
        <p:spPr>
          <a:xfrm>
            <a:off x="10306373" y="1281781"/>
            <a:ext cx="195912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544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functions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73761"/>
            <a:ext cx="11927840" cy="55175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Tests are implemented to make sure each fundamental brick of your package works, but also that the whole package in itself works (especially if there are many complex, nested functions)</a:t>
            </a:r>
            <a:endParaRPr lang="en-US" sz="24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dirty="0"/>
              <a:t>Always put .R files containing </a:t>
            </a:r>
            <a:r>
              <a:rPr lang="en-US" sz="1800" b="1" u="sng" dirty="0"/>
              <a:t>tests</a:t>
            </a:r>
            <a:r>
              <a:rPr lang="en-US" sz="1800" dirty="0"/>
              <a:t> in `</a:t>
            </a:r>
            <a:r>
              <a:rPr lang="en-US" sz="1800" b="1" dirty="0"/>
              <a:t>tests/</a:t>
            </a:r>
            <a:r>
              <a:rPr lang="en-US" sz="1800" b="1" dirty="0" err="1"/>
              <a:t>testthat</a:t>
            </a:r>
            <a:r>
              <a:rPr lang="en-US" sz="1800" dirty="0"/>
              <a:t>`. The easiest to create these files is to run `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("...")</a:t>
            </a:r>
            <a:r>
              <a:rPr lang="en-US" sz="1800" dirty="0"/>
              <a:t>`.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795F-0DE5-DB42-BE3B-D451115B54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BE204C-D80E-5B4E-ABA7-D97FE77E9D91}"/>
              </a:ext>
            </a:extLst>
          </p:cNvPr>
          <p:cNvSpPr/>
          <p:nvPr/>
        </p:nvSpPr>
        <p:spPr>
          <a:xfrm>
            <a:off x="241562" y="929302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DB314-DA0B-1A4D-A443-8DE49A65FD94}"/>
              </a:ext>
            </a:extLst>
          </p:cNvPr>
          <p:cNvSpPr/>
          <p:nvPr/>
        </p:nvSpPr>
        <p:spPr>
          <a:xfrm>
            <a:off x="143980" y="3828257"/>
            <a:ext cx="3963046" cy="2383612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GB" sz="12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active project to '/Users/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jacquesserizay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Adding '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to Suggests field in DESCRIPTION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Setting Config/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/edition field in DESCRIPTION to '3'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Creating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Writing 'tests/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• Call `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()` to initialize a basic test file and open it for editing.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640F081-2305-1E45-85F4-154B516EA292}"/>
              </a:ext>
            </a:extLst>
          </p:cNvPr>
          <p:cNvSpPr/>
          <p:nvPr/>
        </p:nvSpPr>
        <p:spPr>
          <a:xfrm>
            <a:off x="7968135" y="5195863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A8B5D-0EC6-F843-9766-D9BF2D68E0BE}"/>
              </a:ext>
            </a:extLst>
          </p:cNvPr>
          <p:cNvSpPr/>
          <p:nvPr/>
        </p:nvSpPr>
        <p:spPr>
          <a:xfrm>
            <a:off x="4694951" y="5196895"/>
            <a:ext cx="3170755" cy="115239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test_that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works", {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expect_equal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406400"/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("Jacques is ", 30),</a:t>
            </a:r>
          </a:p>
          <a:p>
            <a:pPr marL="40640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"Jacques is 30"</a:t>
            </a:r>
          </a:p>
          <a:p>
            <a:pPr marL="184150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88BB7C-2072-774B-9864-D24E7AEBC478}"/>
              </a:ext>
            </a:extLst>
          </p:cNvPr>
          <p:cNvSpPr/>
          <p:nvPr/>
        </p:nvSpPr>
        <p:spPr>
          <a:xfrm>
            <a:off x="4694951" y="3846917"/>
            <a:ext cx="3170755" cy="642473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usethis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use_test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268288"/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= ‘</a:t>
            </a:r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</a:t>
            </a:r>
          </a:p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A91B-581A-DF41-B6AC-1A954EF834E7}"/>
              </a:ext>
            </a:extLst>
          </p:cNvPr>
          <p:cNvSpPr txBox="1"/>
          <p:nvPr/>
        </p:nvSpPr>
        <p:spPr>
          <a:xfrm>
            <a:off x="4592522" y="4965215"/>
            <a:ext cx="1901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Tests/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testthat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/test-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myPaste.R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7313403-F00B-6846-BEB7-38323CF31D8D}"/>
              </a:ext>
            </a:extLst>
          </p:cNvPr>
          <p:cNvSpPr/>
          <p:nvPr/>
        </p:nvSpPr>
        <p:spPr>
          <a:xfrm rot="5400000">
            <a:off x="6358566" y="4611877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98DD2A-5F48-5545-9B68-4D6C0C6AF4DE}"/>
              </a:ext>
            </a:extLst>
          </p:cNvPr>
          <p:cNvSpPr/>
          <p:nvPr/>
        </p:nvSpPr>
        <p:spPr>
          <a:xfrm>
            <a:off x="8550255" y="3837227"/>
            <a:ext cx="3489345" cy="2512060"/>
          </a:xfrm>
          <a:prstGeom prst="roundRect">
            <a:avLst>
              <a:gd name="adj" fmla="val 5181"/>
            </a:avLst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::test()</a:t>
            </a:r>
          </a:p>
          <a:p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Loading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Testing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biocexample</a:t>
            </a:r>
            <a:endParaRPr lang="en-GB" sz="1100" dirty="0">
              <a:solidFill>
                <a:srgbClr val="003B4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OK F W S | Context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✓ | 1 | </a:t>
            </a:r>
            <a:r>
              <a:rPr lang="en-GB" sz="11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myPaste</a:t>
            </a: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[0.2 s] 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══ Results ═══════════════════════</a:t>
            </a:r>
          </a:p>
          <a:p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Duration: 0.2 s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FAIL 0 | WARN 0 | SKIP 0 | PASS 1 ]</a:t>
            </a:r>
          </a:p>
          <a:p>
            <a:b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Woot!</a:t>
            </a:r>
          </a:p>
        </p:txBody>
      </p:sp>
      <p:sp>
        <p:nvSpPr>
          <p:cNvPr id="366" name="Right Arrow 365">
            <a:extLst>
              <a:ext uri="{FF2B5EF4-FFF2-40B4-BE49-F238E27FC236}">
                <a16:creationId xmlns:a16="http://schemas.microsoft.com/office/drawing/2014/main" id="{5683D151-80FC-694F-98FA-2A02ED5C39F2}"/>
              </a:ext>
            </a:extLst>
          </p:cNvPr>
          <p:cNvSpPr/>
          <p:nvPr/>
        </p:nvSpPr>
        <p:spPr>
          <a:xfrm>
            <a:off x="4166878" y="3805601"/>
            <a:ext cx="495945" cy="4572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027D26-71B0-C54C-89E1-67FE3FFACAAB}"/>
              </a:ext>
            </a:extLst>
          </p:cNvPr>
          <p:cNvSpPr/>
          <p:nvPr/>
        </p:nvSpPr>
        <p:spPr>
          <a:xfrm>
            <a:off x="9863263" y="1204515"/>
            <a:ext cx="1893672" cy="2800768"/>
          </a:xfrm>
          <a:prstGeom prst="roundRect">
            <a:avLst>
              <a:gd name="adj" fmla="val 4010"/>
            </a:avLst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E9F920-D4FE-2F4D-A015-B279CEF6E5AA}"/>
              </a:ext>
            </a:extLst>
          </p:cNvPr>
          <p:cNvSpPr/>
          <p:nvPr/>
        </p:nvSpPr>
        <p:spPr>
          <a:xfrm>
            <a:off x="1063692" y="1054398"/>
            <a:ext cx="7901617" cy="4749204"/>
          </a:xfrm>
          <a:prstGeom prst="roundRect">
            <a:avLst>
              <a:gd name="adj" fmla="val 2127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B931F0-558B-A646-A184-F21AC87F6D0C}"/>
              </a:ext>
            </a:extLst>
          </p:cNvPr>
          <p:cNvSpPr/>
          <p:nvPr/>
        </p:nvSpPr>
        <p:spPr>
          <a:xfrm>
            <a:off x="1162017" y="1113390"/>
            <a:ext cx="7698786" cy="3966115"/>
          </a:xfrm>
          <a:prstGeom prst="roundRect">
            <a:avLst>
              <a:gd name="adj" fmla="val 3783"/>
            </a:avLst>
          </a:prstGeom>
          <a:solidFill>
            <a:srgbClr val="000000">
              <a:alpha val="313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64FF91-F263-9646-8847-B3B5D6AE8A21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Rinse-and-repeat!!!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4AA6F3-5316-4D45-9DA9-485696E0DE54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E3171E-04C0-E243-A5F6-61BC9CBD2880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1DDDE97-7912-BE4C-AB87-A7DF1A6D3F3D}"/>
              </a:ext>
            </a:extLst>
          </p:cNvPr>
          <p:cNvSpPr/>
          <p:nvPr/>
        </p:nvSpPr>
        <p:spPr>
          <a:xfrm>
            <a:off x="1266524" y="4410911"/>
            <a:ext cx="736984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Add vignettes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CC1974-B97D-0F40-81CF-1B57E6DCB8BA}"/>
              </a:ext>
            </a:extLst>
          </p:cNvPr>
          <p:cNvSpPr/>
          <p:nvPr/>
        </p:nvSpPr>
        <p:spPr>
          <a:xfrm>
            <a:off x="1162017" y="5186328"/>
            <a:ext cx="7698786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Publish supporting website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02509C5-8761-464A-B1E2-E07ADCEA6AC8}"/>
              </a:ext>
            </a:extLst>
          </p:cNvPr>
          <p:cNvSpPr/>
          <p:nvPr/>
        </p:nvSpPr>
        <p:spPr>
          <a:xfrm>
            <a:off x="1053861" y="5923748"/>
            <a:ext cx="7911447" cy="510920"/>
          </a:xfrm>
          <a:prstGeom prst="roundRect">
            <a:avLst/>
          </a:prstGeom>
          <a:solidFill>
            <a:srgbClr val="000000">
              <a:alpha val="3137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D5D5D5"/>
                </a:solidFill>
                <a:latin typeface="Avenir Book" panose="02000503020000020003" pitchFamily="2" charset="0"/>
              </a:rPr>
              <a:t>Submit to Bioconductor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0B971C-FA14-F64E-BCB7-0E5AFC353D4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FDBB6-BB04-ED40-97E1-6822AB74C802}"/>
              </a:ext>
            </a:extLst>
          </p:cNvPr>
          <p:cNvSpPr txBox="1"/>
          <p:nvPr/>
        </p:nvSpPr>
        <p:spPr>
          <a:xfrm>
            <a:off x="986326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C0EC-E452-D944-80C2-DB39D7A89EDB}"/>
              </a:ext>
            </a:extLst>
          </p:cNvPr>
          <p:cNvSpPr/>
          <p:nvPr/>
        </p:nvSpPr>
        <p:spPr>
          <a:xfrm>
            <a:off x="5056512" y="1346227"/>
            <a:ext cx="3579858" cy="2326907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Thorough checks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Tools to run longer, integrated checks: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BiocCheck</a:t>
            </a:r>
            <a:r>
              <a:rPr lang="en-US" dirty="0"/>
              <a:t>::</a:t>
            </a:r>
            <a:r>
              <a:rPr lang="en-US" dirty="0" err="1"/>
              <a:t>BiocCheck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rcmdcheck</a:t>
            </a:r>
            <a:r>
              <a:rPr lang="en-US" dirty="0"/>
              <a:t>:: </a:t>
            </a:r>
            <a:r>
              <a:rPr lang="en-US" dirty="0" err="1"/>
              <a:t>rcmdcheck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B257F-2739-D847-B902-57757D4C3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F346C66-74EA-A54E-BEDE-9FB2CA795932}"/>
              </a:ext>
            </a:extLst>
          </p:cNvPr>
          <p:cNvSpPr/>
          <p:nvPr/>
        </p:nvSpPr>
        <p:spPr>
          <a:xfrm>
            <a:off x="4523572" y="1431082"/>
            <a:ext cx="396218" cy="34071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EAF41B-EF46-A543-878F-BE5BBBE61B0A}"/>
              </a:ext>
            </a:extLst>
          </p:cNvPr>
          <p:cNvSpPr/>
          <p:nvPr/>
        </p:nvSpPr>
        <p:spPr>
          <a:xfrm>
            <a:off x="5173705" y="1319693"/>
            <a:ext cx="3033438" cy="563491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3CDF65-8215-B946-B636-A49BFCEB4243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C4E06-6714-6C47-B6DF-CA251A69B77E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9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127A8F-A79F-1E49-8403-4A3417E0A4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74405-2193-A942-9EE8-995BFCDC789C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0E08F99-FDE1-A645-91A1-026A03C0D6EC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F07036D-EDF5-2740-BF6A-ED2B39AE51A7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DBE5-3148-B544-A2F4-F6EFC83C7AE3}"/>
              </a:ext>
            </a:extLst>
          </p:cNvPr>
          <p:cNvSpPr txBox="1"/>
          <p:nvPr/>
        </p:nvSpPr>
        <p:spPr>
          <a:xfrm>
            <a:off x="10306373" y="1281781"/>
            <a:ext cx="19591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8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2CA0FD-C8D7-4945-B30C-9827AFAE7357}"/>
              </a:ext>
            </a:extLst>
          </p:cNvPr>
          <p:cNvSpPr/>
          <p:nvPr/>
        </p:nvSpPr>
        <p:spPr>
          <a:xfrm>
            <a:off x="1659816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64C5A36-4BEA-E146-8203-E9E384EE3033}"/>
              </a:ext>
            </a:extLst>
          </p:cNvPr>
          <p:cNvSpPr/>
          <p:nvPr/>
        </p:nvSpPr>
        <p:spPr>
          <a:xfrm>
            <a:off x="1659815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99CD11D-4BBF-F745-9A14-3E50F1BB0438}"/>
              </a:ext>
            </a:extLst>
          </p:cNvPr>
          <p:cNvSpPr/>
          <p:nvPr/>
        </p:nvSpPr>
        <p:spPr>
          <a:xfrm>
            <a:off x="4619247" y="1489822"/>
            <a:ext cx="338941" cy="152588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86C6AB-8381-F942-BC4D-749F4DE0138F}"/>
              </a:ext>
            </a:extLst>
          </p:cNvPr>
          <p:cNvSpPr/>
          <p:nvPr/>
        </p:nvSpPr>
        <p:spPr>
          <a:xfrm>
            <a:off x="5152838" y="1534450"/>
            <a:ext cx="396218" cy="1481255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4E18FA-DECE-9847-BC99-7BA8927C5407}"/>
              </a:ext>
            </a:extLst>
          </p:cNvPr>
          <p:cNvSpPr/>
          <p:nvPr/>
        </p:nvSpPr>
        <p:spPr>
          <a:xfrm>
            <a:off x="5802971" y="1557479"/>
            <a:ext cx="3033438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B757B-BE0C-D44E-8141-D4F6A3108D57}"/>
              </a:ext>
            </a:extLst>
          </p:cNvPr>
          <p:cNvSpPr txBox="1"/>
          <p:nvPr/>
        </p:nvSpPr>
        <p:spPr>
          <a:xfrm>
            <a:off x="10306373" y="1281781"/>
            <a:ext cx="19591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47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7BFA50-17C5-5141-9BB3-E2197F3C4268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97BEE1-DC55-A943-85A6-A76519C4952E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1D7318D-4232-F54C-B868-11D774495544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F359521-5A4C-854F-A4CB-C003CAFD5EBB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9D00E8-9C04-5042-AF8A-46CEE2558547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A45730-BF64-7742-9590-859001843729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1E932-E2BD-0D41-9F5A-74DC6E339036}"/>
              </a:ext>
            </a:extLst>
          </p:cNvPr>
          <p:cNvSpPr txBox="1"/>
          <p:nvPr/>
        </p:nvSpPr>
        <p:spPr>
          <a:xfrm>
            <a:off x="10306373" y="1281781"/>
            <a:ext cx="1959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6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353B41-CD01-3747-89E0-F514D80E96C2}"/>
              </a:ext>
            </a:extLst>
          </p:cNvPr>
          <p:cNvSpPr/>
          <p:nvPr/>
        </p:nvSpPr>
        <p:spPr>
          <a:xfrm>
            <a:off x="8724654" y="2456450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92E8AB-D2EA-0F44-9CF1-9A2B20635B51}"/>
              </a:ext>
            </a:extLst>
          </p:cNvPr>
          <p:cNvSpPr/>
          <p:nvPr/>
        </p:nvSpPr>
        <p:spPr>
          <a:xfrm>
            <a:off x="8724654" y="1768192"/>
            <a:ext cx="1959127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check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E80D0D-50F3-514D-9066-33751BB97A6E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2D2B44-6521-CF4D-BC73-E46BB1A0E8F9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9307C3-3BB6-8244-AC51-2874D7704714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05C101D-AC3E-8D40-BED3-A8EFCD70A879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CF537D3-DE36-F643-8A4F-2425E1AC2337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CEE4AB3-DF38-B042-9876-946AD188908D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5E8065E-69D4-0943-8C29-4AC0B40453D8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C70938-84D2-A54F-A6A1-67A6AE13E5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14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79E0C-444B-B94E-B7C8-D01D76B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83593"/>
            <a:ext cx="11927840" cy="5517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3798-1DE5-3F43-AD03-9D487FED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workflow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50A01C6-ABA6-B949-BDFC-1F30E639BCB5}"/>
              </a:ext>
            </a:extLst>
          </p:cNvPr>
          <p:cNvSpPr/>
          <p:nvPr/>
        </p:nvSpPr>
        <p:spPr>
          <a:xfrm>
            <a:off x="8803747" y="3830808"/>
            <a:ext cx="1335249" cy="627106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</a:t>
            </a:r>
          </a:p>
          <a:p>
            <a:r>
              <a:rPr lang="en-GB" sz="1200" dirty="0" err="1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1200" dirty="0">
                <a:solidFill>
                  <a:srgbClr val="003B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push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381E71-FCEA-614D-B2E6-AEC3A0D2DB3B}"/>
              </a:ext>
            </a:extLst>
          </p:cNvPr>
          <p:cNvSpPr/>
          <p:nvPr/>
        </p:nvSpPr>
        <p:spPr>
          <a:xfrm>
            <a:off x="1280004" y="1241211"/>
            <a:ext cx="7356366" cy="2502082"/>
          </a:xfrm>
          <a:prstGeom prst="roundRect">
            <a:avLst>
              <a:gd name="adj" fmla="val 645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E8ADBE2-B375-4748-BA91-1F4258CBD734}"/>
              </a:ext>
            </a:extLst>
          </p:cNvPr>
          <p:cNvSpPr/>
          <p:nvPr/>
        </p:nvSpPr>
        <p:spPr>
          <a:xfrm>
            <a:off x="1659815" y="1359198"/>
            <a:ext cx="1732538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Write functions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CF32023-DDEA-6048-8FB5-3FF18CAB4963}"/>
              </a:ext>
            </a:extLst>
          </p:cNvPr>
          <p:cNvSpPr/>
          <p:nvPr/>
        </p:nvSpPr>
        <p:spPr>
          <a:xfrm>
            <a:off x="1659814" y="1839646"/>
            <a:ext cx="2344713" cy="11760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Document functions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Arguments 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Imports</a:t>
            </a:r>
          </a:p>
          <a:p>
            <a:pPr marL="184150"/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examples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6E4D80-A896-E34F-A965-BDBE80B77B2F}"/>
              </a:ext>
            </a:extLst>
          </p:cNvPr>
          <p:cNvSpPr/>
          <p:nvPr/>
        </p:nvSpPr>
        <p:spPr>
          <a:xfrm>
            <a:off x="4619246" y="1489822"/>
            <a:ext cx="338941" cy="200633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CD7D3B-D306-044D-B61C-F55C06C6B709}"/>
              </a:ext>
            </a:extLst>
          </p:cNvPr>
          <p:cNvSpPr/>
          <p:nvPr/>
        </p:nvSpPr>
        <p:spPr>
          <a:xfrm>
            <a:off x="5152837" y="1534450"/>
            <a:ext cx="396218" cy="1961704"/>
          </a:xfrm>
          <a:custGeom>
            <a:avLst/>
            <a:gdLst>
              <a:gd name="connsiteX0" fmla="*/ 93398 w 396218"/>
              <a:gd name="connsiteY0" fmla="*/ 1002537 h 1002537"/>
              <a:gd name="connsiteX1" fmla="*/ 363221 w 396218"/>
              <a:gd name="connsiteY1" fmla="*/ 912596 h 1002537"/>
              <a:gd name="connsiteX2" fmla="*/ 393202 w 396218"/>
              <a:gd name="connsiteY2" fmla="*/ 627783 h 1002537"/>
              <a:gd name="connsiteX3" fmla="*/ 378212 w 396218"/>
              <a:gd name="connsiteY3" fmla="*/ 223049 h 1002537"/>
              <a:gd name="connsiteX4" fmla="*/ 243300 w 396218"/>
              <a:gd name="connsiteY4" fmla="*/ 88137 h 1002537"/>
              <a:gd name="connsiteX5" fmla="*/ 3458 w 396218"/>
              <a:gd name="connsiteY5" fmla="*/ 13187 h 10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8" h="1002537">
                <a:moveTo>
                  <a:pt x="93398" y="1002537"/>
                </a:moveTo>
                <a:cubicBezTo>
                  <a:pt x="203326" y="988796"/>
                  <a:pt x="313254" y="975055"/>
                  <a:pt x="363221" y="912596"/>
                </a:cubicBezTo>
                <a:cubicBezTo>
                  <a:pt x="413188" y="850137"/>
                  <a:pt x="390704" y="742707"/>
                  <a:pt x="393202" y="627783"/>
                </a:cubicBezTo>
                <a:cubicBezTo>
                  <a:pt x="395700" y="512859"/>
                  <a:pt x="403196" y="312990"/>
                  <a:pt x="378212" y="223049"/>
                </a:cubicBezTo>
                <a:cubicBezTo>
                  <a:pt x="353228" y="133108"/>
                  <a:pt x="305759" y="123114"/>
                  <a:pt x="243300" y="88137"/>
                </a:cubicBezTo>
                <a:cubicBezTo>
                  <a:pt x="180841" y="53160"/>
                  <a:pt x="-29378" y="-32704"/>
                  <a:pt x="3458" y="13187"/>
                </a:cubicBezTo>
              </a:path>
            </a:pathLst>
          </a:cu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9C1F67D-71CE-8B40-A7CE-7E6A95FD3319}"/>
              </a:ext>
            </a:extLst>
          </p:cNvPr>
          <p:cNvSpPr/>
          <p:nvPr/>
        </p:nvSpPr>
        <p:spPr>
          <a:xfrm>
            <a:off x="1659814" y="3083556"/>
            <a:ext cx="2344713" cy="41259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Test functions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3E068E2-A52B-3B48-97A6-5F52E57EC051}"/>
              </a:ext>
            </a:extLst>
          </p:cNvPr>
          <p:cNvSpPr/>
          <p:nvPr/>
        </p:nvSpPr>
        <p:spPr>
          <a:xfrm>
            <a:off x="1266524" y="3830808"/>
            <a:ext cx="7369846" cy="5109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Add example 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B9A064-A0E3-EF45-99B8-C45C6CBF652E}"/>
              </a:ext>
            </a:extLst>
          </p:cNvPr>
          <p:cNvSpPr/>
          <p:nvPr/>
        </p:nvSpPr>
        <p:spPr>
          <a:xfrm>
            <a:off x="5743705" y="1931023"/>
            <a:ext cx="2731701" cy="1123930"/>
          </a:xfrm>
          <a:prstGeom prst="roundRect">
            <a:avLst/>
          </a:prstGeom>
          <a:solidFill>
            <a:srgbClr val="F1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document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run_examples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test</a:t>
            </a:r>
            <a:r>
              <a:rPr lang="en-GB" sz="1200" dirty="0">
                <a:solidFill>
                  <a:srgbClr val="4758A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GB" sz="1200" dirty="0">
              <a:solidFill>
                <a:srgbClr val="5E5E5E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b="1" dirty="0">
                <a:solidFill>
                  <a:srgbClr val="003B4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devtools</a:t>
            </a:r>
            <a:r>
              <a:rPr lang="en-GB" sz="1200" dirty="0">
                <a:solidFill>
                  <a:srgbClr val="11111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GB" sz="1200" dirty="0">
                <a:solidFill>
                  <a:srgbClr val="4758A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load_all</a:t>
            </a:r>
            <a:r>
              <a:rPr lang="en-GB" sz="1200" dirty="0">
                <a:solidFill>
                  <a:srgbClr val="5E5E5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A9AE0-F4D8-2F4E-B05B-B605EB4B448C}"/>
              </a:ext>
            </a:extLst>
          </p:cNvPr>
          <p:cNvSpPr txBox="1"/>
          <p:nvPr/>
        </p:nvSpPr>
        <p:spPr>
          <a:xfrm>
            <a:off x="10306373" y="1281781"/>
            <a:ext cx="195912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myPackage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7800" indent="17463">
              <a:spcAft>
                <a:spcPts val="0"/>
              </a:spcAft>
              <a:tabLst>
                <a:tab pos="487363" algn="l"/>
              </a:tabLs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utils.R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man/</a:t>
            </a:r>
          </a:p>
          <a:p>
            <a:pPr marL="268288" indent="22383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myfunction.Rd</a:t>
            </a: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tests/</a:t>
            </a:r>
          </a:p>
          <a:p>
            <a:pPr marL="268288" indent="22383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testthat.R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testthat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myfun.R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data/</a:t>
            </a:r>
          </a:p>
          <a:p>
            <a:pPr marL="268288" indent="22383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toy-</a:t>
            </a: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data.rda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223838"/>
            <a:r>
              <a:rPr lang="en-US" sz="1100" dirty="0" err="1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100" dirty="0">
                <a:solidFill>
                  <a:schemeClr val="accent1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</a:p>
          <a:p>
            <a:pPr marL="268288" indent="446088"/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raw.bed</a:t>
            </a:r>
            <a:endParaRPr lang="en-US" sz="1100" dirty="0">
              <a:solidFill>
                <a:schemeClr val="accent1"/>
              </a:solidFill>
              <a:highlight>
                <a:srgbClr val="C0C0C0"/>
              </a:highlight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/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</a:p>
          <a:p>
            <a:pPr marL="268288">
              <a:spcAft>
                <a:spcPts val="0"/>
              </a:spcAft>
            </a:pPr>
            <a:r>
              <a:rPr lang="en-US" sz="11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README.md</a:t>
            </a:r>
            <a:endParaRPr lang="en-US" sz="11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NAMESPACE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</a:t>
            </a:r>
          </a:p>
          <a:p>
            <a:pPr marL="268288">
              <a:spcAft>
                <a:spcPts val="0"/>
              </a:spcAft>
            </a:pPr>
            <a:r>
              <a:rPr lang="en-US" sz="11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LICENSE</a:t>
            </a:r>
          </a:p>
          <a:p>
            <a:pPr>
              <a:spcAft>
                <a:spcPts val="0"/>
              </a:spcAft>
            </a:pP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9349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INDICATOR-CONFIG__" val="Version20200227_2021 -20 -20 -40 6 37 0 143;170;220 175;171;171 79;129;189 220;230;242 Calibri Rectangle 8 1 1 0 0 0 0 0 0 1 1 1 90;200;30 10;255;0 0 0 0 175;171;171 220;230;242 220;230;242 0 1 1 0 15 50 85 0 0 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INDICATOR TITLE" val="Default Section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56AF91C-A915-EB43-A318-2526352C94CB}" vid="{00B548D9-0413-EF4C-B81F-15ECCD6673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5893</TotalTime>
  <Words>3219</Words>
  <Application>Microsoft Macintosh PowerPoint</Application>
  <PresentationFormat>Widescreen</PresentationFormat>
  <Paragraphs>770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Book</vt:lpstr>
      <vt:lpstr>Calibri</vt:lpstr>
      <vt:lpstr>Comfortaa</vt:lpstr>
      <vt:lpstr>Menlo</vt:lpstr>
      <vt:lpstr>Theme1</vt:lpstr>
      <vt:lpstr>Continuous development:  The virtuous circle of writing/documenting/testing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Package development workflow</vt:lpstr>
      <vt:lpstr>How to write functions</vt:lpstr>
      <vt:lpstr>How to write functions</vt:lpstr>
      <vt:lpstr>How to write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Documenting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Testing functions</vt:lpstr>
      <vt:lpstr>Rinse-and-repeat!!!</vt:lpstr>
      <vt:lpstr>Thorough checks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molecular mechanisms regulating cytoplasmic and nuclear events occurring during MCC differentiation </dc:title>
  <dc:creator>Jacques Serizay</dc:creator>
  <cp:lastModifiedBy>Jacques  SERIZAY</cp:lastModifiedBy>
  <cp:revision>391</cp:revision>
  <dcterms:created xsi:type="dcterms:W3CDTF">2021-02-26T11:16:43Z</dcterms:created>
  <dcterms:modified xsi:type="dcterms:W3CDTF">2022-11-08T13:55:07Z</dcterms:modified>
</cp:coreProperties>
</file>