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02" r:id="rId2"/>
    <p:sldId id="382" r:id="rId3"/>
    <p:sldId id="392" r:id="rId4"/>
    <p:sldId id="383" r:id="rId5"/>
    <p:sldId id="380" r:id="rId6"/>
    <p:sldId id="385" r:id="rId7"/>
    <p:sldId id="384" r:id="rId8"/>
    <p:sldId id="386" r:id="rId9"/>
    <p:sldId id="388" r:id="rId10"/>
    <p:sldId id="391" r:id="rId11"/>
    <p:sldId id="390" r:id="rId12"/>
    <p:sldId id="389" r:id="rId13"/>
    <p:sldId id="403" r:id="rId14"/>
    <p:sldId id="394" r:id="rId15"/>
    <p:sldId id="396" r:id="rId16"/>
    <p:sldId id="395" r:id="rId17"/>
    <p:sldId id="393" r:id="rId18"/>
    <p:sldId id="398" r:id="rId19"/>
    <p:sldId id="400" r:id="rId20"/>
    <p:sldId id="401" r:id="rId21"/>
    <p:sldId id="399" r:id="rId22"/>
    <p:sldId id="402" r:id="rId23"/>
    <p:sldId id="397" r:id="rId24"/>
    <p:sldId id="404" r:id="rId25"/>
    <p:sldId id="406" r:id="rId26"/>
    <p:sldId id="407" r:id="rId27"/>
    <p:sldId id="409" r:id="rId28"/>
    <p:sldId id="412" r:id="rId29"/>
    <p:sldId id="411" r:id="rId30"/>
    <p:sldId id="410" r:id="rId31"/>
    <p:sldId id="413" r:id="rId32"/>
    <p:sldId id="414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0000"/>
    <a:srgbClr val="D000FE"/>
    <a:srgbClr val="B87E16"/>
    <a:srgbClr val="EE9E08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7179"/>
  </p:normalViewPr>
  <p:slideViewPr>
    <p:cSldViewPr snapToGrid="0" snapToObjects="1">
      <p:cViewPr varScale="1">
        <p:scale>
          <a:sx n="165" d="100"/>
          <a:sy n="165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68" y="1240157"/>
            <a:ext cx="1190786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Continuous development: </a:t>
            </a:r>
            <a:br>
              <a:rPr lang="en-GB" sz="4400" b="1" dirty="0">
                <a:latin typeface="Menlo" panose="020B0609030804020204" pitchFamily="49" charset="0"/>
              </a:rPr>
            </a:br>
            <a:r>
              <a:rPr lang="en-GB" sz="4400" b="1" dirty="0">
                <a:latin typeface="Menlo" panose="020B0609030804020204" pitchFamily="49" charset="0"/>
              </a:rPr>
              <a:t>The virtuous circle of writing/documenting/testing</a:t>
            </a:r>
            <a:endParaRPr lang="en-GB" sz="44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9079F5-1AE2-4D45-80E9-1372D9706E27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DA2D7A-4B13-874B-9F97-4A1791A20F55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1218B-0197-414A-9053-0E0258A0BF4F}"/>
              </a:ext>
            </a:extLst>
          </p:cNvPr>
          <p:cNvSpPr txBox="1"/>
          <p:nvPr/>
        </p:nvSpPr>
        <p:spPr>
          <a:xfrm>
            <a:off x="10306373" y="1281781"/>
            <a:ext cx="195912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DA1D8C-B821-AD43-871D-4CE81F6C73E9}"/>
              </a:ext>
            </a:extLst>
          </p:cNvPr>
          <p:cNvSpPr/>
          <p:nvPr/>
        </p:nvSpPr>
        <p:spPr>
          <a:xfrm>
            <a:off x="8803747" y="4413114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8971124" y="5144693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7A8323B-2F41-EC44-BCFB-D74B3CAD7357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9079F5-1AE2-4D45-80E9-1372D9706E27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71B59E4-0459-964C-A083-ADE5A86D4798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91AE195-9347-AE4B-BE1F-F494767B302F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F1F08-42CA-9040-88D5-93E04F4F6CE7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027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10306373" y="1204514"/>
            <a:ext cx="1893672" cy="4094453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9132458" y="5874366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B497C10-BCDB-F545-BC83-F95B6E6C0E21}"/>
              </a:ext>
            </a:extLst>
          </p:cNvPr>
          <p:cNvSpPr/>
          <p:nvPr/>
        </p:nvSpPr>
        <p:spPr>
          <a:xfrm rot="5400000">
            <a:off x="11108935" y="5418704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4932-F48F-1C4D-A4E7-E9E0A5C2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045" y="5983606"/>
            <a:ext cx="1457777" cy="4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10306373" y="1204514"/>
            <a:ext cx="1893672" cy="4094453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9132458" y="5874366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B497C10-BCDB-F545-BC83-F95B6E6C0E21}"/>
              </a:ext>
            </a:extLst>
          </p:cNvPr>
          <p:cNvSpPr/>
          <p:nvPr/>
        </p:nvSpPr>
        <p:spPr>
          <a:xfrm rot="5400000">
            <a:off x="11108935" y="5418704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4932-F48F-1C4D-A4E7-E9E0A5C2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045" y="5983606"/>
            <a:ext cx="1457777" cy="4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0FC0EC-E452-D944-80C2-DB39D7A89EDB}"/>
              </a:ext>
            </a:extLst>
          </p:cNvPr>
          <p:cNvSpPr/>
          <p:nvPr/>
        </p:nvSpPr>
        <p:spPr>
          <a:xfrm>
            <a:off x="1489869" y="1346227"/>
            <a:ext cx="7146501" cy="23269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functions in R/.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(”…”)</a:t>
            </a:r>
            <a:r>
              <a:rPr lang="en-US" sz="1800" dirty="0"/>
              <a:t>`.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and `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do not behave the same way: while `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dumps all .R files found in directory and recursively, `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specifically reads in .R files from R/ folder.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</p:spTree>
    <p:extLst>
      <p:ext uri="{BB962C8B-B14F-4D97-AF65-F5344CB8AC3E}">
        <p14:creationId xmlns:p14="http://schemas.microsoft.com/office/powerpoint/2010/main" val="200687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Prefer many short functions over a single massive function. Bioconductor advises functions shorter than 100 lines. </a:t>
            </a:r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 are 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immensely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easier to test/debug this way.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</p:spTree>
    <p:extLst>
      <p:ext uri="{BB962C8B-B14F-4D97-AF65-F5344CB8AC3E}">
        <p14:creationId xmlns:p14="http://schemas.microsoft.com/office/powerpoint/2010/main" val="3348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A9CD38-674B-5D49-A95C-66353DC89FF1}"/>
              </a:ext>
            </a:extLst>
          </p:cNvPr>
          <p:cNvSpPr/>
          <p:nvPr/>
        </p:nvSpPr>
        <p:spPr>
          <a:xfrm>
            <a:off x="3486540" y="1856791"/>
            <a:ext cx="4693119" cy="3741575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myfun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>
              <a:spcAft>
                <a:spcPts val="0"/>
              </a:spcAft>
            </a:pPr>
            <a:endParaRPr lang="en-GB" sz="1100" b="0" i="1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pPr indent="268288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1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100" b="0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pPr indent="268288">
              <a:spcAft>
                <a:spcPts val="0"/>
              </a:spcAft>
            </a:pP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536575" indent="-212725">
              <a:spcAft>
                <a:spcPts val="0"/>
              </a:spcAft>
            </a:pPr>
            <a:r>
              <a:rPr lang="en-GB" sz="11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	stop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Internal processing steps </a:t>
            </a:r>
            <a:endParaRPr lang="en-GB" sz="1100" i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step3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Computing and returning result</a:t>
            </a:r>
            <a:endParaRPr lang="en-GB" sz="1100" i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step3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9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5306009" y="820044"/>
            <a:ext cx="4693119" cy="6037956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00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000" b="0" i="1" dirty="0" err="1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importFrom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glue glue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@export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0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is.character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0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is.numeric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pPr marL="444500">
              <a:lnSpc>
                <a:spcPct val="90000"/>
              </a:lnSpc>
            </a:pPr>
            <a:r>
              <a:rPr lang="en-GB" sz="10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222250">
              <a:lnSpc>
                <a:spcPct val="90000"/>
              </a:lnSpc>
            </a:pP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processing steps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glue</a:t>
            </a: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glue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Return result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C2A64-C6BF-1147-8CD1-43A312EA6853}"/>
              </a:ext>
            </a:extLst>
          </p:cNvPr>
          <p:cNvSpPr txBox="1"/>
          <p:nvPr/>
        </p:nvSpPr>
        <p:spPr>
          <a:xfrm>
            <a:off x="52029" y="6568925"/>
            <a:ext cx="853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cran.r-project.org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/web/packages/roxygen2/vignettes/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rd.html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103A6D-E1DF-B34C-A662-10D0287EB4FE}"/>
              </a:ext>
            </a:extLst>
          </p:cNvPr>
          <p:cNvSpPr txBox="1"/>
          <p:nvPr/>
        </p:nvSpPr>
        <p:spPr>
          <a:xfrm>
            <a:off x="241562" y="2571857"/>
            <a:ext cx="4215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“</a:t>
            </a:r>
            <a:r>
              <a:rPr lang="en-US" sz="1600" dirty="0" err="1">
                <a:latin typeface="Avenir Book" panose="02000503020000020003" pitchFamily="2" charset="0"/>
              </a:rPr>
              <a:t>Roxygen</a:t>
            </a:r>
            <a:r>
              <a:rPr lang="en-US" sz="1600" dirty="0">
                <a:latin typeface="Avenir Book" panose="02000503020000020003" pitchFamily="2" charset="0"/>
              </a:rPr>
              <a:t>” function documentation works by adding </a:t>
            </a:r>
            <a:r>
              <a:rPr lang="en-US" sz="1600" dirty="0">
                <a:solidFill>
                  <a:srgbClr val="D000FE"/>
                </a:solidFill>
                <a:latin typeface="Avenir Book" panose="02000503020000020003" pitchFamily="2" charset="0"/>
              </a:rPr>
              <a:t>@tags </a:t>
            </a:r>
            <a:r>
              <a:rPr lang="en-US" sz="1600" dirty="0">
                <a:latin typeface="Avenir Book" panose="02000503020000020003" pitchFamily="2" charset="0"/>
              </a:rPr>
              <a:t>before your function, such as: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@title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@description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@details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@params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@returns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@imports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@export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@examples</a:t>
            </a:r>
          </a:p>
        </p:txBody>
      </p:sp>
    </p:spTree>
    <p:extLst>
      <p:ext uri="{BB962C8B-B14F-4D97-AF65-F5344CB8AC3E}">
        <p14:creationId xmlns:p14="http://schemas.microsoft.com/office/powerpoint/2010/main" val="200136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241562" y="2551177"/>
            <a:ext cx="4693119" cy="2067476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2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#’ value pasted together.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2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B4A0133-67EE-654C-BE93-453A7671BEEE}"/>
              </a:ext>
            </a:extLst>
          </p:cNvPr>
          <p:cNvSpPr/>
          <p:nvPr/>
        </p:nvSpPr>
        <p:spPr>
          <a:xfrm>
            <a:off x="4115939" y="1859824"/>
            <a:ext cx="2131332" cy="526357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A0F1F-6633-6B4D-B980-B55D752E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415" y="2457302"/>
            <a:ext cx="6166023" cy="22309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C5FF4A-5F08-E341-A655-CCBFAE8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B4A0133-67EE-654C-BE93-453A7671BEEE}"/>
              </a:ext>
            </a:extLst>
          </p:cNvPr>
          <p:cNvSpPr/>
          <p:nvPr/>
        </p:nvSpPr>
        <p:spPr>
          <a:xfrm>
            <a:off x="4115939" y="1859824"/>
            <a:ext cx="2131332" cy="526357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060C4-9193-C24A-8C5B-7F54A3EA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30" y="2551177"/>
            <a:ext cx="6179043" cy="316113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5609F07-27A5-604D-8BD6-D517E8759089}"/>
              </a:ext>
            </a:extLst>
          </p:cNvPr>
          <p:cNvSpPr/>
          <p:nvPr/>
        </p:nvSpPr>
        <p:spPr>
          <a:xfrm>
            <a:off x="241562" y="2551177"/>
            <a:ext cx="4693119" cy="3653680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2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#’ value pasted together.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2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2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6E21B-8268-484C-AA19-D2919893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93" y="1351985"/>
            <a:ext cx="5174635" cy="5045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AE8914-A217-A34F-A8A3-B9988FC31DFD}"/>
              </a:ext>
            </a:extLst>
          </p:cNvPr>
          <p:cNvSpPr txBox="1"/>
          <p:nvPr/>
        </p:nvSpPr>
        <p:spPr>
          <a:xfrm>
            <a:off x="52029" y="6581001"/>
            <a:ext cx="853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raw.githubusercontent.com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rstudio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cheatsheets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/main/package-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development.pdf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1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241563" y="2261928"/>
            <a:ext cx="4693119" cy="4521427"/>
          </a:xfrm>
          <a:prstGeom prst="roundRect">
            <a:avLst>
              <a:gd name="adj" fmla="val 2689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value pasted together.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1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1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1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D34E3-1C09-B440-A3EF-FFDDAFC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29" y="1359541"/>
            <a:ext cx="6179044" cy="49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2CE66-40CA-004F-ACBF-F1B95A135650}"/>
              </a:ext>
            </a:extLst>
          </p:cNvPr>
          <p:cNvSpPr/>
          <p:nvPr/>
        </p:nvSpPr>
        <p:spPr>
          <a:xfrm>
            <a:off x="241562" y="2248678"/>
            <a:ext cx="4693119" cy="4609322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10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7938">
              <a:lnSpc>
                <a:spcPct val="90000"/>
              </a:lnSpc>
              <a:tabLst>
                <a:tab pos="212725" algn="l"/>
              </a:tabLs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...</a:t>
            </a: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5F92778-57EC-D34E-9148-4CC2DA14969B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B83604-11D2-764B-BF36-96136E0A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29" y="1359541"/>
            <a:ext cx="6001028" cy="54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2CE66-40CA-004F-ACBF-F1B95A135650}"/>
              </a:ext>
            </a:extLst>
          </p:cNvPr>
          <p:cNvSpPr/>
          <p:nvPr/>
        </p:nvSpPr>
        <p:spPr>
          <a:xfrm>
            <a:off x="3383305" y="534574"/>
            <a:ext cx="4693119" cy="6304765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05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</a:p>
          <a:p>
            <a:pPr>
              <a:lnSpc>
                <a:spcPct val="90000"/>
              </a:lnSpc>
            </a:pPr>
            <a:r>
              <a:rPr lang="en-GB" sz="1050" i="1" dirty="0">
                <a:solidFill>
                  <a:srgbClr val="7F848E"/>
                </a:solidFill>
                <a:latin typeface="Menlo" panose="020B0609030804020204" pitchFamily="49" charset="0"/>
              </a:rPr>
              <a:t>#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050" b="0" i="1" dirty="0" err="1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importFrom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glue glue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@export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5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is.character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5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is.numeric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pPr marL="444500">
              <a:lnSpc>
                <a:spcPct val="90000"/>
              </a:lnSpc>
            </a:pPr>
            <a:r>
              <a:rPr lang="en-GB" sz="105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222250">
              <a:lnSpc>
                <a:spcPct val="90000"/>
              </a:lnSpc>
            </a:pP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processing steps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glue</a:t>
            </a: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5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glue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Return result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7938">
              <a:lnSpc>
                <a:spcPct val="90000"/>
              </a:lnSpc>
              <a:tabLst>
                <a:tab pos="212725" algn="l"/>
              </a:tabLst>
            </a:pP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20DDF-DD2E-DB46-A775-0281105E7A2B}"/>
              </a:ext>
            </a:extLst>
          </p:cNvPr>
          <p:cNvSpPr/>
          <p:nvPr/>
        </p:nvSpPr>
        <p:spPr>
          <a:xfrm>
            <a:off x="3451293" y="4170784"/>
            <a:ext cx="2072429" cy="4385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Do not forget to `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@export</a:t>
            </a:r>
            <a:r>
              <a:rPr lang="en-US" sz="1800" dirty="0"/>
              <a:t>` the user-level functions!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Internal functions (those that should not be used by regular users) should start with a dot (`.`).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9DC30A-E3ED-6D44-BDDF-635F15AE8D94}"/>
              </a:ext>
            </a:extLst>
          </p:cNvPr>
          <p:cNvSpPr/>
          <p:nvPr/>
        </p:nvSpPr>
        <p:spPr>
          <a:xfrm>
            <a:off x="1203829" y="3801118"/>
            <a:ext cx="4216219" cy="2109939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internal_check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This function is not meant to be used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interactively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@param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@return logical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check_fun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function(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(...) return(TRUE)</a:t>
            </a:r>
          </a:p>
          <a:p>
            <a:pPr indent="793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C5E20E3-68C9-B748-9EF7-8293153C5D74}"/>
              </a:ext>
            </a:extLst>
          </p:cNvPr>
          <p:cNvSpPr/>
          <p:nvPr/>
        </p:nvSpPr>
        <p:spPr>
          <a:xfrm>
            <a:off x="6018425" y="3801118"/>
            <a:ext cx="4216219" cy="2109939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import function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@param path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@return Value</a:t>
            </a:r>
          </a:p>
          <a:p>
            <a:r>
              <a:rPr lang="en-GB" sz="1200" b="1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@export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&lt;- function(path) {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check_fun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indent="793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480583-BBA3-094A-8E18-8E3BFB7976FA}"/>
              </a:ext>
            </a:extLst>
          </p:cNvPr>
          <p:cNvSpPr/>
          <p:nvPr/>
        </p:nvSpPr>
        <p:spPr>
          <a:xfrm>
            <a:off x="6018425" y="4642094"/>
            <a:ext cx="1343428" cy="2612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358137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</a:p>
          <a:p>
            <a:pPr marL="0" indent="0"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</a:pPr>
            <a:endParaRPr lang="en-US" sz="1400" dirty="0"/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courir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mieux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point.” (Slow and steady wins the race)</a:t>
            </a:r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tortoise in that kid story </a:t>
            </a:r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But for real: Jean de la Fontaine</a:t>
            </a:r>
            <a:endParaRPr lang="en-US" sz="1400" dirty="0"/>
          </a:p>
          <a:p>
            <a:pPr marL="0" indent="0" algn="r"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34799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406841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</p:spTree>
    <p:extLst>
      <p:ext uri="{BB962C8B-B14F-4D97-AF65-F5344CB8AC3E}">
        <p14:creationId xmlns:p14="http://schemas.microsoft.com/office/powerpoint/2010/main" val="351946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A8B5D-0EC6-F843-9766-D9BF2D68E0BE}"/>
              </a:ext>
            </a:extLst>
          </p:cNvPr>
          <p:cNvSpPr/>
          <p:nvPr/>
        </p:nvSpPr>
        <p:spPr>
          <a:xfrm>
            <a:off x="4694951" y="5196895"/>
            <a:ext cx="3170755" cy="115239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works", {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406400"/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("Jacques is ", 30),</a:t>
            </a:r>
          </a:p>
          <a:p>
            <a:pPr marL="40640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"Jacques is 30"</a:t>
            </a:r>
          </a:p>
          <a:p>
            <a:pPr marL="1841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A91B-581A-DF41-B6AC-1A954EF834E7}"/>
              </a:ext>
            </a:extLst>
          </p:cNvPr>
          <p:cNvSpPr txBox="1"/>
          <p:nvPr/>
        </p:nvSpPr>
        <p:spPr>
          <a:xfrm>
            <a:off x="4592522" y="4965215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testthat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/test-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myPaste.R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313403-F00B-6846-BEB7-38323CF31D8D}"/>
              </a:ext>
            </a:extLst>
          </p:cNvPr>
          <p:cNvSpPr/>
          <p:nvPr/>
        </p:nvSpPr>
        <p:spPr>
          <a:xfrm rot="5400000">
            <a:off x="6358566" y="46118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EAF41B-EF46-A543-878F-BE5BBBE61B0A}"/>
              </a:ext>
            </a:extLst>
          </p:cNvPr>
          <p:cNvSpPr/>
          <p:nvPr/>
        </p:nvSpPr>
        <p:spPr>
          <a:xfrm>
            <a:off x="5173705" y="1319694"/>
            <a:ext cx="3033438" cy="997304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create_package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use_readme_md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use_news_md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::use_gpl3_license()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6418-F451-D14D-B866-BE5B46570F6C}"/>
              </a:ext>
            </a:extLst>
          </p:cNvPr>
          <p:cNvSpPr txBox="1"/>
          <p:nvPr/>
        </p:nvSpPr>
        <p:spPr>
          <a:xfrm>
            <a:off x="10306373" y="1281781"/>
            <a:ext cx="195912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544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640F081-2305-1E45-85F4-154B516EA292}"/>
              </a:ext>
            </a:extLst>
          </p:cNvPr>
          <p:cNvSpPr/>
          <p:nvPr/>
        </p:nvSpPr>
        <p:spPr>
          <a:xfrm>
            <a:off x="7968135" y="5195863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A8B5D-0EC6-F843-9766-D9BF2D68E0BE}"/>
              </a:ext>
            </a:extLst>
          </p:cNvPr>
          <p:cNvSpPr/>
          <p:nvPr/>
        </p:nvSpPr>
        <p:spPr>
          <a:xfrm>
            <a:off x="4694951" y="5196895"/>
            <a:ext cx="3170755" cy="115239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works", {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406400"/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("Jacques is ", 30),</a:t>
            </a:r>
          </a:p>
          <a:p>
            <a:pPr marL="40640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"Jacques is 30"</a:t>
            </a:r>
          </a:p>
          <a:p>
            <a:pPr marL="1841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A91B-581A-DF41-B6AC-1A954EF834E7}"/>
              </a:ext>
            </a:extLst>
          </p:cNvPr>
          <p:cNvSpPr txBox="1"/>
          <p:nvPr/>
        </p:nvSpPr>
        <p:spPr>
          <a:xfrm>
            <a:off x="4592522" y="4965215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testthat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/test-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myPaste.R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313403-F00B-6846-BEB7-38323CF31D8D}"/>
              </a:ext>
            </a:extLst>
          </p:cNvPr>
          <p:cNvSpPr/>
          <p:nvPr/>
        </p:nvSpPr>
        <p:spPr>
          <a:xfrm rot="5400000">
            <a:off x="6358566" y="46118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98DD2A-5F48-5545-9B68-4D6C0C6AF4DE}"/>
              </a:ext>
            </a:extLst>
          </p:cNvPr>
          <p:cNvSpPr/>
          <p:nvPr/>
        </p:nvSpPr>
        <p:spPr>
          <a:xfrm>
            <a:off x="8550255" y="3837227"/>
            <a:ext cx="3489345" cy="2512060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::test()</a:t>
            </a: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Loading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Testing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| OK F W S | Context</a:t>
            </a: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| 1 |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[0.2 s] 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══ Results ═══════════════════════</a:t>
            </a: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 0.2 s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FAIL 0 | WARN 0 | SKIP 0 | PASS 1 ]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Woot!</a:t>
            </a:r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9863263" y="1204515"/>
            <a:ext cx="1893672" cy="2800768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  <a:solidFill>
            <a:srgbClr val="000000">
              <a:alpha val="3137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  <a:solidFill>
            <a:srgbClr val="000000">
              <a:alpha val="313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Rinse-and-repeat!!!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9863263" y="1281781"/>
            <a:ext cx="1959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0FC0EC-E452-D944-80C2-DB39D7A89EDB}"/>
              </a:ext>
            </a:extLst>
          </p:cNvPr>
          <p:cNvSpPr/>
          <p:nvPr/>
        </p:nvSpPr>
        <p:spPr>
          <a:xfrm>
            <a:off x="5056512" y="1346227"/>
            <a:ext cx="3579858" cy="23269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Thorough checks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Tools to run longer, integrated checks: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BiocCheck</a:t>
            </a:r>
            <a:r>
              <a:rPr lang="en-US" dirty="0"/>
              <a:t>::</a:t>
            </a:r>
            <a:r>
              <a:rPr lang="en-US" dirty="0" err="1"/>
              <a:t>BiocCheck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rcmdcheck</a:t>
            </a:r>
            <a:r>
              <a:rPr lang="en-US" dirty="0"/>
              <a:t>:: </a:t>
            </a:r>
            <a:r>
              <a:rPr lang="en-US" dirty="0" err="1"/>
              <a:t>rcmdcheck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B257F-2739-D847-B902-57757D4C3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F346C66-74EA-A54E-BEDE-9FB2CA795932}"/>
              </a:ext>
            </a:extLst>
          </p:cNvPr>
          <p:cNvSpPr/>
          <p:nvPr/>
        </p:nvSpPr>
        <p:spPr>
          <a:xfrm>
            <a:off x="4523572" y="1431082"/>
            <a:ext cx="396218" cy="34071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EAF41B-EF46-A543-878F-BE5BBBE61B0A}"/>
              </a:ext>
            </a:extLst>
          </p:cNvPr>
          <p:cNvSpPr/>
          <p:nvPr/>
        </p:nvSpPr>
        <p:spPr>
          <a:xfrm>
            <a:off x="5173705" y="1319693"/>
            <a:ext cx="3033438" cy="56349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3CDF65-8215-B946-B636-A49BFCEB4243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C4E06-6714-6C47-B6DF-CA251A69B77E}"/>
              </a:ext>
            </a:extLst>
          </p:cNvPr>
          <p:cNvSpPr txBox="1"/>
          <p:nvPr/>
        </p:nvSpPr>
        <p:spPr>
          <a:xfrm>
            <a:off x="10306373" y="1281781"/>
            <a:ext cx="19591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09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127A8F-A79F-1E49-8403-4A3417E0A457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74405-2193-A942-9EE8-995BFCDC789C}"/>
              </a:ext>
            </a:extLst>
          </p:cNvPr>
          <p:cNvSpPr/>
          <p:nvPr/>
        </p:nvSpPr>
        <p:spPr>
          <a:xfrm>
            <a:off x="1659815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0E08F99-FDE1-A645-91A1-026A03C0D6EC}"/>
              </a:ext>
            </a:extLst>
          </p:cNvPr>
          <p:cNvSpPr/>
          <p:nvPr/>
        </p:nvSpPr>
        <p:spPr>
          <a:xfrm>
            <a:off x="4619247" y="1489822"/>
            <a:ext cx="338941" cy="152588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F07036D-EDF5-2740-BF6A-ED2B39AE51A7}"/>
              </a:ext>
            </a:extLst>
          </p:cNvPr>
          <p:cNvSpPr/>
          <p:nvPr/>
        </p:nvSpPr>
        <p:spPr>
          <a:xfrm>
            <a:off x="5152838" y="1534450"/>
            <a:ext cx="396218" cy="1481255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DBE5-3148-B544-A2F4-F6EFC83C7AE3}"/>
              </a:ext>
            </a:extLst>
          </p:cNvPr>
          <p:cNvSpPr txBox="1"/>
          <p:nvPr/>
        </p:nvSpPr>
        <p:spPr>
          <a:xfrm>
            <a:off x="10306373" y="1281781"/>
            <a:ext cx="19591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8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5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7" y="1489822"/>
            <a:ext cx="338941" cy="152588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8" y="1534450"/>
            <a:ext cx="396218" cy="1481255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4E18FA-DECE-9847-BC99-7BA8927C5407}"/>
              </a:ext>
            </a:extLst>
          </p:cNvPr>
          <p:cNvSpPr/>
          <p:nvPr/>
        </p:nvSpPr>
        <p:spPr>
          <a:xfrm>
            <a:off x="5802971" y="1557479"/>
            <a:ext cx="3033438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B757B-BE0C-D44E-8141-D4F6A3108D57}"/>
              </a:ext>
            </a:extLst>
          </p:cNvPr>
          <p:cNvSpPr txBox="1"/>
          <p:nvPr/>
        </p:nvSpPr>
        <p:spPr>
          <a:xfrm>
            <a:off x="10306373" y="1281781"/>
            <a:ext cx="19591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47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7BFA50-17C5-5141-9BB3-E2197F3C4268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97BEE1-DC55-A943-85A6-A76519C4952E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1D7318D-4232-F54C-B868-11D774495544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F359521-5A4C-854F-A4CB-C003CAFD5EBB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E9D00E8-9C04-5042-AF8A-46CEE2558547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A45730-BF64-7742-9590-859001843729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1E932-E2BD-0D41-9F5A-74DC6E339036}"/>
              </a:ext>
            </a:extLst>
          </p:cNvPr>
          <p:cNvSpPr txBox="1"/>
          <p:nvPr/>
        </p:nvSpPr>
        <p:spPr>
          <a:xfrm>
            <a:off x="10306373" y="1281781"/>
            <a:ext cx="1959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6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353B41-CD01-3747-89E0-F514D80E96C2}"/>
              </a:ext>
            </a:extLst>
          </p:cNvPr>
          <p:cNvSpPr/>
          <p:nvPr/>
        </p:nvSpPr>
        <p:spPr>
          <a:xfrm>
            <a:off x="8724654" y="2456450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92E8AB-D2EA-0F44-9CF1-9A2B20635B51}"/>
              </a:ext>
            </a:extLst>
          </p:cNvPr>
          <p:cNvSpPr/>
          <p:nvPr/>
        </p:nvSpPr>
        <p:spPr>
          <a:xfrm>
            <a:off x="8724654" y="1768192"/>
            <a:ext cx="1959127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check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E80D0D-50F3-514D-9066-33751BB97A6E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2D2B44-6521-CF4D-BC73-E46BB1A0E8F9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9307C3-3BB6-8244-AC51-2874D7704714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05C101D-AC3E-8D40-BED3-A8EFCD70A879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CF537D3-DE36-F643-8A4F-2425E1AC2337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CEE4AB3-DF38-B042-9876-946AD188908D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5E8065E-69D4-0943-8C29-4AC0B40453D8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C70938-84D2-A54F-A6A1-67A6AE13E58C}"/>
              </a:ext>
            </a:extLst>
          </p:cNvPr>
          <p:cNvSpPr txBox="1"/>
          <p:nvPr/>
        </p:nvSpPr>
        <p:spPr>
          <a:xfrm>
            <a:off x="10306373" y="1281781"/>
            <a:ext cx="195912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43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8803747" y="3830808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B9A064-A0E3-EF45-99B8-C45C6CBF652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A9AE0-F4D8-2F4E-B05B-B605EB4B448C}"/>
              </a:ext>
            </a:extLst>
          </p:cNvPr>
          <p:cNvSpPr txBox="1"/>
          <p:nvPr/>
        </p:nvSpPr>
        <p:spPr>
          <a:xfrm>
            <a:off x="10306373" y="1281781"/>
            <a:ext cx="195912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9349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5823</TotalTime>
  <Words>3219</Words>
  <Application>Microsoft Macintosh PowerPoint</Application>
  <PresentationFormat>Widescreen</PresentationFormat>
  <Paragraphs>770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Book</vt:lpstr>
      <vt:lpstr>Calibri</vt:lpstr>
      <vt:lpstr>Comfortaa</vt:lpstr>
      <vt:lpstr>Menlo</vt:lpstr>
      <vt:lpstr>Theme1</vt:lpstr>
      <vt:lpstr>Continuous development:  The virtuous circle of writing/documenting/testing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How to write functions</vt:lpstr>
      <vt:lpstr>How to write functions</vt:lpstr>
      <vt:lpstr>How to write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Testing functions</vt:lpstr>
      <vt:lpstr>Testing functions</vt:lpstr>
      <vt:lpstr>Testing functions</vt:lpstr>
      <vt:lpstr>Testing functions</vt:lpstr>
      <vt:lpstr>Testing functions</vt:lpstr>
      <vt:lpstr>Testing functions</vt:lpstr>
      <vt:lpstr>Testing functions</vt:lpstr>
      <vt:lpstr>Rinse-and-repeat!!!</vt:lpstr>
      <vt:lpstr>Thorough checks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Serizay</cp:lastModifiedBy>
  <cp:revision>389</cp:revision>
  <dcterms:created xsi:type="dcterms:W3CDTF">2021-02-26T11:16:43Z</dcterms:created>
  <dcterms:modified xsi:type="dcterms:W3CDTF">2022-10-17T13:06:08Z</dcterms:modified>
</cp:coreProperties>
</file>