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02" r:id="rId2"/>
    <p:sldId id="314" r:id="rId3"/>
    <p:sldId id="376" r:id="rId4"/>
    <p:sldId id="380" r:id="rId5"/>
    <p:sldId id="379" r:id="rId6"/>
    <p:sldId id="378" r:id="rId7"/>
    <p:sldId id="383" r:id="rId8"/>
    <p:sldId id="390" r:id="rId9"/>
    <p:sldId id="389" r:id="rId10"/>
    <p:sldId id="384" r:id="rId11"/>
    <p:sldId id="391" r:id="rId12"/>
    <p:sldId id="392" r:id="rId13"/>
    <p:sldId id="385" r:id="rId14"/>
    <p:sldId id="386" r:id="rId15"/>
    <p:sldId id="387" r:id="rId16"/>
    <p:sldId id="388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5"/>
    <a:srgbClr val="F4F7FF"/>
    <a:srgbClr val="FBFCFF"/>
    <a:srgbClr val="EFFAFF"/>
    <a:srgbClr val="F1F9FF"/>
    <a:srgbClr val="F2F7FF"/>
    <a:srgbClr val="B87E16"/>
    <a:srgbClr val="EE9E08"/>
    <a:srgbClr val="D000FE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/>
    <p:restoredTop sz="97179"/>
  </p:normalViewPr>
  <p:slideViewPr>
    <p:cSldViewPr snapToGrid="0" snapToObjects="1">
      <p:cViewPr varScale="1">
        <p:scale>
          <a:sx n="124" d="100"/>
          <a:sy n="124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ributions.bioconductor.org/use-devel.html#use-dev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" TargetMode="External"/><Relationship Id="rId2" Type="http://schemas.openxmlformats.org/officeDocument/2006/relationships/hyperlink" Target="https://rdrr.io/r/base/libr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tools.r-lib.org/reference/load_al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library.html" TargetMode="External"/><Relationship Id="rId2" Type="http://schemas.openxmlformats.org/officeDocument/2006/relationships/hyperlink" Target="https://pkgload.r-lib.org/reference/load_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tools.r-lib.org/reference/load_all.html" TargetMode="External"/><Relationship Id="rId4" Type="http://schemas.openxmlformats.org/officeDocument/2006/relationships/hyperlink" Target="https://devtools.r-lib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978" y="1240157"/>
            <a:ext cx="859604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The d</a:t>
            </a:r>
            <a:r>
              <a:rPr lang="en-GB" sz="4400" b="1" dirty="0">
                <a:effectLst/>
                <a:latin typeface="Menlo" panose="020B0609030804020204" pitchFamily="49" charset="0"/>
              </a:rPr>
              <a:t>eveloper toolkit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 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1282390"/>
            <a:ext cx="10894742" cy="1393902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&gt;remotes::install_*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install_gitlab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install_github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install_cran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install_deps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install_bitbucket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install_local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install_dev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install_url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install_svn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install_version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install_bioc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install_remote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87B49F-12E2-B845-A0C6-CEB2A8C919B0}"/>
              </a:ext>
            </a:extLst>
          </p:cNvPr>
          <p:cNvSpPr/>
          <p:nvPr/>
        </p:nvSpPr>
        <p:spPr>
          <a:xfrm>
            <a:off x="524107" y="2966967"/>
            <a:ext cx="10894742" cy="2314250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::use_*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use_gpl_license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use_git_ignore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use_version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use_roxygen_md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use_github_action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use_data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use_tibble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use_vignette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use_readme_md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use_description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use_git_credentials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use_pipe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use_agpl_license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use_tidy_upkeep_issue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use_github_links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use_description_defaults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use_bioc_badge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use_pkgdown_github_pages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use_tidy_github_actions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use_coverage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use_package_doc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use_github_actions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use_git_config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use_usethis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use_pkgdown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6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b="1" dirty="0" err="1">
                <a:solidFill>
                  <a:srgbClr val="00B050"/>
                </a:solidFill>
              </a:rPr>
              <a:t>testthat</a:t>
            </a:r>
            <a:endParaRPr lang="en-US" b="1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3744063"/>
            <a:ext cx="690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Adding </a:t>
            </a:r>
            <a:r>
              <a:rPr lang="en-US" sz="2000" b="1">
                <a:latin typeface="Avenir Book" panose="02000503020000020003" pitchFamily="2" charset="0"/>
                <a:sym typeface="Wingdings" pitchFamily="2" charset="2"/>
              </a:rPr>
              <a:t>unit testing in </a:t>
            </a:r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later</a:t>
            </a:r>
            <a:r>
              <a:rPr lang="en-US" sz="2000" b="1" dirty="0">
                <a:latin typeface="Avenir Book" panose="02000503020000020003" pitchFamily="2" charset="0"/>
              </a:rPr>
              <a:t> package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5305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dirty="0" err="1"/>
              <a:t>testthat</a:t>
            </a:r>
            <a:endParaRPr lang="en-US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b="1" dirty="0" err="1">
                <a:solidFill>
                  <a:srgbClr val="00B050"/>
                </a:solidFill>
              </a:rPr>
              <a:t>Biocthis</a:t>
            </a:r>
            <a:endParaRPr lang="en-US" b="1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4881747"/>
            <a:ext cx="690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>
                <a:latin typeface="Avenir Book" panose="02000503020000020003" pitchFamily="2" charset="0"/>
                <a:sym typeface="Wingdings" pitchFamily="2" charset="2"/>
              </a:rPr>
              <a:t>Extra Bioconductor-specific </a:t>
            </a:r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features </a:t>
            </a:r>
            <a:endParaRPr lang="en-US" sz="2000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 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43AC36-FCDC-554C-BBD4-703EE4162310}"/>
              </a:ext>
            </a:extLst>
          </p:cNvPr>
          <p:cNvSpPr/>
          <p:nvPr/>
        </p:nvSpPr>
        <p:spPr>
          <a:xfrm>
            <a:off x="524107" y="1001006"/>
            <a:ext cx="10894742" cy="3342393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expect_match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expect_snapshot_warning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expect_snapshot_error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expect_cpp_tests_pass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expect_condition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expect_equivalent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expect_failure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expect_visible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::expect_s3_class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expect_known_hash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expect_length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expect_less_than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expect_equal_to_reference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expect_warning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expect_true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expect_that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expect_error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expect_reference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::expect_s4_class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expect_setequal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expect_invisible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expect_null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expect_message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expect_snapshot_value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expect_mapequal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expect_silent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expect_more_than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expect_known_value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expect_named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expect_false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expect_type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expect_output_file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expect_snapshot_file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expect_success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expect_gte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expect_gt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expect_vector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expect_identical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expect_no_match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CFDE6C-E22D-4944-8995-D432488ED798}"/>
              </a:ext>
            </a:extLst>
          </p:cNvPr>
          <p:cNvSpPr/>
          <p:nvPr/>
        </p:nvSpPr>
        <p:spPr>
          <a:xfrm>
            <a:off x="524107" y="4724645"/>
            <a:ext cx="10894742" cy="959875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::*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use_bioc_description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bioc_style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use_bioc_vignette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use_bioc_citation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use_bioc_github_action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use_bioc_pkg_templates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biocthis_example_pkg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use_bioc_support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use_bioc_issue_template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use_bioc_readme_rmd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use_bioc_coc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use_bioc_news_md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package development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2A9AE5-A9B2-984F-B8C6-4664BE83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works hand-in-hand with RStudio, which we [Hadley] believe is the best development environment for most R users. To be clear, you can use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without using RStudio and you can develop packages in RStudio without using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 But there is a special, two-way relationship that makes it very rewarding to use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and RStudio together.”</a:t>
            </a:r>
          </a:p>
          <a:p>
            <a:pPr algn="l"/>
            <a:br>
              <a:rPr lang="en-GB" b="1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</a:br>
            <a:endParaRPr lang="en-GB" b="1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DE5EF-7ACD-C04C-87FB-3EEFF86C93EE}"/>
              </a:ext>
            </a:extLst>
          </p:cNvPr>
          <p:cNvGrpSpPr/>
          <p:nvPr/>
        </p:nvGrpSpPr>
        <p:grpSpPr>
          <a:xfrm>
            <a:off x="2529522" y="3040910"/>
            <a:ext cx="8142310" cy="3124495"/>
            <a:chOff x="1098550" y="2532025"/>
            <a:chExt cx="9994900" cy="3835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E16FDD-53E5-AB4B-A2A7-40228F664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550" y="2532025"/>
              <a:ext cx="9994900" cy="3835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54BBF-FABA-2A4D-9F71-84F01602AE63}"/>
                </a:ext>
              </a:extLst>
            </p:cNvPr>
            <p:cNvSpPr/>
            <p:nvPr/>
          </p:nvSpPr>
          <p:spPr>
            <a:xfrm>
              <a:off x="6464595" y="2775097"/>
              <a:ext cx="2764465" cy="3592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37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projects (</a:t>
            </a:r>
            <a:r>
              <a:rPr lang="en-GB" b="0" i="0" dirty="0">
                <a:solidFill>
                  <a:srgbClr val="373A3C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Rproj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files)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1153-245F-B543-B822-A1B130DB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424566" cy="55175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Projects are very “launch-able”. It’s easy to fire up a fresh instance of RStudio in a Project, with the file browser and working directory set exactly the way you need, ready for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Each Project is isolated. You can have several RStudio Projects open at once and code executed in Project A does not have any effect on the R session and workspace of Project 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You get handy code navigation tools like F2 to jump to a function definition and Ctrl + . to look up functions or files by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You get useful keyboard shortcuts and a clickable interface for common package development tasks, like generating documentation, running tests, or checking the entire package.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2543-3897-4340-940F-9B4BA145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4" y="4254198"/>
            <a:ext cx="6397860" cy="2421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45BB7-24F2-8342-8E72-3F302155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48" y="3875795"/>
            <a:ext cx="4187628" cy="27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projects (</a:t>
            </a:r>
            <a:r>
              <a:rPr lang="en-GB" b="0" i="0" dirty="0">
                <a:solidFill>
                  <a:srgbClr val="373A3C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Rproj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files)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1153-245F-B543-B822-A1B130DB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424566" cy="5517515"/>
          </a:xfrm>
        </p:spPr>
        <p:txBody>
          <a:bodyPr>
            <a:normAutofit/>
          </a:bodyPr>
          <a:lstStyle/>
          <a:p>
            <a:r>
              <a:rPr lang="en-US" sz="1600" dirty="0"/>
              <a:t>Working with projects ensures: </a:t>
            </a:r>
          </a:p>
          <a:p>
            <a:pPr marL="342900" indent="-342900">
              <a:buAutoNum type="arabicPeriod"/>
            </a:pPr>
            <a:r>
              <a:rPr lang="en-US" sz="1600" dirty="0"/>
              <a:t>That you are not accidently loading additional variables when opening </a:t>
            </a:r>
            <a:r>
              <a:rPr lang="en-US" sz="1600" dirty="0" err="1"/>
              <a:t>Rstudio</a:t>
            </a:r>
            <a:r>
              <a:rPr lang="en-US" sz="1600" dirty="0"/>
              <a:t> after rebooting</a:t>
            </a:r>
          </a:p>
          <a:p>
            <a:pPr marL="342900" indent="-342900">
              <a:buAutoNum type="arabicPeriod"/>
            </a:pPr>
            <a:r>
              <a:rPr lang="en-US" sz="1600" dirty="0"/>
              <a:t>That your package root is </a:t>
            </a:r>
            <a:r>
              <a:rPr lang="en-US" sz="1600" b="1" u="sng" dirty="0"/>
              <a:t>always</a:t>
            </a:r>
            <a:r>
              <a:rPr lang="en-US" sz="1600" dirty="0"/>
              <a:t> correct!</a:t>
            </a:r>
          </a:p>
          <a:p>
            <a:pPr marL="342900" indent="-342900">
              <a:buAutoNum type="arabicPeriod"/>
            </a:pPr>
            <a:r>
              <a:rPr lang="en-US" sz="1600" dirty="0"/>
              <a:t>Many more convenient stuff you don’t actually want to realize it would need to be taken care of without projects (e.g. package dependencies, versions, 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B6A71-847C-8848-9A27-8B1E93B91468}"/>
              </a:ext>
            </a:extLst>
          </p:cNvPr>
          <p:cNvSpPr/>
          <p:nvPr/>
        </p:nvSpPr>
        <p:spPr>
          <a:xfrm>
            <a:off x="513474" y="4061637"/>
            <a:ext cx="5999356" cy="90376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library(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create_package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use_rstudio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proj_sitrep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27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BB83-5433-344C-BDB0-622BF73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US" dirty="0"/>
              <a:t>Bioconductor 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3D3831-0814-2D45-8892-D8296379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develop an R/</a:t>
            </a:r>
            <a:r>
              <a:rPr lang="en-US" dirty="0" err="1"/>
              <a:t>Bioc</a:t>
            </a:r>
            <a:r>
              <a:rPr lang="en-US" dirty="0"/>
              <a:t> package, developers must be careful of the weather…</a:t>
            </a:r>
          </a:p>
          <a:p>
            <a:r>
              <a:rPr lang="en-US" dirty="0">
                <a:hlinkClick r:id="rId2"/>
              </a:rPr>
              <a:t>https://contributions.bioconductor.org/use-devel.html#use-devel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81BC-3749-954E-833B-7895EA9E1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B3B4-0398-1A49-A6B6-7B9C52FF46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83ADA-F701-B54A-A948-B602D8B64F6A}"/>
              </a:ext>
            </a:extLst>
          </p:cNvPr>
          <p:cNvSpPr txBox="1"/>
          <p:nvPr/>
        </p:nvSpPr>
        <p:spPr>
          <a:xfrm>
            <a:off x="802886" y="2462948"/>
            <a:ext cx="103190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Package authors should develop against the version of R that will be available to users when the Bioconductor 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branch becomes the Bioconductor release branch.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R has a ‘.y’ release in 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x.y.z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every year (typically mid-April), but Bioconductor has a .y release (where current 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becomes release) every 6 months (mid-April and mid-October).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This means that: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from mid-October through mid-April, Bioconductor developers should be developing against R-</a:t>
            </a:r>
            <a:r>
              <a:rPr lang="en-US" sz="2000" b="1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endParaRPr lang="en-US" sz="20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from mid-April to mid-October, developers should use R-release for Bioconductor development.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8EEB-1BB7-F74F-987D-11B5AD8B1BD1}"/>
              </a:ext>
            </a:extLst>
          </p:cNvPr>
          <p:cNvSpPr txBox="1"/>
          <p:nvPr/>
        </p:nvSpPr>
        <p:spPr>
          <a:xfrm rot="20487376">
            <a:off x="574795" y="1884437"/>
            <a:ext cx="9929321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Avenir Book" panose="02000503020000020003" pitchFamily="2" charset="0"/>
              </a:rPr>
              <a:t>BEWARE </a:t>
            </a:r>
          </a:p>
          <a:p>
            <a:pPr algn="ctr"/>
            <a:r>
              <a:rPr lang="en-US" sz="9600" b="1" dirty="0">
                <a:latin typeface="Avenir Book" panose="02000503020000020003" pitchFamily="2" charset="0"/>
              </a:rPr>
              <a:t>R/BIOC VERSION</a:t>
            </a:r>
          </a:p>
        </p:txBody>
      </p:sp>
    </p:spTree>
    <p:extLst>
      <p:ext uri="{BB962C8B-B14F-4D97-AF65-F5344CB8AC3E}">
        <p14:creationId xmlns:p14="http://schemas.microsoft.com/office/powerpoint/2010/main" val="126419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</a:t>
            </a:r>
            <a:r>
              <a:rPr lang="en-GB" dirty="0" err="1"/>
              <a:t>Bioc</a:t>
            </a:r>
            <a:r>
              <a:rPr lang="en-GB" dirty="0"/>
              <a:t>.)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9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5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interactive use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users should attach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and think of it as the provider of your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favorite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functions for package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</a:endParaRPr>
          </a:p>
          <a:p>
            <a:pPr marL="0" indent="0" algn="l"/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E2D2B9-FC05-D149-AEA0-571111F56357}"/>
              </a:ext>
            </a:extLst>
          </p:cNvPr>
          <p:cNvSpPr/>
          <p:nvPr/>
        </p:nvSpPr>
        <p:spPr>
          <a:xfrm>
            <a:off x="524107" y="3010829"/>
            <a:ext cx="5999356" cy="83634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library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devtools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#Loading required package: </a:t>
            </a:r>
            <a:r>
              <a:rPr lang="en-GB" sz="1200" dirty="0" err="1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9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interactive use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users should attach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and think of it as the provider of your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favorite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functions for package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programmatic use, such as inside another package, 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developers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should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NOT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depend </a:t>
            </a:r>
            <a:r>
              <a:rPr lang="en-GB" b="0" i="0" dirty="0">
                <a:solidFill>
                  <a:srgbClr val="373A3C"/>
                </a:solidFill>
                <a:effectLst/>
              </a:rPr>
              <a:t>on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but should instead access functions via the package that is their primary home.</a:t>
            </a:r>
          </a:p>
          <a:p>
            <a:pPr marL="0" indent="0" algn="l"/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4F2C9C-5BE9-F94F-B4EF-3DF44EE02667}"/>
              </a:ext>
            </a:extLst>
          </p:cNvPr>
          <p:cNvSpPr/>
          <p:nvPr/>
        </p:nvSpPr>
        <p:spPr>
          <a:xfrm>
            <a:off x="524107" y="4951142"/>
            <a:ext cx="5999356" cy="635619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F6F2F1-0994-0248-B9D0-274FDD4B1F37}"/>
              </a:ext>
            </a:extLst>
          </p:cNvPr>
          <p:cNvSpPr/>
          <p:nvPr/>
        </p:nvSpPr>
        <p:spPr>
          <a:xfrm>
            <a:off x="524107" y="3010829"/>
            <a:ext cx="5999356" cy="83634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library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devtools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#Loading required package: </a:t>
            </a:r>
            <a:r>
              <a:rPr lang="en-GB" sz="1200" dirty="0" err="1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8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6363380"/>
          </a:xfrm>
        </p:spPr>
        <p:txBody>
          <a:bodyPr>
            <a:normAutofit/>
          </a:bodyPr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1984917"/>
            <a:ext cx="10894742" cy="4683512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 NAMESPACE: </a:t>
            </a: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cli,cat_bullet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cli,cat_rule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ellipsis,check_dots_used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lifecycle,deprecated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memoise,memoise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miniUI,miniPage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pkgbuild,clean_dll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pkgbuild,find_rtools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pkgbuild,has_devel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pkgbuild,with_debug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pkgload,check_dep_version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pkgload,parse_deps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pkgload,unload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profvis,profvis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remotes,dev_package_deps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remotes,github_pull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remotes,github_release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remotes,install_bioc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remotes,install_bitbucket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remotes,install_cran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remotes,install_dev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remotes,install_github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remotes,install_gitlab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remotes,install_local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remotes,install_svn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remotes,install_url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remotes,update_packages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sessioninfo,package_info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sessioninfo,session_info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stats,update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urlchecker,url_check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usethis,ui_code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usethis,ui_done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usethis,ui_field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usethis,ui_path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usethis,ui_todo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usethis,ui_value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usethis,use_test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utils,available.packages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utils,contrib.url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utils,install.packages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utils,installed.packages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utils,modifyList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utils,packageDescription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utils,packageVersion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utils,remove.packages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F6C50-2191-405B-7012-8D31CFE7FA17}"/>
              </a:ext>
            </a:extLst>
          </p:cNvPr>
          <p:cNvSpPr txBox="1"/>
          <p:nvPr/>
        </p:nvSpPr>
        <p:spPr>
          <a:xfrm>
            <a:off x="8568646" y="5908111"/>
            <a:ext cx="2694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“One Ring to rule them all”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Free People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80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b="1" dirty="0" err="1">
                <a:solidFill>
                  <a:srgbClr val="00B050"/>
                </a:solidFill>
              </a:rPr>
              <a:t>usethis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dirty="0"/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8" y="2606379"/>
            <a:ext cx="5858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 dirty="0">
                <a:latin typeface="Avenir Book" panose="02000503020000020003" pitchFamily="2" charset="0"/>
              </a:rPr>
              <a:t>Fastening early package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332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b="1" dirty="0">
                <a:solidFill>
                  <a:srgbClr val="00B050"/>
                </a:solidFill>
              </a:rPr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3159272"/>
            <a:ext cx="454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 dirty="0">
                <a:latin typeface="Avenir Book" panose="02000503020000020003" pitchFamily="2" charset="0"/>
              </a:rPr>
              <a:t>Installing packages from anywhere</a:t>
            </a:r>
          </a:p>
        </p:txBody>
      </p:sp>
    </p:spTree>
    <p:extLst>
      <p:ext uri="{BB962C8B-B14F-4D97-AF65-F5344CB8AC3E}">
        <p14:creationId xmlns:p14="http://schemas.microsoft.com/office/powerpoint/2010/main" val="307914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5241</TotalTime>
  <Words>1947</Words>
  <Application>Microsoft Macintosh PowerPoint</Application>
  <PresentationFormat>Widescreen</PresentationFormat>
  <Paragraphs>280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Book</vt:lpstr>
      <vt:lpstr>Calibri</vt:lpstr>
      <vt:lpstr>Comfortaa</vt:lpstr>
      <vt:lpstr>Menlo</vt:lpstr>
      <vt:lpstr>Source Sans Pro</vt:lpstr>
      <vt:lpstr>Wingdings</vt:lpstr>
      <vt:lpstr>Theme1</vt:lpstr>
      <vt:lpstr>The developer toolkit</vt:lpstr>
      <vt:lpstr>Bioconductor version</vt:lpstr>
      <vt:lpstr>The (Bioc.) developer toolkit</vt:lpstr>
      <vt:lpstr>Devtools and co</vt:lpstr>
      <vt:lpstr>Devtools and co</vt:lpstr>
      <vt:lpstr>Devtools and co</vt:lpstr>
      <vt:lpstr>Devtools and co</vt:lpstr>
      <vt:lpstr>The Bioc. developer toolkit</vt:lpstr>
      <vt:lpstr>The Bioc. developer toolkit</vt:lpstr>
      <vt:lpstr>Some useful functions </vt:lpstr>
      <vt:lpstr>The Bioc. developer toolkit</vt:lpstr>
      <vt:lpstr>The Bioc. developer toolkit</vt:lpstr>
      <vt:lpstr>Some useful functions </vt:lpstr>
      <vt:lpstr>Rstudio and package development</vt:lpstr>
      <vt:lpstr>Rstudio and projects (.Rproj files)</vt:lpstr>
      <vt:lpstr>Rstudio and projects (.Rproj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 SERIZAY</cp:lastModifiedBy>
  <cp:revision>370</cp:revision>
  <dcterms:created xsi:type="dcterms:W3CDTF">2021-02-26T11:16:43Z</dcterms:created>
  <dcterms:modified xsi:type="dcterms:W3CDTF">2022-11-06T17:09:27Z</dcterms:modified>
</cp:coreProperties>
</file>