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302" r:id="rId2"/>
    <p:sldId id="376" r:id="rId3"/>
    <p:sldId id="377" r:id="rId4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7E16"/>
    <a:srgbClr val="EE9E08"/>
    <a:srgbClr val="D000FE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62"/>
    <p:restoredTop sz="97179"/>
  </p:normalViewPr>
  <p:slideViewPr>
    <p:cSldViewPr snapToGrid="0" snapToObjects="1">
      <p:cViewPr varScale="1">
        <p:scale>
          <a:sx n="181" d="100"/>
          <a:sy n="181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3" d="100"/>
          <a:sy n="93" d="100"/>
        </p:scale>
        <p:origin x="529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8359C9-4707-574C-BCD3-54E8A40A8B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D0936-6C0E-204C-8263-1D9EC2F185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32C27-7A12-5D47-865F-0077DE711A5B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4CB9E-29BD-9248-9EB0-A432B4BC95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C7556-9873-2C4B-8743-9EAF0D3572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37806-88C1-EF41-BEDB-EAF076C2E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986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DCE38-12D8-824E-8313-E5640C50BE3F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21ECB-A124-AA4D-982B-4CBCFD402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45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everybody and thank you for attending my presentation. I am going to talk about the project I recently started working on in the Spassky and </a:t>
            </a:r>
            <a:r>
              <a:rPr lang="en-US" dirty="0" err="1"/>
              <a:t>Koszul</a:t>
            </a:r>
            <a:r>
              <a:rPr lang="en-US" dirty="0"/>
              <a:t> labs, both located in Paris. This project focuses on the unusual cooption of the mitotic machinery to drive, not cell division but cell differentiation.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21ECB-A124-AA4D-982B-4CBCFD402A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8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2AA4C-3692-DC40-ADE0-508B5814C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venir Book" panose="02000503020000020003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45597-59BF-184F-B29C-07C34F95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EED0F-48AE-564E-A6C3-CF27D90E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F2336-2B77-594A-9C6A-CA3AA84E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03CD6-B859-CC4B-973D-63DFFDFC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8A48B6-7138-CD4D-A0E5-305C4B90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2174-956C-CE42-AF06-2CC1F76FD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264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0"/>
          </a:gradFill>
        </p:spPr>
        <p:txBody>
          <a:bodyPr anchor="ctr">
            <a:noAutofit/>
          </a:bodyPr>
          <a:lstStyle>
            <a:lvl1pPr>
              <a:defRPr sz="2000" b="1">
                <a:latin typeface="Avenir Book" panose="02000503020000020003" pitchFamily="2" charset="0"/>
                <a:ea typeface="Dotum" panose="020B0600000101010101" pitchFamily="34" charset="-127"/>
                <a:cs typeface="Menlo" panose="020B0609030804020204" pitchFamily="49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40962-E512-134A-8B89-5D29AB8A5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  <a:defRPr sz="200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defRPr>
            </a:lvl1pPr>
            <a:lvl2pPr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defRPr sz="180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defRPr>
            </a:lvl2pPr>
            <a:lvl3pPr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defRPr sz="160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defRPr>
            </a:lvl3pPr>
            <a:lvl4pPr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C0C8F3A-B457-244F-A8D6-8903A1D3E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8834" y="5771008"/>
            <a:ext cx="2743200" cy="1452881"/>
          </a:xfrm>
          <a:prstGeom prst="rect">
            <a:avLst/>
          </a:prstGeom>
        </p:spPr>
        <p:txBody>
          <a:bodyPr anchor="b"/>
          <a:lstStyle>
            <a:lvl1pPr algn="r">
              <a:defRPr sz="9600" b="1">
                <a:solidFill>
                  <a:schemeClr val="bg2"/>
                </a:solidFill>
              </a:defRPr>
            </a:lvl1pPr>
          </a:lstStyle>
          <a:p>
            <a:fld id="{9A8A48B6-7138-CD4D-A0E5-305C4B90F102}" type="slidenum">
              <a:rPr lang="en-US" smtClean="0"/>
              <a:pPr/>
              <a:t>‹#›</a:t>
            </a:fld>
            <a:endParaRPr lang="en-US" sz="96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A7B3241-74CA-D249-BD38-4C57AA297F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5444" y="6517938"/>
            <a:ext cx="4288156" cy="314642"/>
          </a:xfrm>
        </p:spPr>
        <p:txBody>
          <a:bodyPr>
            <a:normAutofit/>
          </a:bodyPr>
          <a:lstStyle>
            <a:lvl1pPr>
              <a:buNone/>
              <a:defRPr lang="en-US" sz="1000" i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C2DBE3-A140-254C-985C-6AF05AF9AD27}"/>
              </a:ext>
            </a:extLst>
          </p:cNvPr>
          <p:cNvCxnSpPr/>
          <p:nvPr userDrawn="1"/>
        </p:nvCxnSpPr>
        <p:spPr>
          <a:xfrm>
            <a:off x="0" y="806824"/>
            <a:ext cx="12192000" cy="0"/>
          </a:xfrm>
          <a:prstGeom prst="line">
            <a:avLst/>
          </a:prstGeom>
          <a:ln w="9525">
            <a:gradFill flip="none" rotWithShape="1">
              <a:gsLst>
                <a:gs pos="0">
                  <a:schemeClr val="tx1"/>
                </a:gs>
                <a:gs pos="50000">
                  <a:schemeClr val="tx1">
                    <a:alpha val="7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0" scaled="0"/>
              <a:tileRect/>
            </a:gradFill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164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774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D9C0A-1549-7443-85EE-55FCCABF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41912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1A869-7351-D242-86E9-79866614E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E2C13-B8D7-F44C-9139-6617535B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2020/01/13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6C65-553F-C344-AE7F-E5E25FFE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R/Bioconductor 101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767CE44-45AC-9541-9EC5-59AD83678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9295" y="5951350"/>
            <a:ext cx="1172705" cy="906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9F28562-9D3B-E049-90B5-3EB3B52779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2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F576-2A69-E84D-9769-16109AFD2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234" y="1723809"/>
            <a:ext cx="10373532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3103E-B176-0942-A9AB-2743C975A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2020/01/13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2323F-EDB5-0546-80C1-4253EE6B8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BioC resources and access to public databases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7609E7-7836-AB4F-B6E0-D901B7EDF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9295" y="5951350"/>
            <a:ext cx="1172705" cy="906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9F28562-9D3B-E049-90B5-3EB3B52779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EA93D98-C7BA-5243-88C6-79BEFDEA4D1A}"/>
              </a:ext>
            </a:extLst>
          </p:cNvPr>
          <p:cNvSpPr txBox="1">
            <a:spLocks/>
          </p:cNvSpPr>
          <p:nvPr userDrawn="1"/>
        </p:nvSpPr>
        <p:spPr>
          <a:xfrm>
            <a:off x="1524000" y="4745623"/>
            <a:ext cx="9144000" cy="105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b="1" dirty="0"/>
              <a:t>NGS analysis for gene regulation and epigenomics</a:t>
            </a:r>
          </a:p>
          <a:p>
            <a:pPr marL="0" indent="0" algn="ctr">
              <a:buNone/>
            </a:pPr>
            <a:r>
              <a:rPr lang="en-GB" dirty="0" err="1"/>
              <a:t>Physalia</a:t>
            </a:r>
            <a:r>
              <a:rPr lang="en-GB" dirty="0"/>
              <a:t> 2021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1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9439E-A8C1-0147-878A-E596CBCA7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68514-C71E-D749-B402-559977473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29C53-DC6E-5B43-AE85-3EF6A4F76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34DA9-DD42-8445-BB79-DF30D799A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CFCD4-3911-E943-8744-54979FE9B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A48B6-7138-CD4D-A0E5-305C4B90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8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1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B66F8-B83F-1B49-8597-D3245B360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7978" y="1240157"/>
            <a:ext cx="8596044" cy="251716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4400" b="1" dirty="0">
                <a:latin typeface="Menlo" panose="020B0609030804020204" pitchFamily="49" charset="0"/>
              </a:rPr>
              <a:t>Package dissemination</a:t>
            </a:r>
            <a:endParaRPr lang="en-GB" sz="4400" b="1" dirty="0">
              <a:effectLst/>
              <a:latin typeface="Menlo" panose="020B0609030804020204" pitchFamily="49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73A9F04-72D8-634B-8B3F-BAED70393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5910" y="3592462"/>
            <a:ext cx="10000180" cy="3026664"/>
          </a:xfrm>
        </p:spPr>
        <p:txBody>
          <a:bodyPr>
            <a:normAutofit/>
          </a:bodyPr>
          <a:lstStyle/>
          <a:p>
            <a:endParaRPr lang="en-GB" b="1" dirty="0">
              <a:latin typeface="Comfortaa" pitchFamily="2" charset="0"/>
            </a:endParaRPr>
          </a:p>
          <a:p>
            <a:endParaRPr lang="en-GB" b="1" dirty="0">
              <a:latin typeface="Comfortaa" pitchFamily="2" charset="0"/>
            </a:endParaRPr>
          </a:p>
          <a:p>
            <a:endParaRPr lang="en-GB" b="1" dirty="0">
              <a:latin typeface="Comfortaa" pitchFamily="2" charset="0"/>
            </a:endParaRPr>
          </a:p>
          <a:p>
            <a:endParaRPr lang="en-GB" b="1" dirty="0">
              <a:latin typeface="Comfortaa" pitchFamily="2" charset="0"/>
            </a:endParaRPr>
          </a:p>
          <a:p>
            <a:r>
              <a:rPr lang="en-GB" b="1" dirty="0" err="1">
                <a:latin typeface="Comfortaa" pitchFamily="2" charset="0"/>
              </a:rPr>
              <a:t>Physalia</a:t>
            </a:r>
            <a:r>
              <a:rPr lang="en-GB" b="1" dirty="0">
                <a:latin typeface="Comfortaa" pitchFamily="2" charset="0"/>
              </a:rPr>
              <a:t> course 2022</a:t>
            </a:r>
          </a:p>
          <a:p>
            <a:r>
              <a:rPr lang="en-GB" b="1" dirty="0">
                <a:latin typeface="Comfortaa" pitchFamily="2" charset="0"/>
              </a:rPr>
              <a:t>Instructor: </a:t>
            </a:r>
            <a:r>
              <a:rPr lang="en-US" dirty="0">
                <a:latin typeface="Comfortaa" pitchFamily="2" charset="0"/>
              </a:rPr>
              <a:t>Jacques Serizay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977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Incentivize other people to use your package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2"/>
            <a:ext cx="2926862" cy="802640"/>
          </a:xfrm>
        </p:spPr>
        <p:txBody>
          <a:bodyPr/>
          <a:lstStyle/>
          <a:p>
            <a:r>
              <a:rPr lang="en-US" dirty="0"/>
              <a:t>Your computer: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43812E0-9EAD-9940-CF75-786CEC4FBA1F}"/>
              </a:ext>
            </a:extLst>
          </p:cNvPr>
          <p:cNvSpPr/>
          <p:nvPr/>
        </p:nvSpPr>
        <p:spPr>
          <a:xfrm>
            <a:off x="272532" y="1364003"/>
            <a:ext cx="2522905" cy="3990254"/>
          </a:xfrm>
          <a:prstGeom prst="roundRect">
            <a:avLst>
              <a:gd name="adj" fmla="val 4010"/>
            </a:avLst>
          </a:prstGeom>
          <a:solidFill>
            <a:schemeClr val="bg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DEE01D54-0C11-ACE5-4DE5-2A04DE3EC746}"/>
              </a:ext>
            </a:extLst>
          </p:cNvPr>
          <p:cNvSpPr txBox="1">
            <a:spLocks/>
          </p:cNvSpPr>
          <p:nvPr/>
        </p:nvSpPr>
        <p:spPr>
          <a:xfrm>
            <a:off x="337988" y="1434372"/>
            <a:ext cx="2313667" cy="4300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10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myPackage/</a:t>
            </a:r>
          </a:p>
          <a:p>
            <a:pPr marL="268288" indent="0"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en-US" sz="1100">
                <a:solidFill>
                  <a:srgbClr val="4472C4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R/</a:t>
            </a:r>
          </a:p>
          <a:p>
            <a:pPr marL="268288" indent="223838"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en-US" sz="1100">
                <a:solidFill>
                  <a:srgbClr val="70AD4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functions.R</a:t>
            </a:r>
          </a:p>
          <a:p>
            <a:pPr marL="177800" indent="17463">
              <a:lnSpc>
                <a:spcPct val="100000"/>
              </a:lnSpc>
              <a:spcAft>
                <a:spcPts val="0"/>
              </a:spcAft>
              <a:buFontTx/>
              <a:buNone/>
              <a:tabLst>
                <a:tab pos="487363" algn="l"/>
              </a:tabLst>
              <a:defRPr/>
            </a:pPr>
            <a:r>
              <a:rPr lang="en-US" sz="1100">
                <a:solidFill>
                  <a:srgbClr val="70AD4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utils.R</a:t>
            </a:r>
          </a:p>
          <a:p>
            <a:pPr marL="268288" indent="0"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en-US" sz="1100">
                <a:solidFill>
                  <a:srgbClr val="4472C4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man/</a:t>
            </a:r>
          </a:p>
          <a:p>
            <a:pPr marL="268288" indent="223838"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en-US" sz="1100">
                <a:solidFill>
                  <a:srgbClr val="70AD4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myfunction.Rd </a:t>
            </a:r>
            <a:r>
              <a:rPr lang="en-US" sz="1100">
                <a:solidFill>
                  <a:srgbClr val="4472C4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tests/</a:t>
            </a:r>
          </a:p>
          <a:p>
            <a:pPr marL="268288" indent="223838"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en-US" sz="1100">
                <a:solidFill>
                  <a:srgbClr val="70AD4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testthat.R</a:t>
            </a:r>
            <a:endParaRPr lang="en-US" sz="1100">
              <a:solidFill>
                <a:srgbClr val="4472C4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 indent="223838"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en-US" sz="1100">
                <a:solidFill>
                  <a:srgbClr val="4472C4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testthat/</a:t>
            </a:r>
          </a:p>
          <a:p>
            <a:pPr marL="276225" indent="439738">
              <a:lnSpc>
                <a:spcPct val="100000"/>
              </a:lnSpc>
              <a:spcAft>
                <a:spcPts val="0"/>
              </a:spcAft>
            </a:pPr>
            <a:r>
              <a:rPr lang="en-US" sz="1100">
                <a:solidFill>
                  <a:srgbClr val="70AD4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test-myfun.R </a:t>
            </a:r>
          </a:p>
          <a:p>
            <a:pPr marL="276225" indent="0">
              <a:lnSpc>
                <a:spcPct val="100000"/>
              </a:lnSpc>
              <a:spcAft>
                <a:spcPts val="0"/>
              </a:spcAft>
            </a:pPr>
            <a:r>
              <a:rPr lang="en-US" sz="110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inst/</a:t>
            </a:r>
          </a:p>
          <a:p>
            <a:pPr marL="268288" indent="223838">
              <a:lnSpc>
                <a:spcPct val="100000"/>
              </a:lnSpc>
              <a:spcAft>
                <a:spcPts val="0"/>
              </a:spcAft>
            </a:pPr>
            <a:r>
              <a:rPr lang="en-US" sz="110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extdata/</a:t>
            </a:r>
          </a:p>
          <a:p>
            <a:pPr marL="715963" indent="0">
              <a:lnSpc>
                <a:spcPct val="100000"/>
              </a:lnSpc>
              <a:spcAft>
                <a:spcPts val="0"/>
              </a:spcAft>
            </a:pPr>
            <a:r>
              <a:rPr lang="en-US" sz="11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&lt;raw-data-file&gt;</a:t>
            </a:r>
            <a:endParaRPr lang="en-US" sz="110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76225" indent="0">
              <a:lnSpc>
                <a:spcPct val="100000"/>
              </a:lnSpc>
              <a:spcAft>
                <a:spcPts val="0"/>
              </a:spcAft>
            </a:pPr>
            <a:r>
              <a:rPr lang="en-US" sz="110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data/</a:t>
            </a:r>
          </a:p>
          <a:p>
            <a:pPr marL="268288" indent="222250"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en-US" sz="1100">
                <a:solidFill>
                  <a:srgbClr val="70AD4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&lt;data&gt;.Rda</a:t>
            </a:r>
          </a:p>
          <a:p>
            <a:pPr marL="276225" indent="-215900">
              <a:lnSpc>
                <a:spcPct val="100000"/>
              </a:lnSpc>
              <a:spcAft>
                <a:spcPts val="0"/>
              </a:spcAft>
            </a:pPr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10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vignettes/</a:t>
            </a:r>
          </a:p>
          <a:p>
            <a:pPr marL="490538" indent="0">
              <a:lnSpc>
                <a:spcPct val="100000"/>
              </a:lnSpc>
              <a:spcAft>
                <a:spcPts val="0"/>
              </a:spcAft>
            </a:pPr>
            <a:r>
              <a:rPr lang="en-US" sz="1100">
                <a:solidFill>
                  <a:srgbClr val="70AD4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myPackage.Rmd</a:t>
            </a:r>
            <a:endParaRPr lang="en-US" sz="110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76225" indent="-215900">
              <a:lnSpc>
                <a:spcPct val="100000"/>
              </a:lnSpc>
              <a:spcAft>
                <a:spcPts val="0"/>
              </a:spcAft>
            </a:pPr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1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DESCRIPTION</a:t>
            </a:r>
          </a:p>
          <a:p>
            <a:pPr marL="276225" indent="-215900">
              <a:lnSpc>
                <a:spcPct val="100000"/>
              </a:lnSpc>
              <a:spcAft>
                <a:spcPts val="0"/>
              </a:spcAft>
            </a:pPr>
            <a:r>
              <a:rPr lang="en-US" sz="11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NAMESPACE</a:t>
            </a:r>
          </a:p>
          <a:p>
            <a:pPr marL="276225" indent="-215900">
              <a:lnSpc>
                <a:spcPct val="100000"/>
              </a:lnSpc>
              <a:spcAft>
                <a:spcPts val="0"/>
              </a:spcAft>
            </a:pPr>
            <a:r>
              <a:rPr lang="en-US" sz="11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README.md</a:t>
            </a:r>
          </a:p>
          <a:p>
            <a:pPr marL="276225" indent="-215900">
              <a:lnSpc>
                <a:spcPct val="100000"/>
              </a:lnSpc>
              <a:spcAft>
                <a:spcPts val="0"/>
              </a:spcAft>
            </a:pPr>
            <a:r>
              <a:rPr lang="en-US" sz="11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NEWS</a:t>
            </a:r>
          </a:p>
          <a:p>
            <a:pPr marL="276225" indent="-215900">
              <a:lnSpc>
                <a:spcPct val="100000"/>
              </a:lnSpc>
              <a:spcAft>
                <a:spcPts val="0"/>
              </a:spcAft>
            </a:pPr>
            <a:r>
              <a:rPr lang="en-US" sz="11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LICENSE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endParaRPr lang="en-US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FBCAE53-C49C-BC87-97AF-E2CB439688BE}"/>
              </a:ext>
            </a:extLst>
          </p:cNvPr>
          <p:cNvSpPr/>
          <p:nvPr/>
        </p:nvSpPr>
        <p:spPr>
          <a:xfrm>
            <a:off x="4445424" y="3094712"/>
            <a:ext cx="495945" cy="4572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8ACDCFD-6BB7-0D6F-122B-71C18AE75612}"/>
              </a:ext>
            </a:extLst>
          </p:cNvPr>
          <p:cNvSpPr txBox="1">
            <a:spLocks/>
          </p:cNvSpPr>
          <p:nvPr/>
        </p:nvSpPr>
        <p:spPr>
          <a:xfrm>
            <a:off x="6153834" y="873762"/>
            <a:ext cx="2926862" cy="802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Many computers: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C608B9D-6B5E-4BB6-D1FA-9DCC35B67368}"/>
              </a:ext>
            </a:extLst>
          </p:cNvPr>
          <p:cNvSpPr/>
          <p:nvPr/>
        </p:nvSpPr>
        <p:spPr>
          <a:xfrm>
            <a:off x="6314606" y="1364003"/>
            <a:ext cx="2522905" cy="3990254"/>
          </a:xfrm>
          <a:prstGeom prst="roundRect">
            <a:avLst>
              <a:gd name="adj" fmla="val 4010"/>
            </a:avLst>
          </a:prstGeom>
          <a:solidFill>
            <a:schemeClr val="bg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86F16E6-EFC4-5C05-DB85-AFCA395A70F9}"/>
              </a:ext>
            </a:extLst>
          </p:cNvPr>
          <p:cNvSpPr txBox="1">
            <a:spLocks/>
          </p:cNvSpPr>
          <p:nvPr/>
        </p:nvSpPr>
        <p:spPr>
          <a:xfrm>
            <a:off x="6380062" y="1434372"/>
            <a:ext cx="2313667" cy="4300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10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myPackage/</a:t>
            </a:r>
          </a:p>
          <a:p>
            <a:pPr marL="268288" indent="0"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en-US" sz="1100">
                <a:solidFill>
                  <a:srgbClr val="4472C4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R/</a:t>
            </a:r>
          </a:p>
          <a:p>
            <a:pPr marL="268288" indent="223838"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en-US" sz="1100">
                <a:solidFill>
                  <a:srgbClr val="70AD4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functions.R</a:t>
            </a:r>
          </a:p>
          <a:p>
            <a:pPr marL="177800" indent="17463">
              <a:lnSpc>
                <a:spcPct val="100000"/>
              </a:lnSpc>
              <a:spcAft>
                <a:spcPts val="0"/>
              </a:spcAft>
              <a:buFontTx/>
              <a:buNone/>
              <a:tabLst>
                <a:tab pos="487363" algn="l"/>
              </a:tabLst>
              <a:defRPr/>
            </a:pPr>
            <a:r>
              <a:rPr lang="en-US" sz="1100">
                <a:solidFill>
                  <a:srgbClr val="70AD4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utils.R</a:t>
            </a:r>
          </a:p>
          <a:p>
            <a:pPr marL="268288" indent="0"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en-US" sz="1100">
                <a:solidFill>
                  <a:srgbClr val="4472C4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man/</a:t>
            </a:r>
          </a:p>
          <a:p>
            <a:pPr marL="268288" indent="223838"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en-US" sz="1100">
                <a:solidFill>
                  <a:srgbClr val="70AD4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myfunction.Rd </a:t>
            </a:r>
            <a:r>
              <a:rPr lang="en-US" sz="1100">
                <a:solidFill>
                  <a:srgbClr val="4472C4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tests/</a:t>
            </a:r>
          </a:p>
          <a:p>
            <a:pPr marL="268288" indent="223838"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en-US" sz="1100">
                <a:solidFill>
                  <a:srgbClr val="70AD4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testthat.R</a:t>
            </a:r>
            <a:endParaRPr lang="en-US" sz="1100">
              <a:solidFill>
                <a:srgbClr val="4472C4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 indent="223838"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en-US" sz="1100">
                <a:solidFill>
                  <a:srgbClr val="4472C4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testthat/</a:t>
            </a:r>
          </a:p>
          <a:p>
            <a:pPr marL="276225" indent="439738">
              <a:lnSpc>
                <a:spcPct val="100000"/>
              </a:lnSpc>
              <a:spcAft>
                <a:spcPts val="0"/>
              </a:spcAft>
            </a:pPr>
            <a:r>
              <a:rPr lang="en-US" sz="1100">
                <a:solidFill>
                  <a:srgbClr val="70AD4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test-myfun.R </a:t>
            </a:r>
          </a:p>
          <a:p>
            <a:pPr marL="276225" indent="0">
              <a:lnSpc>
                <a:spcPct val="100000"/>
              </a:lnSpc>
              <a:spcAft>
                <a:spcPts val="0"/>
              </a:spcAft>
            </a:pPr>
            <a:r>
              <a:rPr lang="en-US" sz="110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inst/</a:t>
            </a:r>
          </a:p>
          <a:p>
            <a:pPr marL="268288" indent="223838">
              <a:lnSpc>
                <a:spcPct val="100000"/>
              </a:lnSpc>
              <a:spcAft>
                <a:spcPts val="0"/>
              </a:spcAft>
            </a:pPr>
            <a:r>
              <a:rPr lang="en-US" sz="110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extdata/</a:t>
            </a:r>
          </a:p>
          <a:p>
            <a:pPr marL="715963" indent="0">
              <a:lnSpc>
                <a:spcPct val="100000"/>
              </a:lnSpc>
              <a:spcAft>
                <a:spcPts val="0"/>
              </a:spcAft>
            </a:pPr>
            <a:r>
              <a:rPr lang="en-US" sz="11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&lt;raw-data-file&gt;</a:t>
            </a:r>
            <a:endParaRPr lang="en-US" sz="110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76225" indent="0">
              <a:lnSpc>
                <a:spcPct val="100000"/>
              </a:lnSpc>
              <a:spcAft>
                <a:spcPts val="0"/>
              </a:spcAft>
            </a:pPr>
            <a:r>
              <a:rPr lang="en-US" sz="110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data/</a:t>
            </a:r>
          </a:p>
          <a:p>
            <a:pPr marL="268288" indent="222250"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en-US" sz="1100">
                <a:solidFill>
                  <a:srgbClr val="70AD4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&lt;data&gt;.Rda</a:t>
            </a:r>
          </a:p>
          <a:p>
            <a:pPr marL="276225" indent="-215900">
              <a:lnSpc>
                <a:spcPct val="100000"/>
              </a:lnSpc>
              <a:spcAft>
                <a:spcPts val="0"/>
              </a:spcAft>
            </a:pPr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10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vignettes/</a:t>
            </a:r>
          </a:p>
          <a:p>
            <a:pPr marL="490538" indent="0">
              <a:lnSpc>
                <a:spcPct val="100000"/>
              </a:lnSpc>
              <a:spcAft>
                <a:spcPts val="0"/>
              </a:spcAft>
            </a:pPr>
            <a:r>
              <a:rPr lang="en-US" sz="1100">
                <a:solidFill>
                  <a:srgbClr val="70AD4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myPackage.Rmd</a:t>
            </a:r>
            <a:endParaRPr lang="en-US" sz="110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76225" indent="-215900">
              <a:lnSpc>
                <a:spcPct val="100000"/>
              </a:lnSpc>
              <a:spcAft>
                <a:spcPts val="0"/>
              </a:spcAft>
            </a:pPr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1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DESCRIPTION</a:t>
            </a:r>
          </a:p>
          <a:p>
            <a:pPr marL="276225" indent="-215900">
              <a:lnSpc>
                <a:spcPct val="100000"/>
              </a:lnSpc>
              <a:spcAft>
                <a:spcPts val="0"/>
              </a:spcAft>
            </a:pPr>
            <a:r>
              <a:rPr lang="en-US" sz="11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NAMESPACE</a:t>
            </a:r>
          </a:p>
          <a:p>
            <a:pPr marL="276225" indent="-215900">
              <a:lnSpc>
                <a:spcPct val="100000"/>
              </a:lnSpc>
              <a:spcAft>
                <a:spcPts val="0"/>
              </a:spcAft>
            </a:pPr>
            <a:r>
              <a:rPr lang="en-US" sz="11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README.md</a:t>
            </a:r>
          </a:p>
          <a:p>
            <a:pPr marL="276225" indent="-215900">
              <a:lnSpc>
                <a:spcPct val="100000"/>
              </a:lnSpc>
              <a:spcAft>
                <a:spcPts val="0"/>
              </a:spcAft>
            </a:pPr>
            <a:r>
              <a:rPr lang="en-US" sz="11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NEWS</a:t>
            </a:r>
          </a:p>
          <a:p>
            <a:pPr marL="276225" indent="-215900">
              <a:lnSpc>
                <a:spcPct val="100000"/>
              </a:lnSpc>
              <a:spcAft>
                <a:spcPts val="0"/>
              </a:spcAft>
            </a:pPr>
            <a:r>
              <a:rPr lang="en-US" sz="11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LICENSE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endParaRPr lang="en-US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09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Incentivize other people to use your package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59" y="873762"/>
            <a:ext cx="5926407" cy="568881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Well-made documentation package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Public resources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137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INDICATOR-CONFIG__" val="Version20200227_2021 -20 -20 -40 6 37 0 143;170;220 175;171;171 79;129;189 220;230;242 Calibri Rectangle 8 1 1 0 0 0 0 0 0 1 1 1 90;200;30 10;255;0 0 0 0 175;171;171 220;230;242 220;230;242 0 1 1 0 15 50 85 0 0 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INDICATOR TITLE" val="Default Section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956AF91C-A915-EB43-A318-2526352C94CB}" vid="{00B548D9-0413-EF4C-B81F-15ECCD6673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5129</TotalTime>
  <Words>209</Words>
  <Application>Microsoft Macintosh PowerPoint</Application>
  <PresentationFormat>Widescreen</PresentationFormat>
  <Paragraphs>59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Book</vt:lpstr>
      <vt:lpstr>Calibri</vt:lpstr>
      <vt:lpstr>Comfortaa</vt:lpstr>
      <vt:lpstr>Menlo</vt:lpstr>
      <vt:lpstr>Theme1</vt:lpstr>
      <vt:lpstr>Package dissemination</vt:lpstr>
      <vt:lpstr>Incentivize other people to use your package</vt:lpstr>
      <vt:lpstr>Incentivize other people to use your package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Dissecting the molecular mechanisms regulating cytoplasmic and nuclear events occurring during MCC differentiation </dc:title>
  <dc:creator>Jacques Serizay</dc:creator>
  <cp:lastModifiedBy>Jacques  SERIZAY</cp:lastModifiedBy>
  <cp:revision>327</cp:revision>
  <dcterms:created xsi:type="dcterms:W3CDTF">2021-02-26T11:16:43Z</dcterms:created>
  <dcterms:modified xsi:type="dcterms:W3CDTF">2022-11-13T18:20:56Z</dcterms:modified>
</cp:coreProperties>
</file>