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7" r:id="rId3"/>
    <p:sldId id="281" r:id="rId4"/>
    <p:sldId id="260" r:id="rId5"/>
    <p:sldId id="261" r:id="rId6"/>
    <p:sldId id="263" r:id="rId7"/>
    <p:sldId id="264" r:id="rId8"/>
    <p:sldId id="280" r:id="rId9"/>
    <p:sldId id="266" r:id="rId10"/>
    <p:sldId id="268" r:id="rId11"/>
    <p:sldId id="270" r:id="rId12"/>
    <p:sldId id="265" r:id="rId13"/>
    <p:sldId id="277" r:id="rId14"/>
    <p:sldId id="262" r:id="rId15"/>
    <p:sldId id="288" r:id="rId16"/>
    <p:sldId id="289" r:id="rId17"/>
    <p:sldId id="274" r:id="rId18"/>
    <p:sldId id="267" r:id="rId19"/>
    <p:sldId id="273" r:id="rId20"/>
    <p:sldId id="287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A8F20-5DBA-4939-B9A1-C6E49012799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F93C40-86FC-44EF-8903-5375289016B5}">
      <dgm:prSet phldrT="[文本]"/>
      <dgm:spPr/>
      <dgm:t>
        <a:bodyPr/>
        <a:lstStyle/>
        <a:p>
          <a:r>
            <a:rPr lang="zh-CN" altLang="en-US" dirty="0"/>
            <a:t>锻炼代码能力</a:t>
          </a:r>
        </a:p>
      </dgm:t>
    </dgm:pt>
    <dgm:pt modelId="{B618254B-6D3A-4448-8E0F-5CDC9B66E3C5}" type="parTrans" cxnId="{EC2E06E1-2642-446E-90C5-E327440334F0}">
      <dgm:prSet/>
      <dgm:spPr/>
      <dgm:t>
        <a:bodyPr/>
        <a:lstStyle/>
        <a:p>
          <a:endParaRPr lang="zh-CN" altLang="en-US"/>
        </a:p>
      </dgm:t>
    </dgm:pt>
    <dgm:pt modelId="{135918F1-301E-4D9F-A05A-D239A1526342}" type="sibTrans" cxnId="{EC2E06E1-2642-446E-90C5-E327440334F0}">
      <dgm:prSet/>
      <dgm:spPr/>
      <dgm:t>
        <a:bodyPr/>
        <a:lstStyle/>
        <a:p>
          <a:endParaRPr lang="zh-CN" altLang="en-US"/>
        </a:p>
      </dgm:t>
    </dgm:pt>
    <dgm:pt modelId="{EAB38677-2CB8-451A-BD6E-90A40AD0967F}">
      <dgm:prSet/>
      <dgm:spPr/>
      <dgm:t>
        <a:bodyPr/>
        <a:lstStyle/>
        <a:p>
          <a:r>
            <a:rPr lang="zh-CN" altLang="en-US" dirty="0"/>
            <a:t>加深理解核心专业知识</a:t>
          </a:r>
          <a:endParaRPr lang="en-US" altLang="zh-CN" dirty="0"/>
        </a:p>
      </dgm:t>
    </dgm:pt>
    <dgm:pt modelId="{428535BC-0661-4218-860A-10187DEB8EE9}" type="parTrans" cxnId="{E4A434E6-7C9A-46E4-872F-AFC69B65290A}">
      <dgm:prSet/>
      <dgm:spPr/>
      <dgm:t>
        <a:bodyPr/>
        <a:lstStyle/>
        <a:p>
          <a:endParaRPr lang="zh-CN" altLang="en-US"/>
        </a:p>
      </dgm:t>
    </dgm:pt>
    <dgm:pt modelId="{C71C4CD2-C170-4D50-9C76-2479E4B95C5A}" type="sibTrans" cxnId="{E4A434E6-7C9A-46E4-872F-AFC69B65290A}">
      <dgm:prSet/>
      <dgm:spPr/>
      <dgm:t>
        <a:bodyPr/>
        <a:lstStyle/>
        <a:p>
          <a:endParaRPr lang="zh-CN" altLang="en-US"/>
        </a:p>
      </dgm:t>
    </dgm:pt>
    <dgm:pt modelId="{2815A418-9EB2-4ECD-B220-78EB92D4F002}">
      <dgm:prSet/>
      <dgm:spPr/>
      <dgm:t>
        <a:bodyPr/>
        <a:lstStyle/>
        <a:p>
          <a:r>
            <a:rPr lang="zh-CN" altLang="en-US"/>
            <a:t>培养团队合作能力</a:t>
          </a:r>
          <a:endParaRPr lang="en-US" altLang="zh-CN" dirty="0"/>
        </a:p>
      </dgm:t>
    </dgm:pt>
    <dgm:pt modelId="{D1883D3E-9EE7-4674-A9C6-C1FC6541BDB2}" type="parTrans" cxnId="{2BFFEFA3-0340-4FAB-A870-AD38D5E9DF32}">
      <dgm:prSet/>
      <dgm:spPr/>
      <dgm:t>
        <a:bodyPr/>
        <a:lstStyle/>
        <a:p>
          <a:endParaRPr lang="zh-CN" altLang="en-US"/>
        </a:p>
      </dgm:t>
    </dgm:pt>
    <dgm:pt modelId="{9B4FB5F5-E414-44DB-B69A-918AACC086A9}" type="sibTrans" cxnId="{2BFFEFA3-0340-4FAB-A870-AD38D5E9DF32}">
      <dgm:prSet/>
      <dgm:spPr/>
      <dgm:t>
        <a:bodyPr/>
        <a:lstStyle/>
        <a:p>
          <a:endParaRPr lang="zh-CN" altLang="en-US"/>
        </a:p>
      </dgm:t>
    </dgm:pt>
    <dgm:pt modelId="{2F5AD5E7-43EA-449A-ABC7-0DCE95C5B8A4}">
      <dgm:prSet/>
      <dgm:spPr/>
      <dgm:t>
        <a:bodyPr/>
        <a:lstStyle/>
        <a:p>
          <a:r>
            <a:rPr lang="zh-CN" altLang="en-US"/>
            <a:t>拓展人脉，结识志同道合的老师同学</a:t>
          </a:r>
          <a:endParaRPr lang="zh-CN" altLang="en-US" dirty="0"/>
        </a:p>
      </dgm:t>
    </dgm:pt>
    <dgm:pt modelId="{272808CC-411D-4DA1-A06A-5F9D10428CDA}" type="parTrans" cxnId="{23943892-E67E-43ED-B64D-8E13A8930D14}">
      <dgm:prSet/>
      <dgm:spPr/>
      <dgm:t>
        <a:bodyPr/>
        <a:lstStyle/>
        <a:p>
          <a:endParaRPr lang="zh-CN" altLang="en-US"/>
        </a:p>
      </dgm:t>
    </dgm:pt>
    <dgm:pt modelId="{CAFA1273-287F-41A3-9370-F5EDB5188FE3}" type="sibTrans" cxnId="{23943892-E67E-43ED-B64D-8E13A8930D14}">
      <dgm:prSet/>
      <dgm:spPr/>
      <dgm:t>
        <a:bodyPr/>
        <a:lstStyle/>
        <a:p>
          <a:endParaRPr lang="zh-CN" altLang="en-US"/>
        </a:p>
      </dgm:t>
    </dgm:pt>
    <dgm:pt modelId="{D8D19B02-A556-4235-AD79-01C78032A7DB}" type="pres">
      <dgm:prSet presAssocID="{975A8F20-5DBA-4939-B9A1-C6E490127991}" presName="Name0" presStyleCnt="0">
        <dgm:presLayoutVars>
          <dgm:chMax val="7"/>
          <dgm:chPref val="7"/>
          <dgm:dir/>
        </dgm:presLayoutVars>
      </dgm:prSet>
      <dgm:spPr/>
    </dgm:pt>
    <dgm:pt modelId="{8888947B-C3FA-49F3-9F02-91D07A462F92}" type="pres">
      <dgm:prSet presAssocID="{975A8F20-5DBA-4939-B9A1-C6E490127991}" presName="Name1" presStyleCnt="0"/>
      <dgm:spPr/>
    </dgm:pt>
    <dgm:pt modelId="{1FFBA15E-E7EC-4F4F-81CC-80E616E68939}" type="pres">
      <dgm:prSet presAssocID="{975A8F20-5DBA-4939-B9A1-C6E490127991}" presName="cycle" presStyleCnt="0"/>
      <dgm:spPr/>
    </dgm:pt>
    <dgm:pt modelId="{1889DD44-6A89-4E31-A72D-19BE7B6723F6}" type="pres">
      <dgm:prSet presAssocID="{975A8F20-5DBA-4939-B9A1-C6E490127991}" presName="srcNode" presStyleLbl="node1" presStyleIdx="0" presStyleCnt="4"/>
      <dgm:spPr/>
    </dgm:pt>
    <dgm:pt modelId="{C7F46B11-5F07-46A0-AD19-C2F38ECA8195}" type="pres">
      <dgm:prSet presAssocID="{975A8F20-5DBA-4939-B9A1-C6E490127991}" presName="conn" presStyleLbl="parChTrans1D2" presStyleIdx="0" presStyleCnt="1"/>
      <dgm:spPr/>
    </dgm:pt>
    <dgm:pt modelId="{0E1EFD76-F92B-4A72-B1B8-4AE0BBD7EA4A}" type="pres">
      <dgm:prSet presAssocID="{975A8F20-5DBA-4939-B9A1-C6E490127991}" presName="extraNode" presStyleLbl="node1" presStyleIdx="0" presStyleCnt="4"/>
      <dgm:spPr/>
    </dgm:pt>
    <dgm:pt modelId="{41F5764A-8F86-4B87-8718-2F142DB4F49B}" type="pres">
      <dgm:prSet presAssocID="{975A8F20-5DBA-4939-B9A1-C6E490127991}" presName="dstNode" presStyleLbl="node1" presStyleIdx="0" presStyleCnt="4"/>
      <dgm:spPr/>
    </dgm:pt>
    <dgm:pt modelId="{F1FF4C23-8051-4B72-B9D9-E79E5BCF01CA}" type="pres">
      <dgm:prSet presAssocID="{0BF93C40-86FC-44EF-8903-5375289016B5}" presName="text_1" presStyleLbl="node1" presStyleIdx="0" presStyleCnt="4">
        <dgm:presLayoutVars>
          <dgm:bulletEnabled val="1"/>
        </dgm:presLayoutVars>
      </dgm:prSet>
      <dgm:spPr/>
    </dgm:pt>
    <dgm:pt modelId="{29DC5DC5-29DB-42A1-A3FC-983FDBE346D9}" type="pres">
      <dgm:prSet presAssocID="{0BF93C40-86FC-44EF-8903-5375289016B5}" presName="accent_1" presStyleCnt="0"/>
      <dgm:spPr/>
    </dgm:pt>
    <dgm:pt modelId="{85E358C7-C11A-4A27-8596-ABA3E5538973}" type="pres">
      <dgm:prSet presAssocID="{0BF93C40-86FC-44EF-8903-5375289016B5}" presName="accentRepeatNode" presStyleLbl="solidFgAcc1" presStyleIdx="0" presStyleCnt="4"/>
      <dgm:spPr/>
    </dgm:pt>
    <dgm:pt modelId="{70565A1A-1E9F-4558-ACC5-947C06364F1F}" type="pres">
      <dgm:prSet presAssocID="{EAB38677-2CB8-451A-BD6E-90A40AD0967F}" presName="text_2" presStyleLbl="node1" presStyleIdx="1" presStyleCnt="4">
        <dgm:presLayoutVars>
          <dgm:bulletEnabled val="1"/>
        </dgm:presLayoutVars>
      </dgm:prSet>
      <dgm:spPr/>
    </dgm:pt>
    <dgm:pt modelId="{22E86B7F-DC00-44D4-988F-C20AA1D19FD8}" type="pres">
      <dgm:prSet presAssocID="{EAB38677-2CB8-451A-BD6E-90A40AD0967F}" presName="accent_2" presStyleCnt="0"/>
      <dgm:spPr/>
    </dgm:pt>
    <dgm:pt modelId="{836C07A7-F8E0-4D6B-8C36-8E55247B5948}" type="pres">
      <dgm:prSet presAssocID="{EAB38677-2CB8-451A-BD6E-90A40AD0967F}" presName="accentRepeatNode" presStyleLbl="solidFgAcc1" presStyleIdx="1" presStyleCnt="4"/>
      <dgm:spPr/>
    </dgm:pt>
    <dgm:pt modelId="{43DDAC38-C93D-465D-8D78-C8720A89C4CD}" type="pres">
      <dgm:prSet presAssocID="{2815A418-9EB2-4ECD-B220-78EB92D4F002}" presName="text_3" presStyleLbl="node1" presStyleIdx="2" presStyleCnt="4">
        <dgm:presLayoutVars>
          <dgm:bulletEnabled val="1"/>
        </dgm:presLayoutVars>
      </dgm:prSet>
      <dgm:spPr/>
    </dgm:pt>
    <dgm:pt modelId="{459A62B4-3875-4138-8995-C7AB1E3CEA8C}" type="pres">
      <dgm:prSet presAssocID="{2815A418-9EB2-4ECD-B220-78EB92D4F002}" presName="accent_3" presStyleCnt="0"/>
      <dgm:spPr/>
    </dgm:pt>
    <dgm:pt modelId="{41B49029-C706-4799-8D97-34468E4E62F9}" type="pres">
      <dgm:prSet presAssocID="{2815A418-9EB2-4ECD-B220-78EB92D4F002}" presName="accentRepeatNode" presStyleLbl="solidFgAcc1" presStyleIdx="2" presStyleCnt="4"/>
      <dgm:spPr/>
    </dgm:pt>
    <dgm:pt modelId="{3AAA955E-81B2-4A4C-BFC9-38FA3CC17E46}" type="pres">
      <dgm:prSet presAssocID="{2F5AD5E7-43EA-449A-ABC7-0DCE95C5B8A4}" presName="text_4" presStyleLbl="node1" presStyleIdx="3" presStyleCnt="4">
        <dgm:presLayoutVars>
          <dgm:bulletEnabled val="1"/>
        </dgm:presLayoutVars>
      </dgm:prSet>
      <dgm:spPr/>
    </dgm:pt>
    <dgm:pt modelId="{B7EB11D9-73AE-44EF-BA33-91C3285FEF00}" type="pres">
      <dgm:prSet presAssocID="{2F5AD5E7-43EA-449A-ABC7-0DCE95C5B8A4}" presName="accent_4" presStyleCnt="0"/>
      <dgm:spPr/>
    </dgm:pt>
    <dgm:pt modelId="{F9BDCF04-63F1-484E-913D-48534D9D4374}" type="pres">
      <dgm:prSet presAssocID="{2F5AD5E7-43EA-449A-ABC7-0DCE95C5B8A4}" presName="accentRepeatNode" presStyleLbl="solidFgAcc1" presStyleIdx="3" presStyleCnt="4"/>
      <dgm:spPr/>
    </dgm:pt>
  </dgm:ptLst>
  <dgm:cxnLst>
    <dgm:cxn modelId="{3DF96619-4C07-497B-B931-BF28C32DF867}" type="presOf" srcId="{2F5AD5E7-43EA-449A-ABC7-0DCE95C5B8A4}" destId="{3AAA955E-81B2-4A4C-BFC9-38FA3CC17E46}" srcOrd="0" destOrd="0" presId="urn:microsoft.com/office/officeart/2008/layout/VerticalCurvedList"/>
    <dgm:cxn modelId="{97BC6146-C23F-4A88-A22B-3627C304B777}" type="presOf" srcId="{975A8F20-5DBA-4939-B9A1-C6E490127991}" destId="{D8D19B02-A556-4235-AD79-01C78032A7DB}" srcOrd="0" destOrd="0" presId="urn:microsoft.com/office/officeart/2008/layout/VerticalCurvedList"/>
    <dgm:cxn modelId="{23943892-E67E-43ED-B64D-8E13A8930D14}" srcId="{975A8F20-5DBA-4939-B9A1-C6E490127991}" destId="{2F5AD5E7-43EA-449A-ABC7-0DCE95C5B8A4}" srcOrd="3" destOrd="0" parTransId="{272808CC-411D-4DA1-A06A-5F9D10428CDA}" sibTransId="{CAFA1273-287F-41A3-9370-F5EDB5188FE3}"/>
    <dgm:cxn modelId="{13071C9A-C829-437C-B3AE-86DD93EE59FA}" type="presOf" srcId="{EAB38677-2CB8-451A-BD6E-90A40AD0967F}" destId="{70565A1A-1E9F-4558-ACC5-947C06364F1F}" srcOrd="0" destOrd="0" presId="urn:microsoft.com/office/officeart/2008/layout/VerticalCurvedList"/>
    <dgm:cxn modelId="{2BFFEFA3-0340-4FAB-A870-AD38D5E9DF32}" srcId="{975A8F20-5DBA-4939-B9A1-C6E490127991}" destId="{2815A418-9EB2-4ECD-B220-78EB92D4F002}" srcOrd="2" destOrd="0" parTransId="{D1883D3E-9EE7-4674-A9C6-C1FC6541BDB2}" sibTransId="{9B4FB5F5-E414-44DB-B69A-918AACC086A9}"/>
    <dgm:cxn modelId="{2446BFB5-6BC1-40E4-A1F0-D4C926D7A6E8}" type="presOf" srcId="{0BF93C40-86FC-44EF-8903-5375289016B5}" destId="{F1FF4C23-8051-4B72-B9D9-E79E5BCF01CA}" srcOrd="0" destOrd="0" presId="urn:microsoft.com/office/officeart/2008/layout/VerticalCurvedList"/>
    <dgm:cxn modelId="{BA34D9C6-49E5-4CC1-BBAD-8BC929981FF0}" type="presOf" srcId="{135918F1-301E-4D9F-A05A-D239A1526342}" destId="{C7F46B11-5F07-46A0-AD19-C2F38ECA8195}" srcOrd="0" destOrd="0" presId="urn:microsoft.com/office/officeart/2008/layout/VerticalCurvedList"/>
    <dgm:cxn modelId="{EC2E06E1-2642-446E-90C5-E327440334F0}" srcId="{975A8F20-5DBA-4939-B9A1-C6E490127991}" destId="{0BF93C40-86FC-44EF-8903-5375289016B5}" srcOrd="0" destOrd="0" parTransId="{B618254B-6D3A-4448-8E0F-5CDC9B66E3C5}" sibTransId="{135918F1-301E-4D9F-A05A-D239A1526342}"/>
    <dgm:cxn modelId="{E4A434E6-7C9A-46E4-872F-AFC69B65290A}" srcId="{975A8F20-5DBA-4939-B9A1-C6E490127991}" destId="{EAB38677-2CB8-451A-BD6E-90A40AD0967F}" srcOrd="1" destOrd="0" parTransId="{428535BC-0661-4218-860A-10187DEB8EE9}" sibTransId="{C71C4CD2-C170-4D50-9C76-2479E4B95C5A}"/>
    <dgm:cxn modelId="{E92472FF-4FCF-42DD-B961-D14C673AF963}" type="presOf" srcId="{2815A418-9EB2-4ECD-B220-78EB92D4F002}" destId="{43DDAC38-C93D-465D-8D78-C8720A89C4CD}" srcOrd="0" destOrd="0" presId="urn:microsoft.com/office/officeart/2008/layout/VerticalCurvedList"/>
    <dgm:cxn modelId="{7200AC6B-A61C-43EF-813C-1E2F1B043BBC}" type="presParOf" srcId="{D8D19B02-A556-4235-AD79-01C78032A7DB}" destId="{8888947B-C3FA-49F3-9F02-91D07A462F92}" srcOrd="0" destOrd="0" presId="urn:microsoft.com/office/officeart/2008/layout/VerticalCurvedList"/>
    <dgm:cxn modelId="{02C825FA-3504-47CA-BC3D-E51EA9E853A7}" type="presParOf" srcId="{8888947B-C3FA-49F3-9F02-91D07A462F92}" destId="{1FFBA15E-E7EC-4F4F-81CC-80E616E68939}" srcOrd="0" destOrd="0" presId="urn:microsoft.com/office/officeart/2008/layout/VerticalCurvedList"/>
    <dgm:cxn modelId="{1293ED6D-0F1B-4FED-94B7-057B5C4F1A6A}" type="presParOf" srcId="{1FFBA15E-E7EC-4F4F-81CC-80E616E68939}" destId="{1889DD44-6A89-4E31-A72D-19BE7B6723F6}" srcOrd="0" destOrd="0" presId="urn:microsoft.com/office/officeart/2008/layout/VerticalCurvedList"/>
    <dgm:cxn modelId="{FD2CF914-657E-4D14-A58C-D2AB1A5BA97A}" type="presParOf" srcId="{1FFBA15E-E7EC-4F4F-81CC-80E616E68939}" destId="{C7F46B11-5F07-46A0-AD19-C2F38ECA8195}" srcOrd="1" destOrd="0" presId="urn:microsoft.com/office/officeart/2008/layout/VerticalCurvedList"/>
    <dgm:cxn modelId="{9C424F47-FC03-447C-836B-CFC27522E616}" type="presParOf" srcId="{1FFBA15E-E7EC-4F4F-81CC-80E616E68939}" destId="{0E1EFD76-F92B-4A72-B1B8-4AE0BBD7EA4A}" srcOrd="2" destOrd="0" presId="urn:microsoft.com/office/officeart/2008/layout/VerticalCurvedList"/>
    <dgm:cxn modelId="{F2F0D98B-B6FF-4ECD-A24C-85B79F826D62}" type="presParOf" srcId="{1FFBA15E-E7EC-4F4F-81CC-80E616E68939}" destId="{41F5764A-8F86-4B87-8718-2F142DB4F49B}" srcOrd="3" destOrd="0" presId="urn:microsoft.com/office/officeart/2008/layout/VerticalCurvedList"/>
    <dgm:cxn modelId="{0AADB7A3-0C2A-47E4-9C8A-2200D2C2971D}" type="presParOf" srcId="{8888947B-C3FA-49F3-9F02-91D07A462F92}" destId="{F1FF4C23-8051-4B72-B9D9-E79E5BCF01CA}" srcOrd="1" destOrd="0" presId="urn:microsoft.com/office/officeart/2008/layout/VerticalCurvedList"/>
    <dgm:cxn modelId="{696986F3-1451-48FE-BF23-D5739888B66C}" type="presParOf" srcId="{8888947B-C3FA-49F3-9F02-91D07A462F92}" destId="{29DC5DC5-29DB-42A1-A3FC-983FDBE346D9}" srcOrd="2" destOrd="0" presId="urn:microsoft.com/office/officeart/2008/layout/VerticalCurvedList"/>
    <dgm:cxn modelId="{536B6ED7-8B3E-4914-8720-D66C98A1C158}" type="presParOf" srcId="{29DC5DC5-29DB-42A1-A3FC-983FDBE346D9}" destId="{85E358C7-C11A-4A27-8596-ABA3E5538973}" srcOrd="0" destOrd="0" presId="urn:microsoft.com/office/officeart/2008/layout/VerticalCurvedList"/>
    <dgm:cxn modelId="{F0335755-2845-42C8-B024-BEB113BDB485}" type="presParOf" srcId="{8888947B-C3FA-49F3-9F02-91D07A462F92}" destId="{70565A1A-1E9F-4558-ACC5-947C06364F1F}" srcOrd="3" destOrd="0" presId="urn:microsoft.com/office/officeart/2008/layout/VerticalCurvedList"/>
    <dgm:cxn modelId="{332709ED-9C53-4FC5-B22D-AC838966032B}" type="presParOf" srcId="{8888947B-C3FA-49F3-9F02-91D07A462F92}" destId="{22E86B7F-DC00-44D4-988F-C20AA1D19FD8}" srcOrd="4" destOrd="0" presId="urn:microsoft.com/office/officeart/2008/layout/VerticalCurvedList"/>
    <dgm:cxn modelId="{8B54F190-0507-446D-A90E-EDE83AFDCA2B}" type="presParOf" srcId="{22E86B7F-DC00-44D4-988F-C20AA1D19FD8}" destId="{836C07A7-F8E0-4D6B-8C36-8E55247B5948}" srcOrd="0" destOrd="0" presId="urn:microsoft.com/office/officeart/2008/layout/VerticalCurvedList"/>
    <dgm:cxn modelId="{69983520-3803-44F9-AB8A-828E3A45DF96}" type="presParOf" srcId="{8888947B-C3FA-49F3-9F02-91D07A462F92}" destId="{43DDAC38-C93D-465D-8D78-C8720A89C4CD}" srcOrd="5" destOrd="0" presId="urn:microsoft.com/office/officeart/2008/layout/VerticalCurvedList"/>
    <dgm:cxn modelId="{AB9D35A4-C6D0-4CC1-A940-A2329FB59F3D}" type="presParOf" srcId="{8888947B-C3FA-49F3-9F02-91D07A462F92}" destId="{459A62B4-3875-4138-8995-C7AB1E3CEA8C}" srcOrd="6" destOrd="0" presId="urn:microsoft.com/office/officeart/2008/layout/VerticalCurvedList"/>
    <dgm:cxn modelId="{2FE99498-1F12-4C3F-AADA-75DBD7E57A85}" type="presParOf" srcId="{459A62B4-3875-4138-8995-C7AB1E3CEA8C}" destId="{41B49029-C706-4799-8D97-34468E4E62F9}" srcOrd="0" destOrd="0" presId="urn:microsoft.com/office/officeart/2008/layout/VerticalCurvedList"/>
    <dgm:cxn modelId="{A98BFFA8-DFEF-4A4C-A928-ACB961A24AA5}" type="presParOf" srcId="{8888947B-C3FA-49F3-9F02-91D07A462F92}" destId="{3AAA955E-81B2-4A4C-BFC9-38FA3CC17E46}" srcOrd="7" destOrd="0" presId="urn:microsoft.com/office/officeart/2008/layout/VerticalCurvedList"/>
    <dgm:cxn modelId="{94F33ED5-2413-436B-BF50-2769A03B1D92}" type="presParOf" srcId="{8888947B-C3FA-49F3-9F02-91D07A462F92}" destId="{B7EB11D9-73AE-44EF-BA33-91C3285FEF00}" srcOrd="8" destOrd="0" presId="urn:microsoft.com/office/officeart/2008/layout/VerticalCurvedList"/>
    <dgm:cxn modelId="{860F08B1-0D0C-4E95-B411-45113BB1ACBB}" type="presParOf" srcId="{B7EB11D9-73AE-44EF-BA33-91C3285FEF00}" destId="{F9BDCF04-63F1-484E-913D-48534D9D43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46B11-5F07-46A0-AD19-C2F38ECA8195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F4C23-8051-4B72-B9D9-E79E5BCF01CA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锻炼代码能力</a:t>
          </a:r>
        </a:p>
      </dsp:txBody>
      <dsp:txXfrm>
        <a:off x="492024" y="334530"/>
        <a:ext cx="9963850" cy="669409"/>
      </dsp:txXfrm>
    </dsp:sp>
    <dsp:sp modelId="{85E358C7-C11A-4A27-8596-ABA3E5538973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65A1A-1E9F-4558-ACC5-947C06364F1F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加深理解核心专业知识</a:t>
          </a:r>
          <a:endParaRPr lang="en-US" altLang="zh-CN" sz="3100" kern="1200" dirty="0"/>
        </a:p>
      </dsp:txBody>
      <dsp:txXfrm>
        <a:off x="875812" y="1338819"/>
        <a:ext cx="9580062" cy="669409"/>
      </dsp:txXfrm>
    </dsp:sp>
    <dsp:sp modelId="{836C07A7-F8E0-4D6B-8C36-8E55247B5948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AC38-C93D-465D-8D78-C8720A89C4CD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/>
            <a:t>培养团队合作能力</a:t>
          </a:r>
          <a:endParaRPr lang="en-US" altLang="zh-CN" sz="3100" kern="1200" dirty="0"/>
        </a:p>
      </dsp:txBody>
      <dsp:txXfrm>
        <a:off x="875812" y="2343108"/>
        <a:ext cx="9580062" cy="669409"/>
      </dsp:txXfrm>
    </dsp:sp>
    <dsp:sp modelId="{41B49029-C706-4799-8D97-34468E4E62F9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A955E-81B2-4A4C-BFC9-38FA3CC17E46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/>
            <a:t>拓展人脉，结识志同道合的老师同学</a:t>
          </a:r>
          <a:endParaRPr lang="zh-CN" altLang="en-US" sz="3100" kern="1200" dirty="0"/>
        </a:p>
      </dsp:txBody>
      <dsp:txXfrm>
        <a:off x="492024" y="3347397"/>
        <a:ext cx="9963850" cy="669409"/>
      </dsp:txXfrm>
    </dsp:sp>
    <dsp:sp modelId="{F9BDCF04-63F1-484E-913D-48534D9D4374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29C57-3338-5A4A-C5BB-D1810952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D3382-C3FC-F331-B06A-F4534C3B9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8FCEE-40A4-278D-1009-E298A80C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B226D-EB4C-18E2-D60C-9CD55ECE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4250E-780E-C9A9-31C2-018B4879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55FF0-D7A4-13A6-4B15-05E3D0F7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A4A77-9719-E77B-DD33-5A2B33486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26499-AD83-419F-8C44-75839D0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E994B-C9DA-2C1B-500C-EEB6BD1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480DF-2107-3DDE-D815-EC72C891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9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E6F82A-7701-DF92-D107-E75E349C8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17C93-1CEB-D0E9-8ED3-1EA73182F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16DD9-4D11-35F7-3596-C5442895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00D9B-829B-00C6-AFD9-2E5B3990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3D3E5-F477-3279-E8AA-BDB37E0D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1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F9BE414B-D097-4F98-B37B-BCDC702A13B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04D1DF-CE71-4777-97F7-993E93798AC7}"/>
              </a:ext>
            </a:extLst>
          </p:cNvPr>
          <p:cNvGrpSpPr/>
          <p:nvPr userDrawn="1"/>
        </p:nvGrpSpPr>
        <p:grpSpPr>
          <a:xfrm>
            <a:off x="5983508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1AB1158-0429-4FED-B72D-A2C9B39EA09A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DB263CB-3507-4949-A1E7-7DC7C67FE7E4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380F2B9-91D3-4195-AE18-AB281037230F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B99815D-87CE-4603-9992-EB99DE6AF995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BB1AA2B-73A6-4078-97FF-B70F3B93CAFF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ADF9B9A-6DCD-4C76-9AA4-A4DBD530A36C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41383DE-40A4-4B91-B932-3CCA3D17E940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A2EC788-4C13-4D0E-9EA2-16CF91B523B6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6C605F-C709-4171-BDBD-D7FABCBA4258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8ECE8C7-547F-43C5-B58D-F2F1B0864F01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5078D43-F648-4A02-BD37-F331746F8B7F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CBEAFE3-7AA5-4E98-B2EB-B994105E2D1C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80AC75B-1578-45E2-A3FA-EC479BD5FE02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D79E7CD-2900-4A63-879A-F0D0535302A1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1857A5E4-3A9F-4D4A-9581-BEFDC66E5345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7DE270D-39E8-46E3-8C7F-5D5E81E30C2E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431DBE6-8307-4157-80BB-51471BEEE4AF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24C717F7-F8CD-4AFC-ACFB-D1B798442C4C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9ADE652-0C06-4F4C-B16C-01409A4B612C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B23A4EA9-AE3D-4D61-8E95-1428A34032A3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346" y="2752832"/>
            <a:ext cx="9889553" cy="75713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4800" b="1" dirty="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346" y="3509962"/>
            <a:ext cx="9889553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29346" y="5541558"/>
            <a:ext cx="507201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9346" y="5837829"/>
            <a:ext cx="507201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BF3BCE4-3133-415E-B005-5EBCF336809F}"/>
              </a:ext>
            </a:extLst>
          </p:cNvPr>
          <p:cNvGrpSpPr/>
          <p:nvPr userDrawn="1"/>
        </p:nvGrpSpPr>
        <p:grpSpPr>
          <a:xfrm>
            <a:off x="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EFD79B-E2B5-4844-AE74-3FB4B6B5EA74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B11010C-B4A3-46DB-846B-7132C2DD1F4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1A4465A-6C18-4D6C-8674-E7AF03302DFE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4359A0E-6AA4-478B-B207-542DC408C93A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9681C2A-0BDA-47F8-93BD-DF3C536A284E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F9330A9-963C-434E-B0EF-99178C24F885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653899B-E143-4295-9B8B-DA92E73F26A5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A73F1C7-8FD8-44CC-8DF8-150FFF69630E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9DA661E-4DE4-4793-93C7-72688399CA9E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655A8FAC-4B75-4DAE-9B30-A11740093119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C8E1D906-A590-48FA-8E32-545D674CF173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34AD9CA-DFA3-4D81-9163-71A4BE529F57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9A888D9-987E-409C-ABF6-D1F680938B37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16DE85B-4260-449E-8576-8F0E3D4D2BCE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0499B914-15AD-480D-83CD-13A243727DC9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9C3E883-C48B-49BC-A851-0BDFC5093CBA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2879FDD-1D8D-4CB4-ADA6-FCE63190C828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9346" y="11303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4085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9F306-BF9A-30E5-9B52-8CB15D53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C6BC7-0B3D-7B66-3375-85ACA7AA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80A1A-CC85-9872-2C25-DAC55834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87484-297E-9205-7076-2348F71C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D0F5B-08C5-F47B-968D-8D192FB5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DCB4B-2382-8163-80DE-1B228778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BF302-5FBE-D0AC-A619-AB8AB56F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C29B6-E266-E6A7-61EE-AA9D4E73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90354-CC70-A029-71F1-F192FB37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E3C91-E3F7-C76B-EB48-CBEAC3E8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748C-4158-2566-E95A-5DF4A2F6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65C57-2D94-B75C-5A1B-4DC66C18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50A0E-9905-3A47-B219-EB78ACAFB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8CF97-16EB-E2B3-1BD9-ADC6D651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EAEC3-BE01-3749-E3E0-BAE87504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3D5A5-9681-A81B-CB01-E0ED1437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21633-B7C8-E10F-0F50-539F8EE1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CD620-EF87-1D54-A828-97B5427E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35F0A-2BD4-3F93-921E-D2290C622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F9967A-E859-37D8-41F8-8EFD77D2D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F3218B-E7B8-DB70-5560-1A357741C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18FC28-1F77-4E6E-653A-2F381401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EE6D06-D9E9-B2D0-AB1B-CBAD87A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C57852-AE22-4A9D-49D4-BD0DC6B7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0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7274-C074-A1AA-FC59-2851CFA4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C55B08-F1AE-A8E9-7654-ACB70AF3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56294-1CC3-E442-0D58-0A775299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1A82AB-D131-0CB4-D0E1-EE0FA07C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1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687524-77D2-A456-0D21-A8EE9A46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39403E-20E7-A6D0-AFC5-0D607CE1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BCA50-005C-06DC-B175-D418C0F8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0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87290-A398-BC54-9361-6D9D534E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F1CE6-F6FC-E523-C4E8-47CCE1D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134005-F6BE-67D7-66BB-9017D1CC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3BD34-B781-3627-75B6-90A1FFF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CC6E3-3C5B-26C8-AE61-92D3CD7E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0BB7D-E381-7F9C-D4A1-61C312DF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0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58DB9-BB42-43AF-3636-D9ACE4E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61C1C-7701-43EE-2977-59A4A4F74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86E04-D44D-7015-F3D5-234144FD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2FDE3-230A-484C-5A88-4DE9E86D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3F015-AB98-662E-19C9-E15D390B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981E6-52DF-0616-47CB-D3F51A96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845F76-A6D6-D666-94F1-D17A4A4C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75C7E-9A42-EB54-3615-B7FCE310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80A1-77EE-8D0B-24EF-A1D82844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7A69-1A07-436C-909B-7E0B68E87D1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58F23-CEB1-8705-3C91-83CA3A183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8FD1A-4384-6F4D-B4BB-57ED52052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CC08-9F67-4FA2-98DA-A965770FF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UMI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600" dirty="0"/>
              <a:t>RISC-V</a:t>
            </a:r>
            <a:r>
              <a:rPr lang="zh-CN" altLang="en-US" sz="1600" dirty="0"/>
              <a:t>平台的</a:t>
            </a:r>
            <a:r>
              <a:rPr lang="zh-CN" altLang="en-US" sz="1600" dirty="0">
                <a:solidFill>
                  <a:schemeClr val="accent1"/>
                </a:solidFill>
              </a:rPr>
              <a:t>异步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chemeClr val="accent1"/>
                </a:solidFill>
              </a:rPr>
              <a:t>多核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chemeClr val="accent1"/>
                </a:solidFill>
              </a:rPr>
              <a:t>模块化</a:t>
            </a:r>
            <a:r>
              <a:rPr lang="zh-CN" altLang="en-US" sz="1600" dirty="0"/>
              <a:t>操作系统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9346" y="5541558"/>
            <a:ext cx="5464181" cy="29627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队伍：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PLNTRY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（西安交通大学）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人员：徐启航、杨豪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指导老师：陈渝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21782-511F-2A1B-30FB-2900536D3B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26FAFE-4A0D-450F-72C4-BA8166DE8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47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DB6D-DA25-94E9-3FBA-05FCA399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为了并发：</a:t>
            </a:r>
            <a:r>
              <a:rPr lang="en-US" altLang="zh-CN" dirty="0"/>
              <a:t>FAT32</a:t>
            </a:r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1A0B4-4214-0B74-689F-401E217D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`rust-</a:t>
            </a:r>
            <a:r>
              <a:rPr lang="en-US" altLang="zh-CN" dirty="0" err="1"/>
              <a:t>fatfs`</a:t>
            </a:r>
            <a:r>
              <a:rPr lang="zh-CN" altLang="en-US" dirty="0"/>
              <a:t>实现的异步并发的</a:t>
            </a:r>
            <a:r>
              <a:rPr lang="en-US" altLang="zh-CN" dirty="0"/>
              <a:t>FAT32</a:t>
            </a:r>
            <a:r>
              <a:rPr lang="zh-CN" altLang="en-US" dirty="0"/>
              <a:t>文件系统。</a:t>
            </a:r>
            <a:endParaRPr lang="en-US" altLang="zh-CN" dirty="0"/>
          </a:p>
          <a:p>
            <a:r>
              <a:rPr lang="zh-CN" altLang="en-US" dirty="0"/>
              <a:t>通过将原本代码中的</a:t>
            </a:r>
            <a:r>
              <a:rPr lang="en-US" altLang="zh-CN" dirty="0"/>
              <a:t>`</a:t>
            </a:r>
            <a:r>
              <a:rPr lang="en-US" altLang="zh-CN" dirty="0" err="1"/>
              <a:t>RefCell</a:t>
            </a:r>
            <a:r>
              <a:rPr lang="en-US" altLang="zh-CN" dirty="0"/>
              <a:t>`</a:t>
            </a:r>
            <a:r>
              <a:rPr lang="zh-CN" altLang="en-US" dirty="0"/>
              <a:t>等结构换成了同步源语和引用计数指针，并且将文件锁和文件系统锁分离，实现了同时读写不同文件的功能，增强的了文件系统的并发性。</a:t>
            </a:r>
            <a:endParaRPr lang="en-US" altLang="zh-CN" dirty="0"/>
          </a:p>
          <a:p>
            <a:r>
              <a:rPr lang="zh-CN" altLang="en-US" dirty="0"/>
              <a:t>引入了批量操作文件分配表（</a:t>
            </a:r>
            <a:r>
              <a:rPr lang="en-US" altLang="zh-CN" dirty="0"/>
              <a:t>FAT</a:t>
            </a:r>
            <a:r>
              <a:rPr lang="zh-CN" altLang="en-US" dirty="0"/>
              <a:t>）的功能，一次可以读取、更新至多</a:t>
            </a:r>
            <a:r>
              <a:rPr lang="en-US" altLang="zh-CN" dirty="0"/>
              <a:t>1024</a:t>
            </a:r>
            <a:r>
              <a:rPr lang="zh-CN" altLang="en-US" dirty="0"/>
              <a:t>条（</a:t>
            </a:r>
            <a:r>
              <a:rPr lang="en-US" altLang="zh-CN" dirty="0"/>
              <a:t>1024*4=4096</a:t>
            </a:r>
            <a:r>
              <a:rPr lang="zh-CN" altLang="en-US" dirty="0"/>
              <a:t>刚好是一个页面）的条目，极大地加快了簇的分配以及依赖该功能的文件创建和写入功能。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244877F-F695-08F9-B394-5841E86BA8B1}"/>
              </a:ext>
            </a:extLst>
          </p:cNvPr>
          <p:cNvCxnSpPr/>
          <p:nvPr/>
        </p:nvCxnSpPr>
        <p:spPr>
          <a:xfrm>
            <a:off x="950495" y="1431757"/>
            <a:ext cx="77363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8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D8909-79F2-32E9-6864-29C15AA6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为了并发：页帧管理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32319-54AA-CCC9-0A61-AAA80DEE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5716983" cy="47665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页帧（页缓存）管理参考</a:t>
            </a:r>
            <a:r>
              <a:rPr lang="en-US" altLang="zh-CN" dirty="0"/>
              <a:t>Fuchsia</a:t>
            </a:r>
            <a:r>
              <a:rPr lang="zh-CN" altLang="en-US" dirty="0"/>
              <a:t>实现了</a:t>
            </a:r>
            <a:r>
              <a:rPr lang="en-US" altLang="zh-CN" dirty="0"/>
              <a:t>RAII</a:t>
            </a:r>
            <a:r>
              <a:rPr lang="zh-CN" altLang="en-US" dirty="0"/>
              <a:t>的二叉树形结构内存管理模型。每一个结构体包含页帧哈希表、父节点（包含可能的</a:t>
            </a:r>
            <a:r>
              <a:rPr lang="en-US" altLang="zh-CN" dirty="0"/>
              <a:t>I/O</a:t>
            </a:r>
            <a:r>
              <a:rPr lang="zh-CN" altLang="en-US" dirty="0"/>
              <a:t>后端，比如文件或块设备）、刷新器（背景任务）、以及状态信息。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每个节点逻辑上是其父节点的一个切片，有标志指示是否拥有写时复制（</a:t>
            </a:r>
            <a:r>
              <a:rPr lang="en-US" altLang="zh-CN" dirty="0" err="1"/>
              <a:t>CoW</a:t>
            </a:r>
            <a:r>
              <a:rPr lang="zh-CN" altLang="en-US" dirty="0"/>
              <a:t>）特性。页帧通过引用计数和缓存状态的更新在树形结构中复制和流动。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每个节点可以实现同时读写页帧，在不浪费页帧的情况下提升页缓存的并发性。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5AB562-4C5E-241C-6690-7D8C1338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33" y="265799"/>
            <a:ext cx="5376683" cy="62270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0A2415-6D30-4B27-6869-6C72D58F1A9A}"/>
              </a:ext>
            </a:extLst>
          </p:cNvPr>
          <p:cNvSpPr txBox="1"/>
          <p:nvPr/>
        </p:nvSpPr>
        <p:spPr>
          <a:xfrm>
            <a:off x="6221505" y="2716306"/>
            <a:ext cx="5809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页帧结构的关系图。其中上图为逻辑关系图；下图为实际存储关系图，箭头代表引用。同个颜色（内容）的页帧只存在一份副本。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9555419-079D-F42B-180A-E545CF39EC2F}"/>
              </a:ext>
            </a:extLst>
          </p:cNvPr>
          <p:cNvCxnSpPr>
            <a:cxnSpLocks/>
          </p:cNvCxnSpPr>
          <p:nvPr/>
        </p:nvCxnSpPr>
        <p:spPr>
          <a:xfrm>
            <a:off x="950495" y="1431757"/>
            <a:ext cx="55826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5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BB79-B519-E5DC-2243-438A81AA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为了并发：网络设备抽象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355B6-A03D-877A-03AE-7C7605C7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9536" cy="4351338"/>
          </a:xfrm>
        </p:spPr>
        <p:txBody>
          <a:bodyPr/>
          <a:lstStyle/>
          <a:p>
            <a:r>
              <a:rPr lang="zh-CN" altLang="en-US" dirty="0"/>
              <a:t>网络设备分成三部分抽象，独立成</a:t>
            </a:r>
            <a:r>
              <a:rPr lang="en-US" altLang="zh-CN" dirty="0"/>
              <a:t>trait</a:t>
            </a:r>
            <a:r>
              <a:rPr lang="zh-CN" altLang="en-US" dirty="0"/>
              <a:t>：设备信息、发送队列、接收队列。</a:t>
            </a:r>
            <a:endParaRPr lang="en-US" altLang="zh-CN" dirty="0"/>
          </a:p>
          <a:p>
            <a:r>
              <a:rPr lang="zh-CN" altLang="en-US" dirty="0"/>
              <a:t>通过令牌管理每个发送</a:t>
            </a:r>
            <a:r>
              <a:rPr lang="en-US" altLang="zh-CN" dirty="0"/>
              <a:t>/</a:t>
            </a:r>
            <a:r>
              <a:rPr lang="zh-CN" altLang="en-US" dirty="0"/>
              <a:t>接收包的缓冲区所有权。</a:t>
            </a:r>
            <a:endParaRPr lang="en-US" altLang="zh-CN" dirty="0"/>
          </a:p>
          <a:p>
            <a:r>
              <a:rPr lang="zh-CN" altLang="en-US" dirty="0"/>
              <a:t>借助</a:t>
            </a:r>
            <a:r>
              <a:rPr lang="en-US" altLang="zh-CN" dirty="0"/>
              <a:t>Rust</a:t>
            </a:r>
            <a:r>
              <a:rPr lang="zh-CN" altLang="en-US" dirty="0"/>
              <a:t>的所有权系统，可以最细粒度地分割网络设备和缓冲区的所有权和</a:t>
            </a:r>
            <a:r>
              <a:rPr lang="en-US" altLang="zh-CN" dirty="0"/>
              <a:t>I/O</a:t>
            </a:r>
            <a:r>
              <a:rPr lang="zh-CN" altLang="en-US" dirty="0"/>
              <a:t>操作的粒度，达到高并发的效果。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6035C4-C4A7-9089-6826-6015402B02B5}"/>
              </a:ext>
            </a:extLst>
          </p:cNvPr>
          <p:cNvSpPr/>
          <p:nvPr/>
        </p:nvSpPr>
        <p:spPr>
          <a:xfrm>
            <a:off x="6606074" y="1825625"/>
            <a:ext cx="5085184" cy="4256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设备基本操作：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MAC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r>
              <a:rPr lang="en-US" altLang="zh-CN" dirty="0">
                <a:solidFill>
                  <a:schemeClr val="tx1"/>
                </a:solidFill>
              </a:rPr>
              <a:t> /</a:t>
            </a:r>
            <a:r>
              <a:rPr lang="zh-CN" altLang="en-US" dirty="0">
                <a:solidFill>
                  <a:schemeClr val="tx1"/>
                </a:solidFill>
              </a:rPr>
              <a:t> 链路状态 </a:t>
            </a:r>
            <a:r>
              <a:rPr lang="en-US" altLang="zh-CN" dirty="0">
                <a:solidFill>
                  <a:schemeClr val="tx1"/>
                </a:solidFill>
              </a:rPr>
              <a:t>/ </a:t>
            </a:r>
            <a:r>
              <a:rPr lang="zh-CN" altLang="en-US" dirty="0">
                <a:solidFill>
                  <a:schemeClr val="tx1"/>
                </a:solidFill>
              </a:rPr>
              <a:t>中断响应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55374A-9767-D353-365A-2346E69F5F13}"/>
              </a:ext>
            </a:extLst>
          </p:cNvPr>
          <p:cNvSpPr/>
          <p:nvPr/>
        </p:nvSpPr>
        <p:spPr>
          <a:xfrm>
            <a:off x="6736701" y="3937519"/>
            <a:ext cx="2368419" cy="2059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发送队列：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获得缓冲区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填写内容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发送包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39338-AFE0-6A61-868C-7B29F65247CF}"/>
              </a:ext>
            </a:extLst>
          </p:cNvPr>
          <p:cNvSpPr/>
          <p:nvPr/>
        </p:nvSpPr>
        <p:spPr>
          <a:xfrm>
            <a:off x="9235747" y="3937519"/>
            <a:ext cx="2346652" cy="2059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接收队列：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获得包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提取内容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释放缓冲区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BD7DB2-89E0-50D6-686A-37AC5E545CC6}"/>
              </a:ext>
            </a:extLst>
          </p:cNvPr>
          <p:cNvCxnSpPr/>
          <p:nvPr/>
        </p:nvCxnSpPr>
        <p:spPr>
          <a:xfrm>
            <a:off x="950495" y="1431757"/>
            <a:ext cx="77363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43CB0-6D34-93F9-CEE4-7A68C32D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为了并发：</a:t>
            </a:r>
            <a:r>
              <a:rPr lang="en-US" altLang="zh-CN" dirty="0"/>
              <a:t>SD</a:t>
            </a:r>
            <a:r>
              <a:rPr lang="zh-CN" altLang="en-US" dirty="0"/>
              <a:t>卡设备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257B2-0327-84EC-4862-1E3DB58D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华山派</a:t>
            </a:r>
            <a:r>
              <a:rPr lang="en-US" altLang="zh-CN" dirty="0"/>
              <a:t>cv1811h</a:t>
            </a:r>
            <a:r>
              <a:rPr lang="zh-CN" altLang="en-US" dirty="0"/>
              <a:t>的</a:t>
            </a:r>
            <a:r>
              <a:rPr lang="en-US" altLang="zh-CN" dirty="0"/>
              <a:t>SD</a:t>
            </a:r>
            <a:r>
              <a:rPr lang="zh-CN" altLang="en-US" dirty="0"/>
              <a:t>卡设备是标准的</a:t>
            </a:r>
            <a:r>
              <a:rPr lang="en-US" altLang="zh-CN" dirty="0"/>
              <a:t>MMIO SD Host Controller</a:t>
            </a:r>
            <a:r>
              <a:rPr lang="zh-CN" altLang="en-US" dirty="0"/>
              <a:t>再加一点自定义的</a:t>
            </a:r>
            <a:r>
              <a:rPr lang="en-US" altLang="zh-CN" dirty="0"/>
              <a:t>PINMUX</a:t>
            </a:r>
            <a:r>
              <a:rPr lang="zh-CN" altLang="en-US" dirty="0"/>
              <a:t>控制寄存器。</a:t>
            </a:r>
            <a:endParaRPr lang="en-US" altLang="zh-CN" dirty="0"/>
          </a:p>
          <a:p>
            <a:r>
              <a:rPr lang="zh-CN" altLang="en-US" dirty="0"/>
              <a:t>我们通过阅读华山派官方镜像中的</a:t>
            </a:r>
            <a:r>
              <a:rPr lang="en-US" altLang="zh-CN" dirty="0" err="1"/>
              <a:t>uboot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代码了解了具体的实现细节，</a:t>
            </a:r>
            <a:r>
              <a:rPr lang="en-US" altLang="zh-CN" dirty="0"/>
              <a:t>SD</a:t>
            </a:r>
            <a:r>
              <a:rPr lang="zh-CN" altLang="en-US" dirty="0"/>
              <a:t>卡的官方文档了解了各个标准</a:t>
            </a:r>
            <a:r>
              <a:rPr lang="en-US" altLang="zh-CN" dirty="0"/>
              <a:t>MMIO</a:t>
            </a:r>
            <a:r>
              <a:rPr lang="zh-CN" altLang="en-US" dirty="0"/>
              <a:t>寄存器和</a:t>
            </a:r>
            <a:r>
              <a:rPr lang="en-US" altLang="zh-CN" dirty="0"/>
              <a:t>SD</a:t>
            </a:r>
            <a:r>
              <a:rPr lang="zh-CN" altLang="en-US" dirty="0"/>
              <a:t>卡命令的定义，最后编写了以</a:t>
            </a:r>
            <a:r>
              <a:rPr lang="en-US" altLang="zh-CN" dirty="0"/>
              <a:t>ADMA2</a:t>
            </a:r>
            <a:r>
              <a:rPr lang="zh-CN" altLang="en-US" dirty="0"/>
              <a:t>方式实现的中断驱动的</a:t>
            </a:r>
            <a:r>
              <a:rPr lang="en-US" altLang="zh-CN" dirty="0"/>
              <a:t>SD</a:t>
            </a:r>
            <a:r>
              <a:rPr lang="zh-CN" altLang="en-US" dirty="0"/>
              <a:t>卡块设备驱动。</a:t>
            </a:r>
            <a:endParaRPr lang="en-US" altLang="zh-CN" dirty="0"/>
          </a:p>
          <a:p>
            <a:r>
              <a:rPr lang="en-US" altLang="zh-CN" dirty="0"/>
              <a:t>ADMA2</a:t>
            </a:r>
            <a:r>
              <a:rPr lang="zh-CN" altLang="en-US" dirty="0"/>
              <a:t>实现中，</a:t>
            </a:r>
            <a:r>
              <a:rPr lang="en-US" altLang="zh-CN" dirty="0"/>
              <a:t>CPU</a:t>
            </a:r>
            <a:r>
              <a:rPr lang="zh-CN" altLang="en-US" dirty="0"/>
              <a:t>通过内存中的描述符给设备提交</a:t>
            </a:r>
            <a:r>
              <a:rPr lang="en-US" altLang="zh-CN" dirty="0"/>
              <a:t>I/O</a:t>
            </a:r>
            <a:r>
              <a:rPr lang="zh-CN" altLang="en-US" dirty="0"/>
              <a:t>操作，设备则在</a:t>
            </a:r>
            <a:r>
              <a:rPr lang="en-US" altLang="zh-CN" dirty="0"/>
              <a:t>I/O</a:t>
            </a:r>
            <a:r>
              <a:rPr lang="zh-CN" altLang="en-US" dirty="0"/>
              <a:t>操作完成时通过中断通知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ADMA2</a:t>
            </a:r>
            <a:r>
              <a:rPr lang="zh-CN" altLang="en-US" dirty="0"/>
              <a:t>的方式，使得提交</a:t>
            </a:r>
            <a:r>
              <a:rPr lang="en-US" altLang="zh-CN" dirty="0"/>
              <a:t>I/O</a:t>
            </a:r>
            <a:r>
              <a:rPr lang="zh-CN" altLang="en-US" dirty="0"/>
              <a:t>操作和完成</a:t>
            </a:r>
            <a:r>
              <a:rPr lang="en-US" altLang="zh-CN" dirty="0"/>
              <a:t>I/O</a:t>
            </a:r>
            <a:r>
              <a:rPr lang="zh-CN" altLang="en-US" dirty="0"/>
              <a:t>操作分离，细粒度化操作，可以增强其并发性。</a:t>
            </a:r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37A91E-4BDA-A030-4E41-AAC740524913}"/>
              </a:ext>
            </a:extLst>
          </p:cNvPr>
          <p:cNvCxnSpPr/>
          <p:nvPr/>
        </p:nvCxnSpPr>
        <p:spPr>
          <a:xfrm>
            <a:off x="950495" y="1431757"/>
            <a:ext cx="77363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0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9329-F145-C682-6580-F712C290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为了多核：执行器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29363-87E8-E9AD-82AE-E03B1DD1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1825624"/>
            <a:ext cx="4168039" cy="45098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实现了软抢占和任务窃取两个功能。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每个调度核心的任务获取按照如下优先级顺序：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抢占槽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自身调度队列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其他调度队列（窃取）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两个功能分别考虑了</a:t>
            </a:r>
            <a:r>
              <a:rPr lang="en-US" altLang="zh-CN" dirty="0"/>
              <a:t>I/O</a:t>
            </a:r>
            <a:r>
              <a:rPr lang="zh-CN" altLang="en-US" dirty="0"/>
              <a:t>事件的时效性，和核心之间的均衡负载。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567B6-A8BA-A7E8-3A92-FA34D494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6" y="1690688"/>
            <a:ext cx="6351494" cy="32415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DA7FCB-1E15-66ED-84C0-FCA1854C97FD}"/>
              </a:ext>
            </a:extLst>
          </p:cNvPr>
          <p:cNvSpPr txBox="1"/>
          <p:nvPr/>
        </p:nvSpPr>
        <p:spPr>
          <a:xfrm>
            <a:off x="5002306" y="5250390"/>
            <a:ext cx="53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加粗任务为每个核心接下来要执行的任务。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AE7105-2B80-C73C-5728-6283F5C31990}"/>
              </a:ext>
            </a:extLst>
          </p:cNvPr>
          <p:cNvCxnSpPr>
            <a:cxnSpLocks/>
          </p:cNvCxnSpPr>
          <p:nvPr/>
        </p:nvCxnSpPr>
        <p:spPr>
          <a:xfrm>
            <a:off x="950495" y="1431757"/>
            <a:ext cx="58353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6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DD2C044-F5D6-D99B-B523-CAF9BB7E1725}"/>
              </a:ext>
            </a:extLst>
          </p:cNvPr>
          <p:cNvSpPr/>
          <p:nvPr/>
        </p:nvSpPr>
        <p:spPr>
          <a:xfrm>
            <a:off x="7983867" y="0"/>
            <a:ext cx="4919578" cy="6858000"/>
          </a:xfrm>
          <a:prstGeom prst="parallelogram">
            <a:avLst>
              <a:gd name="adj" fmla="val 52716"/>
            </a:avLst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D380D1-713E-C1C8-600F-DD4F1DC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其他功能简介：地址空间管理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F6EBF-B444-069D-3251-BCF74295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按需分配的原则</a:t>
            </a:r>
            <a:endParaRPr lang="en-US" altLang="zh-CN" dirty="0"/>
          </a:p>
          <a:p>
            <a:pPr lvl="1"/>
            <a:r>
              <a:rPr lang="zh-CN" altLang="en-US" dirty="0"/>
              <a:t>指定地址与大小：按地址分配</a:t>
            </a:r>
            <a:endParaRPr lang="en-US" altLang="zh-CN" dirty="0"/>
          </a:p>
          <a:p>
            <a:pPr lvl="1"/>
            <a:r>
              <a:rPr lang="zh-CN" altLang="en-US" dirty="0"/>
              <a:t>仅指定大小：随机化查找分配</a:t>
            </a:r>
            <a:r>
              <a:rPr lang="en-US" altLang="zh-CN" dirty="0"/>
              <a:t>——</a:t>
            </a:r>
            <a:r>
              <a:rPr lang="zh-CN" altLang="en-US" dirty="0"/>
              <a:t>地址空间随机化（</a:t>
            </a:r>
            <a:r>
              <a:rPr lang="en-US" altLang="zh-CN" dirty="0"/>
              <a:t>ASLR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建立映射：创建</a:t>
            </a:r>
            <a:r>
              <a:rPr lang="en-US" altLang="zh-CN" dirty="0"/>
              <a:t>+</a:t>
            </a:r>
            <a:r>
              <a:rPr lang="zh-CN" altLang="en-US" dirty="0"/>
              <a:t>提交</a:t>
            </a:r>
            <a:endParaRPr lang="en-US" altLang="zh-CN" dirty="0"/>
          </a:p>
          <a:p>
            <a:pPr lvl="1"/>
            <a:r>
              <a:rPr lang="zh-CN" altLang="en-US" dirty="0"/>
              <a:t>创建：仅对管理数据结构进行操作</a:t>
            </a:r>
            <a:endParaRPr lang="en-US" altLang="zh-CN" dirty="0"/>
          </a:p>
          <a:p>
            <a:pPr lvl="1"/>
            <a:r>
              <a:rPr lang="zh-CN" altLang="en-US" dirty="0"/>
              <a:t>提交：页错误再提交</a:t>
            </a:r>
            <a:endParaRPr lang="en-US" altLang="zh-CN" dirty="0"/>
          </a:p>
          <a:p>
            <a:pPr lvl="1"/>
            <a:r>
              <a:rPr lang="zh-CN" altLang="en-US" dirty="0"/>
              <a:t>优化空间：连续页预读取</a:t>
            </a:r>
            <a:endParaRPr lang="en-US" altLang="zh-CN" dirty="0"/>
          </a:p>
          <a:p>
            <a:r>
              <a:rPr lang="zh-CN" altLang="en-US" dirty="0"/>
              <a:t>用户指针：提交映射后读写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61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DD2C044-F5D6-D99B-B523-CAF9BB7E1725}"/>
              </a:ext>
            </a:extLst>
          </p:cNvPr>
          <p:cNvSpPr/>
          <p:nvPr/>
        </p:nvSpPr>
        <p:spPr>
          <a:xfrm>
            <a:off x="7983867" y="0"/>
            <a:ext cx="4919578" cy="6858000"/>
          </a:xfrm>
          <a:prstGeom prst="parallelogram">
            <a:avLst>
              <a:gd name="adj" fmla="val 52716"/>
            </a:avLst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D380D1-713E-C1C8-600F-DD4F1DC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其他功能简介：时间管理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F6EBF-B444-069D-3251-BCF74295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全局定时器队列</a:t>
            </a:r>
            <a:endParaRPr lang="en-US" altLang="zh-CN" dirty="0"/>
          </a:p>
          <a:p>
            <a:pPr lvl="1"/>
            <a:r>
              <a:rPr lang="en-US" altLang="zh-CN" dirty="0"/>
              <a:t>Rust</a:t>
            </a:r>
            <a:r>
              <a:rPr lang="zh-CN" altLang="en-US" dirty="0"/>
              <a:t>标准库的</a:t>
            </a:r>
            <a:r>
              <a:rPr lang="en-US" altLang="zh-CN" dirty="0"/>
              <a:t>B</a:t>
            </a:r>
            <a:r>
              <a:rPr lang="zh-CN" altLang="en-US" dirty="0"/>
              <a:t>树映射表</a:t>
            </a:r>
            <a:endParaRPr lang="en-US" altLang="zh-CN" dirty="0"/>
          </a:p>
          <a:p>
            <a:r>
              <a:rPr lang="zh-CN" altLang="en-US" dirty="0"/>
              <a:t>批处理注册机制</a:t>
            </a:r>
            <a:endParaRPr lang="en-US" altLang="zh-CN" dirty="0"/>
          </a:p>
          <a:p>
            <a:pPr lvl="1"/>
            <a:r>
              <a:rPr lang="zh-CN" altLang="en-US" dirty="0"/>
              <a:t>无锁队列存放注册请求</a:t>
            </a:r>
            <a:endParaRPr lang="en-US" altLang="zh-CN" dirty="0"/>
          </a:p>
          <a:p>
            <a:pPr lvl="1"/>
            <a:r>
              <a:rPr lang="zh-CN" altLang="en-US" dirty="0"/>
              <a:t>队列满则一次性加锁完成</a:t>
            </a:r>
            <a:endParaRPr lang="en-US" altLang="zh-CN" dirty="0"/>
          </a:p>
          <a:p>
            <a:pPr lvl="1"/>
            <a:r>
              <a:rPr lang="zh-CN" altLang="en-US" dirty="0"/>
              <a:t>减少锁定，增加并发度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996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732486E-5307-EF58-416F-8BF058E3786E}"/>
              </a:ext>
            </a:extLst>
          </p:cNvPr>
          <p:cNvSpPr/>
          <p:nvPr/>
        </p:nvSpPr>
        <p:spPr>
          <a:xfrm>
            <a:off x="7983867" y="0"/>
            <a:ext cx="4919578" cy="6858000"/>
          </a:xfrm>
          <a:prstGeom prst="parallelogram">
            <a:avLst>
              <a:gd name="adj" fmla="val 52716"/>
            </a:avLst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CF4275-D353-521E-12B7-3E73CE20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其他功能 </a:t>
            </a:r>
            <a:r>
              <a:rPr lang="en-US" altLang="zh-CN" dirty="0"/>
              <a:t>&amp; </a:t>
            </a:r>
            <a:r>
              <a:rPr lang="zh-CN" altLang="en-US" dirty="0"/>
              <a:t>模块概览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B27E-EC31-9C00-9A2A-504E93D0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26776"/>
            <a:ext cx="11906250" cy="53216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`</a:t>
            </a:r>
            <a:r>
              <a:rPr lang="en-US" altLang="zh-CN" dirty="0" err="1"/>
              <a:t>umio</a:t>
            </a:r>
            <a:r>
              <a:rPr lang="en-US" altLang="zh-CN" dirty="0"/>
              <a:t>`</a:t>
            </a:r>
            <a:r>
              <a:rPr lang="zh-CN" altLang="en-US" dirty="0"/>
              <a:t>抽象出一个读写相关的抽象</a:t>
            </a:r>
            <a:r>
              <a:rPr lang="en-US" altLang="zh-CN" dirty="0"/>
              <a:t>trait `Io`</a:t>
            </a:r>
            <a:r>
              <a:rPr lang="zh-CN" altLang="en-US" dirty="0"/>
              <a:t>，表示一切可读写的数据结构，以及从标准库扒来的</a:t>
            </a:r>
            <a:r>
              <a:rPr lang="en-US" altLang="zh-CN" dirty="0"/>
              <a:t>`</a:t>
            </a:r>
            <a:r>
              <a:rPr lang="en-US" altLang="zh-CN" dirty="0" err="1"/>
              <a:t>SeekFrom</a:t>
            </a:r>
            <a:r>
              <a:rPr lang="en-US" altLang="zh-CN" dirty="0"/>
              <a:t>`</a:t>
            </a:r>
            <a:r>
              <a:rPr lang="zh-CN" altLang="en-US" dirty="0"/>
              <a:t>、</a:t>
            </a:r>
            <a:r>
              <a:rPr lang="en-US" altLang="zh-CN" dirty="0"/>
              <a:t>`</a:t>
            </a:r>
            <a:r>
              <a:rPr lang="en-US" altLang="zh-CN" dirty="0" err="1"/>
              <a:t>IoSlice</a:t>
            </a:r>
            <a:r>
              <a:rPr lang="en-US" altLang="zh-CN" dirty="0"/>
              <a:t>`</a:t>
            </a:r>
            <a:r>
              <a:rPr lang="zh-CN" altLang="en-US" dirty="0"/>
              <a:t>等基础类型；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`</a:t>
            </a:r>
            <a:r>
              <a:rPr lang="en-US" altLang="zh-CN" dirty="0" err="1"/>
              <a:t>umifs</a:t>
            </a:r>
            <a:r>
              <a:rPr lang="en-US" altLang="zh-CN" dirty="0"/>
              <a:t>`</a:t>
            </a:r>
            <a:r>
              <a:rPr lang="zh-CN" altLang="en-US" dirty="0"/>
              <a:t>实现了</a:t>
            </a:r>
            <a:r>
              <a:rPr lang="en-US" altLang="zh-CN" dirty="0" err="1"/>
              <a:t>umi</a:t>
            </a:r>
            <a:r>
              <a:rPr lang="zh-CN" altLang="en-US" dirty="0"/>
              <a:t>的虚拟文件系统，包括</a:t>
            </a:r>
            <a:r>
              <a:rPr lang="en-US" altLang="zh-CN" dirty="0"/>
              <a:t>`</a:t>
            </a:r>
            <a:r>
              <a:rPr lang="en-US" altLang="zh-CN" dirty="0" err="1"/>
              <a:t>FileSystem</a:t>
            </a:r>
            <a:r>
              <a:rPr lang="en-US" altLang="zh-CN" dirty="0"/>
              <a:t>`</a:t>
            </a:r>
            <a:r>
              <a:rPr lang="zh-CN" altLang="en-US" dirty="0"/>
              <a:t>、</a:t>
            </a:r>
            <a:r>
              <a:rPr lang="en-US" altLang="zh-CN" dirty="0"/>
              <a:t>`Entry`</a:t>
            </a:r>
            <a:r>
              <a:rPr lang="zh-CN" altLang="en-US" dirty="0"/>
              <a:t>、</a:t>
            </a:r>
            <a:r>
              <a:rPr lang="en-US" altLang="zh-CN" dirty="0"/>
              <a:t>`Directory`</a:t>
            </a:r>
            <a:r>
              <a:rPr lang="zh-CN" altLang="en-US" dirty="0"/>
              <a:t>、</a:t>
            </a:r>
            <a:r>
              <a:rPr lang="en-US" altLang="zh-CN" dirty="0"/>
              <a:t>`</a:t>
            </a:r>
            <a:r>
              <a:rPr lang="en-US" altLang="zh-CN" dirty="0" err="1"/>
              <a:t>DirectoryMut</a:t>
            </a:r>
            <a:r>
              <a:rPr lang="en-US" altLang="zh-CN" dirty="0"/>
              <a:t>`</a:t>
            </a:r>
            <a:r>
              <a:rPr lang="zh-CN" altLang="en-US" dirty="0"/>
              <a:t>等</a:t>
            </a:r>
            <a:r>
              <a:rPr lang="en-US" altLang="zh-CN" dirty="0"/>
              <a:t>trait</a:t>
            </a:r>
            <a:r>
              <a:rPr lang="zh-CN" altLang="en-US" dirty="0"/>
              <a:t>，实现了方便的路径解析，并兼容了</a:t>
            </a:r>
            <a:r>
              <a:rPr lang="en-US" altLang="zh-CN" dirty="0"/>
              <a:t>Linux</a:t>
            </a:r>
            <a:r>
              <a:rPr lang="zh-CN" altLang="en-US" dirty="0"/>
              <a:t>的文件类型 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VFS</a:t>
            </a:r>
            <a:r>
              <a:rPr lang="zh-CN" altLang="en-US" dirty="0"/>
              <a:t>虚拟文件系统在各类文件系统之上构建了一个抽象层，从而使操作系统可以挂载各类文件系统；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`</a:t>
            </a:r>
            <a:r>
              <a:rPr lang="en-US" altLang="zh-CN" dirty="0" err="1"/>
              <a:t>kalloc</a:t>
            </a:r>
            <a:r>
              <a:rPr lang="en-US" altLang="zh-CN" dirty="0"/>
              <a:t>` : </a:t>
            </a:r>
            <a:r>
              <a:rPr lang="zh-CN" altLang="en-US" dirty="0"/>
              <a:t>内核和</a:t>
            </a:r>
            <a:r>
              <a:rPr lang="en-US" altLang="zh-CN" dirty="0"/>
              <a:t>Rust</a:t>
            </a:r>
            <a:r>
              <a:rPr lang="zh-CN" altLang="en-US" dirty="0"/>
              <a:t>语言自用的内核堆分配器；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`rv39-paging` : RISC-V </a:t>
            </a:r>
            <a:r>
              <a:rPr lang="zh-CN" altLang="en-US" dirty="0"/>
              <a:t>的 </a:t>
            </a:r>
            <a:r>
              <a:rPr lang="en-US" altLang="zh-CN" dirty="0"/>
              <a:t>Sv39 </a:t>
            </a:r>
            <a:r>
              <a:rPr lang="zh-CN" altLang="en-US" dirty="0"/>
              <a:t>页表机制；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`config` : </a:t>
            </a:r>
            <a:r>
              <a:rPr lang="zh-CN" altLang="en-US" dirty="0"/>
              <a:t>设备平台（开发板）相关的参数常量；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`hart-id` : </a:t>
            </a:r>
            <a:r>
              <a:rPr lang="zh-CN" altLang="en-US" dirty="0"/>
              <a:t>存储 </a:t>
            </a:r>
            <a:r>
              <a:rPr lang="en-US" altLang="zh-CN" dirty="0"/>
              <a:t>hart-id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`rand-</a:t>
            </a:r>
            <a:r>
              <a:rPr lang="en-US" altLang="zh-CN" dirty="0" err="1"/>
              <a:t>riscv</a:t>
            </a:r>
            <a:r>
              <a:rPr lang="en-US" altLang="zh-CN" dirty="0"/>
              <a:t>` : </a:t>
            </a:r>
            <a:r>
              <a:rPr lang="zh-CN" altLang="en-US" dirty="0"/>
              <a:t>随机数生成函数；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`</a:t>
            </a:r>
            <a:r>
              <a:rPr lang="en-US" altLang="zh-CN" dirty="0" err="1"/>
              <a:t>sygnal</a:t>
            </a:r>
            <a:r>
              <a:rPr lang="en-US" altLang="zh-CN" dirty="0"/>
              <a:t>` : </a:t>
            </a:r>
            <a:r>
              <a:rPr lang="zh-CN" altLang="en-US" dirty="0"/>
              <a:t>信号处理机制；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`</a:t>
            </a:r>
            <a:r>
              <a:rPr lang="en-US" altLang="zh-CN" dirty="0" err="1"/>
              <a:t>ksync</a:t>
            </a:r>
            <a:r>
              <a:rPr lang="en-US" altLang="zh-CN" dirty="0"/>
              <a:t>` : </a:t>
            </a:r>
            <a:r>
              <a:rPr lang="zh-CN" altLang="en-US" dirty="0"/>
              <a:t>提供了各种在异步上下文中同步源语。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883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3DB2D-914D-D789-0F8B-F7D70ABC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开发问题与解决：丢包率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0A17B-E475-8243-95D0-F4B4CE25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问题：</a:t>
            </a:r>
            <a:r>
              <a:rPr lang="zh-CN" altLang="en-US" dirty="0"/>
              <a:t>在使用</a:t>
            </a:r>
            <a:r>
              <a:rPr lang="en-US" altLang="zh-CN" dirty="0"/>
              <a:t>`</a:t>
            </a:r>
            <a:r>
              <a:rPr lang="en-US" altLang="zh-CN" dirty="0" err="1"/>
              <a:t>smoltcp</a:t>
            </a:r>
            <a:r>
              <a:rPr lang="en-US" altLang="zh-CN" dirty="0"/>
              <a:t>`</a:t>
            </a:r>
            <a:r>
              <a:rPr lang="zh-CN" altLang="en-US" dirty="0"/>
              <a:t>时，</a:t>
            </a:r>
            <a:r>
              <a:rPr lang="en-US" altLang="zh-CN" dirty="0"/>
              <a:t>`</a:t>
            </a:r>
            <a:r>
              <a:rPr lang="en-US" altLang="zh-CN" dirty="0" err="1"/>
              <a:t>iperf</a:t>
            </a:r>
            <a:r>
              <a:rPr lang="en-US" altLang="zh-CN" dirty="0"/>
              <a:t>`</a:t>
            </a:r>
            <a:r>
              <a:rPr lang="zh-CN" altLang="en-US" dirty="0"/>
              <a:t>测试的</a:t>
            </a:r>
            <a:r>
              <a:rPr lang="en-US" altLang="zh-CN" dirty="0"/>
              <a:t>UDP</a:t>
            </a:r>
            <a:r>
              <a:rPr lang="zh-CN" altLang="en-US" dirty="0"/>
              <a:t>的丢包率一直居高不下（</a:t>
            </a:r>
            <a:r>
              <a:rPr lang="en-US" altLang="zh-CN" dirty="0"/>
              <a:t>20%</a:t>
            </a:r>
            <a:r>
              <a:rPr lang="zh-CN" altLang="en-US" dirty="0"/>
              <a:t>左右）。经过排查发现是</a:t>
            </a:r>
            <a:r>
              <a:rPr lang="en-US" altLang="zh-CN" dirty="0"/>
              <a:t>`</a:t>
            </a:r>
            <a:r>
              <a:rPr lang="en-US" altLang="zh-CN" dirty="0" err="1"/>
              <a:t>smoltcp</a:t>
            </a:r>
            <a:r>
              <a:rPr lang="en-US" altLang="zh-CN" dirty="0"/>
              <a:t>`</a:t>
            </a:r>
            <a:r>
              <a:rPr lang="zh-CN" altLang="en-US" dirty="0"/>
              <a:t>中的</a:t>
            </a:r>
            <a:r>
              <a:rPr lang="en-US" altLang="zh-CN" dirty="0"/>
              <a:t>UDP</a:t>
            </a:r>
            <a:r>
              <a:rPr lang="zh-CN" altLang="en-US" dirty="0"/>
              <a:t>收包逻辑较为简单，没有远程端口的参与，而</a:t>
            </a:r>
            <a:r>
              <a:rPr lang="en-US" altLang="zh-CN" dirty="0"/>
              <a:t>`</a:t>
            </a:r>
            <a:r>
              <a:rPr lang="en-US" altLang="zh-CN" dirty="0" err="1"/>
              <a:t>iperf</a:t>
            </a:r>
            <a:r>
              <a:rPr lang="en-US" altLang="zh-CN" dirty="0"/>
              <a:t>`</a:t>
            </a:r>
            <a:r>
              <a:rPr lang="zh-CN" altLang="en-US" dirty="0"/>
              <a:t>使用多个插座连接同一个服务器端口，于是经常出现收发不均衡的现象，造成某些插座缓冲区满而丢包。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解决：</a:t>
            </a:r>
            <a:r>
              <a:rPr lang="zh-CN" altLang="en-US" dirty="0"/>
              <a:t>在</a:t>
            </a:r>
            <a:r>
              <a:rPr lang="en-US" altLang="zh-CN" dirty="0"/>
              <a:t>`</a:t>
            </a:r>
            <a:r>
              <a:rPr lang="en-US" altLang="zh-CN" dirty="0" err="1"/>
              <a:t>smoltcp</a:t>
            </a:r>
            <a:r>
              <a:rPr lang="en-US" altLang="zh-CN" dirty="0"/>
              <a:t>`</a:t>
            </a:r>
            <a:r>
              <a:rPr lang="zh-CN" altLang="en-US" dirty="0"/>
              <a:t>中加入了伪远程端口字段，使得在</a:t>
            </a:r>
            <a:r>
              <a:rPr lang="en-US" altLang="zh-CN" dirty="0"/>
              <a:t>UDP</a:t>
            </a:r>
            <a:r>
              <a:rPr lang="zh-CN" altLang="en-US" dirty="0"/>
              <a:t>收包时优先匹配远程端口。经过测试将丢包率降到了个位数。还在</a:t>
            </a:r>
            <a:r>
              <a:rPr lang="en-US" altLang="zh-CN" dirty="0"/>
              <a:t>`</a:t>
            </a:r>
            <a:r>
              <a:rPr lang="en-US" altLang="zh-CN" dirty="0" err="1"/>
              <a:t>smoltcp</a:t>
            </a:r>
            <a:r>
              <a:rPr lang="en-US" altLang="zh-CN" dirty="0"/>
              <a:t>`</a:t>
            </a:r>
            <a:r>
              <a:rPr lang="zh-CN" altLang="en-US" dirty="0"/>
              <a:t>中增加了检测收发缓冲区空闲大小的函数，以支持其</a:t>
            </a:r>
            <a:r>
              <a:rPr lang="en-US" altLang="zh-CN" dirty="0"/>
              <a:t>poll</a:t>
            </a:r>
            <a:r>
              <a:rPr lang="zh-CN" altLang="en-US" dirty="0"/>
              <a:t>事件功能。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4BC91A9-97A9-EFF2-03A4-00BEC978D0E6}"/>
              </a:ext>
            </a:extLst>
          </p:cNvPr>
          <p:cNvCxnSpPr/>
          <p:nvPr/>
        </p:nvCxnSpPr>
        <p:spPr>
          <a:xfrm>
            <a:off x="950495" y="1431757"/>
            <a:ext cx="77363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9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3E907-30A9-EEBB-CDC4-0CE998E1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开发问题与解决：用户缓冲区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D11BD-C6D3-7629-1E81-A843916C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问题：</a:t>
            </a:r>
            <a:r>
              <a:rPr lang="zh-CN" altLang="en-US" dirty="0"/>
              <a:t>实际操作用户缓冲区的时机可能并不与提交映射的时机相同，有可能在使用时该缓冲区已经被另一个线程取消映射了。造成的页错误发生在内核空间，没有挽回的余地（二阶中断处理不能发生在异步上下文，因此异步的映射函数无法调用，错误的</a:t>
            </a:r>
            <a:r>
              <a:rPr lang="en-US" altLang="zh-CN" dirty="0"/>
              <a:t>I/O</a:t>
            </a:r>
            <a:r>
              <a:rPr lang="zh-CN" altLang="en-US" dirty="0"/>
              <a:t>操作无法中止）。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解决：</a:t>
            </a:r>
            <a:r>
              <a:rPr lang="zh-CN" altLang="en-US" dirty="0"/>
              <a:t>在使用用户缓冲区的时候保持持有地址空间的读锁，使得其他线程无法改变地址空间，虽然在一定程度上拖慢了效率，但是增加了缓冲区安全性。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D19967-B574-AF92-4D88-311BC1F7204E}"/>
              </a:ext>
            </a:extLst>
          </p:cNvPr>
          <p:cNvCxnSpPr/>
          <p:nvPr/>
        </p:nvCxnSpPr>
        <p:spPr>
          <a:xfrm>
            <a:off x="950495" y="1431757"/>
            <a:ext cx="77363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2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558ABC8-7FDA-D9E8-9BD9-250B28FB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F6665ED-D2E3-BDA1-E75A-98032FBA1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7" y="108193"/>
            <a:ext cx="7368466" cy="6641614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A044C8-1D23-D37A-7B2D-064730EC5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54" y="3109698"/>
            <a:ext cx="1106426" cy="2478029"/>
          </a:xfrm>
          <a:prstGeom prst="rect">
            <a:avLst/>
          </a:prstGeom>
        </p:spPr>
      </p:pic>
      <p:sp>
        <p:nvSpPr>
          <p:cNvPr id="17" name="左大括号 16">
            <a:extLst>
              <a:ext uri="{FF2B5EF4-FFF2-40B4-BE49-F238E27FC236}">
                <a16:creationId xmlns:a16="http://schemas.microsoft.com/office/drawing/2014/main" id="{5EB49C50-AA64-1305-9B96-BEE3918CC28D}"/>
              </a:ext>
            </a:extLst>
          </p:cNvPr>
          <p:cNvSpPr/>
          <p:nvPr/>
        </p:nvSpPr>
        <p:spPr>
          <a:xfrm>
            <a:off x="2002636" y="1947620"/>
            <a:ext cx="190910" cy="4802187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3A77FC-2FC2-488E-56F0-D1C9C0E15147}"/>
              </a:ext>
            </a:extLst>
          </p:cNvPr>
          <p:cNvSpPr txBox="1"/>
          <p:nvPr/>
        </p:nvSpPr>
        <p:spPr>
          <a:xfrm>
            <a:off x="-1" y="3392488"/>
            <a:ext cx="17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除去直接引用，总共有</a:t>
            </a:r>
            <a:r>
              <a:rPr lang="en-US" altLang="zh-CN" dirty="0"/>
              <a:t>32775</a:t>
            </a:r>
            <a:r>
              <a:rPr lang="zh-CN" altLang="en-US" dirty="0"/>
              <a:t>行代码；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E69A0-9A21-C6AE-4051-6414A2370BE4}"/>
              </a:ext>
            </a:extLst>
          </p:cNvPr>
          <p:cNvSpPr txBox="1"/>
          <p:nvPr/>
        </p:nvSpPr>
        <p:spPr>
          <a:xfrm>
            <a:off x="0" y="4320436"/>
            <a:ext cx="178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再除去修改过的开源库，总共有</a:t>
            </a:r>
            <a:r>
              <a:rPr lang="en-US" altLang="zh-CN" dirty="0"/>
              <a:t>26168</a:t>
            </a:r>
            <a:r>
              <a:rPr lang="zh-CN" altLang="en-US" dirty="0"/>
              <a:t>行代码。</a:t>
            </a:r>
          </a:p>
        </p:txBody>
      </p:sp>
    </p:spTree>
    <p:extLst>
      <p:ext uri="{BB962C8B-B14F-4D97-AF65-F5344CB8AC3E}">
        <p14:creationId xmlns:p14="http://schemas.microsoft.com/office/powerpoint/2010/main" val="58267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7FC13-942D-BE45-F87D-E602BF28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比赛总结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6A09E9E-FE71-7969-1B20-3A64BDA52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41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平行四边形 3">
            <a:extLst>
              <a:ext uri="{FF2B5EF4-FFF2-40B4-BE49-F238E27FC236}">
                <a16:creationId xmlns:a16="http://schemas.microsoft.com/office/drawing/2014/main" id="{ED149D37-DFED-D7FD-DE98-8E1C99B932A8}"/>
              </a:ext>
            </a:extLst>
          </p:cNvPr>
          <p:cNvSpPr/>
          <p:nvPr/>
        </p:nvSpPr>
        <p:spPr>
          <a:xfrm>
            <a:off x="7983867" y="0"/>
            <a:ext cx="4919578" cy="6858000"/>
          </a:xfrm>
          <a:prstGeom prst="parallelogram">
            <a:avLst>
              <a:gd name="adj" fmla="val 52716"/>
            </a:avLst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感谢聆听！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9346" y="5541558"/>
            <a:ext cx="5464181" cy="29627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队伍：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PLNTRY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（西安交通大学）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人员：徐启航、杨豪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指导老师：陈渝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21782-511F-2A1B-30FB-2900536D3B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26FAFE-4A0D-450F-72C4-BA8166DE8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2C63F4E-1B46-DF5D-D0CF-3BA74A624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8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0EBE0-533B-A802-56B7-9AE1980C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实现目标：</a:t>
            </a:r>
            <a:r>
              <a:rPr lang="zh-CN" altLang="en-US" b="1" dirty="0"/>
              <a:t>并发</a:t>
            </a:r>
            <a:r>
              <a:rPr lang="zh-CN" altLang="en-US" dirty="0"/>
              <a:t> </a:t>
            </a:r>
            <a:r>
              <a:rPr lang="en-US" altLang="zh-CN" dirty="0"/>
              <a:t>&amp; </a:t>
            </a:r>
            <a:r>
              <a:rPr lang="zh-CN" altLang="en-US" b="1" dirty="0"/>
              <a:t>并行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609BD-F725-4241-4630-F69E1644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并发</a:t>
            </a:r>
            <a:r>
              <a:rPr lang="zh-CN" altLang="en-US" dirty="0"/>
              <a:t>：贯彻始终的</a:t>
            </a:r>
            <a:r>
              <a:rPr lang="zh-CN" altLang="en-US" b="1" dirty="0"/>
              <a:t>异步</a:t>
            </a:r>
            <a:r>
              <a:rPr lang="zh-CN" altLang="en-US" dirty="0"/>
              <a:t>与</a:t>
            </a:r>
            <a:r>
              <a:rPr lang="zh-CN" altLang="en-US" b="1" dirty="0"/>
              <a:t>无栈协程</a:t>
            </a:r>
            <a:endParaRPr lang="en-US" altLang="zh-CN" b="1" dirty="0"/>
          </a:p>
          <a:p>
            <a:pPr lvl="1"/>
            <a:r>
              <a:rPr lang="zh-CN" altLang="en-US" dirty="0"/>
              <a:t>系统调用的异步（</a:t>
            </a:r>
            <a:r>
              <a:rPr lang="en-US" altLang="zh-CN" dirty="0"/>
              <a:t>poll &amp; select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线程管理中的无栈协程</a:t>
            </a:r>
            <a:endParaRPr lang="en-US" altLang="zh-CN" dirty="0"/>
          </a:p>
          <a:p>
            <a:pPr lvl="1"/>
            <a:r>
              <a:rPr lang="zh-CN" altLang="en-US" dirty="0"/>
              <a:t>文件系统的并发实现</a:t>
            </a:r>
            <a:endParaRPr lang="en-US" altLang="zh-CN" dirty="0"/>
          </a:p>
          <a:p>
            <a:pPr lvl="1"/>
            <a:r>
              <a:rPr lang="zh-CN" altLang="en-US" dirty="0"/>
              <a:t>设备驱动程序中的中断驱动异步</a:t>
            </a:r>
            <a:endParaRPr lang="en-US" altLang="zh-CN" dirty="0"/>
          </a:p>
          <a:p>
            <a:r>
              <a:rPr lang="zh-CN" altLang="en-US" b="1" dirty="0"/>
              <a:t>并行</a:t>
            </a:r>
            <a:r>
              <a:rPr lang="zh-CN" altLang="en-US" dirty="0"/>
              <a:t>：</a:t>
            </a:r>
            <a:r>
              <a:rPr lang="en-US" altLang="zh-CN" dirty="0"/>
              <a:t>SMP</a:t>
            </a:r>
            <a:r>
              <a:rPr lang="zh-CN" altLang="en-US" dirty="0"/>
              <a:t>多核支持</a:t>
            </a:r>
            <a:endParaRPr lang="en-US" altLang="zh-CN" dirty="0"/>
          </a:p>
          <a:p>
            <a:pPr lvl="1"/>
            <a:r>
              <a:rPr lang="zh-CN" altLang="en-US" dirty="0"/>
              <a:t>异步执行器中的均衡负载</a:t>
            </a:r>
            <a:endParaRPr lang="en-US" altLang="zh-CN" dirty="0"/>
          </a:p>
          <a:p>
            <a:r>
              <a:rPr lang="zh-CN" altLang="en-US" dirty="0"/>
              <a:t>其他模块概览</a:t>
            </a:r>
            <a:endParaRPr lang="en-US" altLang="zh-CN" dirty="0"/>
          </a:p>
          <a:p>
            <a:r>
              <a:rPr lang="zh-CN" altLang="en-US" dirty="0"/>
              <a:t>开发中的问题与解决</a:t>
            </a:r>
            <a:endParaRPr lang="en-US" altLang="zh-CN" dirty="0"/>
          </a:p>
          <a:p>
            <a:r>
              <a:rPr lang="zh-CN" altLang="en-US" dirty="0"/>
              <a:t>比赛总结</a:t>
            </a:r>
            <a:endParaRPr lang="en-US" altLang="zh-CN" dirty="0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E5A73D75-0B4E-CC7D-7B4F-C8C2864B8291}"/>
              </a:ext>
            </a:extLst>
          </p:cNvPr>
          <p:cNvSpPr/>
          <p:nvPr/>
        </p:nvSpPr>
        <p:spPr>
          <a:xfrm>
            <a:off x="7983867" y="0"/>
            <a:ext cx="4919578" cy="6858000"/>
          </a:xfrm>
          <a:prstGeom prst="parallelogram">
            <a:avLst>
              <a:gd name="adj" fmla="val 5271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368679-99BE-F61F-83D1-28C7AF5F23BD}"/>
              </a:ext>
            </a:extLst>
          </p:cNvPr>
          <p:cNvCxnSpPr/>
          <p:nvPr/>
        </p:nvCxnSpPr>
        <p:spPr>
          <a:xfrm>
            <a:off x="950495" y="1431757"/>
            <a:ext cx="77363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1967F-94D8-95E9-0072-9FB18C5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 </a:t>
            </a:r>
            <a:r>
              <a:rPr lang="en-US" altLang="zh-CN" dirty="0"/>
              <a:t>&amp; </a:t>
            </a:r>
            <a:r>
              <a:rPr lang="zh-CN" altLang="en-US" dirty="0"/>
              <a:t>无栈协程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153F5-4200-597C-BF06-9254D17B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593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有栈协程将任务的调用栈和上下文分开保存，通过汇编代码手动切换函数调用栈来进行任务切换。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每个任务的调用栈都会有一定的内存浪费（空闲），并都会有栈溢出风险。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946DB3-84A8-7ADC-A59F-F8C694B4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38" y="1464808"/>
            <a:ext cx="7243466" cy="43513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9483D88-4768-0174-6B12-72384EA7313C}"/>
              </a:ext>
            </a:extLst>
          </p:cNvPr>
          <p:cNvCxnSpPr>
            <a:cxnSpLocks/>
          </p:cNvCxnSpPr>
          <p:nvPr/>
        </p:nvCxnSpPr>
        <p:spPr>
          <a:xfrm>
            <a:off x="950495" y="1431757"/>
            <a:ext cx="51455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1967F-94D8-95E9-0072-9FB18C5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 </a:t>
            </a:r>
            <a:r>
              <a:rPr lang="en-US" altLang="zh-CN" dirty="0"/>
              <a:t>&amp; </a:t>
            </a:r>
            <a:r>
              <a:rPr lang="zh-CN" altLang="en-US" dirty="0"/>
              <a:t>无栈协程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153F5-4200-597C-BF06-9254D17B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907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无栈协程则将任务的信息同一保存成状态机，统一存放在堆上，由执行器通过更改指针来切换执行的任务。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调用栈仅每个执行器一个，一定程度上减少了内存浪费、降低栈溢出风险。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946DB3-84A8-7ADC-A59F-F8C694B4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1826" y="1464808"/>
            <a:ext cx="5019062" cy="435133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B392D4C-AEE1-2B62-04D1-62215502170C}"/>
              </a:ext>
            </a:extLst>
          </p:cNvPr>
          <p:cNvCxnSpPr>
            <a:cxnSpLocks/>
          </p:cNvCxnSpPr>
          <p:nvPr/>
        </p:nvCxnSpPr>
        <p:spPr>
          <a:xfrm>
            <a:off x="950495" y="1431757"/>
            <a:ext cx="43073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6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747C8-861D-DB6C-D303-682EFEFF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为了异步：特权级（内核</a:t>
            </a:r>
            <a:r>
              <a:rPr lang="en-US" altLang="zh-CN" dirty="0"/>
              <a:t>/</a:t>
            </a:r>
            <a:r>
              <a:rPr lang="zh-CN" altLang="en-US" dirty="0"/>
              <a:t>用户态）切换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C3883-73FA-5855-543A-1C3FC29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传统的中断处理程序通常会以函数调用的形式，流程如下：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保存用户上下文；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通过标准的函数调用形式跳转到中断处理程序；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恢复用户上下文并退出。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ECFC3-00D2-56ED-59E7-341A4AC0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038354" cy="247802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225B1FE-9278-C462-7549-164BFC2878DA}"/>
              </a:ext>
            </a:extLst>
          </p:cNvPr>
          <p:cNvCxnSpPr/>
          <p:nvPr/>
        </p:nvCxnSpPr>
        <p:spPr>
          <a:xfrm>
            <a:off x="950495" y="1431757"/>
            <a:ext cx="77363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7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2327A-C1A3-D1D4-A2EE-85051D8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为了异步：特权级切换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F14B-F75A-1A0E-DBBA-87380B8C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3329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这里使用一种新的方式，思想与去年的一等奖作品</a:t>
            </a:r>
            <a:r>
              <a:rPr lang="en-US" altLang="zh-CN" dirty="0"/>
              <a:t>FTL OS</a:t>
            </a:r>
            <a:r>
              <a:rPr lang="zh-CN" altLang="en-US" dirty="0"/>
              <a:t>不谋而合，其伪代码分成两个部分，进入用户和进入内核，分别对应右上图和右下图。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两段过程是完全对偶的，本质上是一种有栈协程的上下文切换方式。这样，在内核态异步上下文中，就可以通过函数调用的方式切换特权级。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DBB422-4C88-53EA-2FC5-B6BF4F8FC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81" y="177353"/>
            <a:ext cx="5038354" cy="3026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6B1336-0728-78C5-5FCA-3AE362F4E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81" y="3338960"/>
            <a:ext cx="5038354" cy="302667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276B05-FEE2-935B-B546-FA75BA322900}"/>
              </a:ext>
            </a:extLst>
          </p:cNvPr>
          <p:cNvCxnSpPr>
            <a:cxnSpLocks/>
          </p:cNvCxnSpPr>
          <p:nvPr/>
        </p:nvCxnSpPr>
        <p:spPr>
          <a:xfrm>
            <a:off x="950495" y="1431757"/>
            <a:ext cx="49449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4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67EBB-B921-83E2-74CD-9D9DAF32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为了异步与并发：线程管理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D9117-FD24-2F22-0265-EF99DF79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7743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将线程生命周期抽象成异步循环，提高代码的直观性，方便调试。</a:t>
            </a:r>
            <a:endParaRPr lang="en-US" altLang="zh-CN" dirty="0"/>
          </a:p>
          <a:p>
            <a:r>
              <a:rPr lang="zh-CN" altLang="en-US" dirty="0"/>
              <a:t>分离了线程的信息和状态：</a:t>
            </a:r>
            <a:endParaRPr lang="en-US" altLang="zh-CN" dirty="0"/>
          </a:p>
          <a:p>
            <a:pPr lvl="1"/>
            <a:r>
              <a:rPr lang="zh-CN" altLang="en-US" dirty="0"/>
              <a:t>为每个共享的可能可变的信息创建单独的细粒度锁；</a:t>
            </a:r>
            <a:endParaRPr lang="en-US" altLang="zh-CN" dirty="0"/>
          </a:p>
          <a:p>
            <a:pPr lvl="1"/>
            <a:r>
              <a:rPr lang="zh-CN" altLang="en-US" dirty="0"/>
              <a:t>将私有的状态转移到异步循环中的局部变量。</a:t>
            </a:r>
            <a:endParaRPr lang="en-US" altLang="zh-CN" dirty="0"/>
          </a:p>
          <a:p>
            <a:r>
              <a:rPr lang="zh-CN" altLang="en-US" dirty="0"/>
              <a:t>既充分利用了</a:t>
            </a:r>
            <a:r>
              <a:rPr lang="en-US" altLang="zh-CN" dirty="0"/>
              <a:t>Rust</a:t>
            </a:r>
            <a:r>
              <a:rPr lang="zh-CN" altLang="en-US" dirty="0"/>
              <a:t>的所有权系统，又由于细粒度锁提高了线程信息访问的并发性。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2E0BFF-1ADB-0DE9-4244-E0DCD5007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42" y="471192"/>
            <a:ext cx="2928659" cy="4986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246160-61EA-B021-2AE9-86FFB824A7F6}"/>
              </a:ext>
            </a:extLst>
          </p:cNvPr>
          <p:cNvSpPr txBox="1"/>
          <p:nvPr/>
        </p:nvSpPr>
        <p:spPr>
          <a:xfrm>
            <a:off x="7896225" y="5853797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线程的生命周期。实现的异步代码块与其完全相同。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FCE4547-BE5E-5689-5610-A450026410B4}"/>
              </a:ext>
            </a:extLst>
          </p:cNvPr>
          <p:cNvCxnSpPr>
            <a:cxnSpLocks/>
          </p:cNvCxnSpPr>
          <p:nvPr/>
        </p:nvCxnSpPr>
        <p:spPr>
          <a:xfrm>
            <a:off x="950495" y="1431757"/>
            <a:ext cx="67256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105C7-4821-2481-3F13-1626ED07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为了并发：网络协议栈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28310-C8AE-EEA2-1707-1ECA98D8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我们基于</a:t>
            </a:r>
            <a:r>
              <a:rPr lang="en-US" altLang="zh-CN" dirty="0"/>
              <a:t>`</a:t>
            </a:r>
            <a:r>
              <a:rPr lang="en-US" altLang="zh-CN" dirty="0" err="1"/>
              <a:t>smoltcp</a:t>
            </a:r>
            <a:r>
              <a:rPr lang="en-US" altLang="zh-CN" dirty="0"/>
              <a:t>`</a:t>
            </a:r>
            <a:r>
              <a:rPr lang="zh-CN" altLang="en-US" dirty="0"/>
              <a:t>，参照</a:t>
            </a:r>
            <a:r>
              <a:rPr lang="en-US" altLang="zh-CN" dirty="0"/>
              <a:t>`embassy-net`</a:t>
            </a:r>
            <a:r>
              <a:rPr lang="zh-CN" altLang="en-US" dirty="0"/>
              <a:t>开发出了具有多设备统一的网络协议栈，在单独的背景任务里进行协议栈的异步轮询。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插座的实现中，我们将</a:t>
            </a:r>
            <a:r>
              <a:rPr lang="en-US" altLang="zh-CN" dirty="0"/>
              <a:t>ACCEPT</a:t>
            </a:r>
            <a:r>
              <a:rPr lang="zh-CN" altLang="en-US" dirty="0"/>
              <a:t>队列的创建连接操作分离到背景任务中，分离了系统调用和实际的</a:t>
            </a:r>
            <a:r>
              <a:rPr lang="en-US" altLang="zh-CN" dirty="0"/>
              <a:t>I/O</a:t>
            </a:r>
            <a:r>
              <a:rPr lang="zh-CN" altLang="en-US" dirty="0"/>
              <a:t>操作，增加了该操作的吞吐量，提高了创建</a:t>
            </a:r>
            <a:r>
              <a:rPr lang="en-US" altLang="zh-CN" dirty="0"/>
              <a:t>TCP</a:t>
            </a:r>
            <a:r>
              <a:rPr lang="zh-CN" altLang="en-US" dirty="0"/>
              <a:t>连接的并发性。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5AE05F-6237-1AF0-0AFF-92DCE8D60210}"/>
              </a:ext>
            </a:extLst>
          </p:cNvPr>
          <p:cNvSpPr/>
          <p:nvPr/>
        </p:nvSpPr>
        <p:spPr>
          <a:xfrm>
            <a:off x="1476544" y="4897305"/>
            <a:ext cx="2030227" cy="887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插座接口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AD4E69-9E0B-0524-6D1A-1180E32B3D5D}"/>
              </a:ext>
            </a:extLst>
          </p:cNvPr>
          <p:cNvSpPr/>
          <p:nvPr/>
        </p:nvSpPr>
        <p:spPr>
          <a:xfrm>
            <a:off x="5080886" y="4897304"/>
            <a:ext cx="2030227" cy="887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协议栈轮询任务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698266-4F7B-5E23-6D15-075FC8FCC4F3}"/>
              </a:ext>
            </a:extLst>
          </p:cNvPr>
          <p:cNvSpPr/>
          <p:nvPr/>
        </p:nvSpPr>
        <p:spPr>
          <a:xfrm>
            <a:off x="8685229" y="4897304"/>
            <a:ext cx="2030227" cy="887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设备驱动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D184B5E-E216-708D-08D5-8A93E6D9A367}"/>
              </a:ext>
            </a:extLst>
          </p:cNvPr>
          <p:cNvCxnSpPr/>
          <p:nvPr/>
        </p:nvCxnSpPr>
        <p:spPr>
          <a:xfrm>
            <a:off x="3506771" y="5147413"/>
            <a:ext cx="157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CADD726-54A8-94B6-390C-37F8F08A7BC2}"/>
              </a:ext>
            </a:extLst>
          </p:cNvPr>
          <p:cNvCxnSpPr/>
          <p:nvPr/>
        </p:nvCxnSpPr>
        <p:spPr>
          <a:xfrm>
            <a:off x="7111113" y="5147413"/>
            <a:ext cx="157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8354DB8-470D-4826-C863-24F3B3652E3A}"/>
              </a:ext>
            </a:extLst>
          </p:cNvPr>
          <p:cNvCxnSpPr>
            <a:cxnSpLocks/>
          </p:cNvCxnSpPr>
          <p:nvPr/>
        </p:nvCxnSpPr>
        <p:spPr>
          <a:xfrm flipH="1">
            <a:off x="3506771" y="5520275"/>
            <a:ext cx="157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4B44E27-F199-415B-C630-89D1F7B896D2}"/>
              </a:ext>
            </a:extLst>
          </p:cNvPr>
          <p:cNvCxnSpPr>
            <a:cxnSpLocks/>
          </p:cNvCxnSpPr>
          <p:nvPr/>
        </p:nvCxnSpPr>
        <p:spPr>
          <a:xfrm flipH="1">
            <a:off x="7111113" y="5530632"/>
            <a:ext cx="157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1C91243-99D2-A036-6609-9E9EF7C35E50}"/>
              </a:ext>
            </a:extLst>
          </p:cNvPr>
          <p:cNvSpPr txBox="1"/>
          <p:nvPr/>
        </p:nvSpPr>
        <p:spPr>
          <a:xfrm>
            <a:off x="3751534" y="4501082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改变状态，触发轮询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1C922D-5B91-D859-DE9E-1BC6797EFCC8}"/>
              </a:ext>
            </a:extLst>
          </p:cNvPr>
          <p:cNvSpPr txBox="1"/>
          <p:nvPr/>
        </p:nvSpPr>
        <p:spPr>
          <a:xfrm>
            <a:off x="3751534" y="551124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I/O</a:t>
            </a:r>
            <a:r>
              <a:rPr lang="zh-CN" altLang="en-US" dirty="0"/>
              <a:t>，唤醒用户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B0D52A-B7AF-42FF-3E63-D66DB27BE8FA}"/>
              </a:ext>
            </a:extLst>
          </p:cNvPr>
          <p:cNvSpPr txBox="1"/>
          <p:nvPr/>
        </p:nvSpPr>
        <p:spPr>
          <a:xfrm>
            <a:off x="7426049" y="4786764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232CE7-C4A3-82BB-A874-65D4EDEE42EF}"/>
              </a:ext>
            </a:extLst>
          </p:cNvPr>
          <p:cNvSpPr txBox="1"/>
          <p:nvPr/>
        </p:nvSpPr>
        <p:spPr>
          <a:xfrm>
            <a:off x="7330000" y="5530632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发生中断，触发轮询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A5F534-DF63-1B1C-1984-709046BDBE4A}"/>
              </a:ext>
            </a:extLst>
          </p:cNvPr>
          <p:cNvCxnSpPr/>
          <p:nvPr/>
        </p:nvCxnSpPr>
        <p:spPr>
          <a:xfrm>
            <a:off x="950495" y="1431757"/>
            <a:ext cx="77363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8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1791</Words>
  <Application>Microsoft Office PowerPoint</Application>
  <PresentationFormat>宽屏</PresentationFormat>
  <Paragraphs>129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UMI</vt:lpstr>
      <vt:lpstr>PowerPoint 演示文稿</vt:lpstr>
      <vt:lpstr>实现目标：并发 &amp; 并行</vt:lpstr>
      <vt:lpstr>异步 &amp; 无栈协程</vt:lpstr>
      <vt:lpstr>异步 &amp; 无栈协程</vt:lpstr>
      <vt:lpstr>为了异步：特权级（内核/用户态）切换</vt:lpstr>
      <vt:lpstr>为了异步：特权级切换</vt:lpstr>
      <vt:lpstr>为了异步与并发：线程管理</vt:lpstr>
      <vt:lpstr>为了并发：网络协议栈</vt:lpstr>
      <vt:lpstr>为了并发：FAT32文件系统</vt:lpstr>
      <vt:lpstr>为了并发：页帧管理</vt:lpstr>
      <vt:lpstr>为了并发：网络设备抽象</vt:lpstr>
      <vt:lpstr>为了并发：SD卡设备</vt:lpstr>
      <vt:lpstr>为了多核：执行器</vt:lpstr>
      <vt:lpstr>其他功能简介：地址空间管理</vt:lpstr>
      <vt:lpstr>其他功能简介：时间管理</vt:lpstr>
      <vt:lpstr>其他功能 &amp; 模块概览</vt:lpstr>
      <vt:lpstr>开发问题与解决：丢包率</vt:lpstr>
      <vt:lpstr>开发问题与解决：用户缓冲区</vt:lpstr>
      <vt:lpstr>比赛总结</vt:lpstr>
      <vt:lpstr>感谢聆听！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UMI：RISC-V平台的多核操作系统</dc:title>
  <dc:creator>徐 启航</dc:creator>
  <cp:lastModifiedBy>启航 徐</cp:lastModifiedBy>
  <cp:revision>192</cp:revision>
  <dcterms:created xsi:type="dcterms:W3CDTF">2023-08-17T16:15:37Z</dcterms:created>
  <dcterms:modified xsi:type="dcterms:W3CDTF">2023-09-19T13:12:55Z</dcterms:modified>
</cp:coreProperties>
</file>