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64" r:id="rId4"/>
    <p:sldId id="260" r:id="rId5"/>
    <p:sldId id="261" r:id="rId6"/>
    <p:sldId id="258" r:id="rId7"/>
    <p:sldId id="262" r:id="rId8"/>
    <p:sldId id="263" r:id="rId9"/>
    <p:sldId id="267" r:id="rId10"/>
    <p:sldId id="265" r:id="rId11"/>
    <p:sldId id="268" r:id="rId12"/>
    <p:sldId id="287" r:id="rId13"/>
    <p:sldId id="269" r:id="rId14"/>
    <p:sldId id="273" r:id="rId15"/>
    <p:sldId id="274" r:id="rId16"/>
    <p:sldId id="270" r:id="rId17"/>
    <p:sldId id="275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72" r:id="rId28"/>
    <p:sldId id="288" r:id="rId29"/>
    <p:sldId id="290" r:id="rId30"/>
    <p:sldId id="291" r:id="rId31"/>
    <p:sldId id="292" r:id="rId32"/>
    <p:sldId id="293" r:id="rId33"/>
    <p:sldId id="294" r:id="rId34"/>
    <p:sldId id="296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84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F0C8-24CD-4C8F-ADAE-DB805224324B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AF13-6610-438F-8DD9-C4104128F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39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F0C8-24CD-4C8F-ADAE-DB805224324B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AF13-6610-438F-8DD9-C4104128F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2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F0C8-24CD-4C8F-ADAE-DB805224324B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AF13-6610-438F-8DD9-C4104128F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88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F0C8-24CD-4C8F-ADAE-DB805224324B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AF13-6610-438F-8DD9-C4104128F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2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F0C8-24CD-4C8F-ADAE-DB805224324B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AF13-6610-438F-8DD9-C4104128F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3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F0C8-24CD-4C8F-ADAE-DB805224324B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AF13-6610-438F-8DD9-C4104128F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2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F0C8-24CD-4C8F-ADAE-DB805224324B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AF13-6610-438F-8DD9-C4104128F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89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F0C8-24CD-4C8F-ADAE-DB805224324B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AF13-6610-438F-8DD9-C4104128F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6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F0C8-24CD-4C8F-ADAE-DB805224324B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AF13-6610-438F-8DD9-C4104128F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22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F0C8-24CD-4C8F-ADAE-DB805224324B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AF13-6610-438F-8DD9-C4104128F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53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F0C8-24CD-4C8F-ADAE-DB805224324B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AF13-6610-438F-8DD9-C4104128F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66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31470" y="365125"/>
            <a:ext cx="11544300" cy="766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1470" y="1325880"/>
            <a:ext cx="11544300" cy="4851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06010" y="6356350"/>
            <a:ext cx="3011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9F0C8-24CD-4C8F-ADAE-DB805224324B}" type="datetimeFigureOut">
              <a:rPr lang="ko-KR" altLang="en-US" smtClean="0"/>
              <a:pPr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40313" y="6356350"/>
            <a:ext cx="4517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78410" y="6356350"/>
            <a:ext cx="3011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AF13-6610-438F-8DD9-C4104128F9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4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udemy.com/python-vs-c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entry.nhn?docId=3338388&amp;cid=47324&amp;categoryId=4732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loating_point" TargetMode="External"/><Relationship Id="rId2" Type="http://schemas.openxmlformats.org/officeDocument/2006/relationships/hyperlink" Target="http://terms.naver.com/entry.nhn?docId=957718&amp;cid=47308&amp;categoryId=4730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en.wikipedia.org/wiki/Radix_point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tutorials.org/course/1750" TargetMode="External"/><Relationship Id="rId3" Type="http://schemas.openxmlformats.org/officeDocument/2006/relationships/hyperlink" Target="http://bit.ly/2017sopython2" TargetMode="External"/><Relationship Id="rId7" Type="http://schemas.openxmlformats.org/officeDocument/2006/relationships/hyperlink" Target="https://wikidocs.net/book/1" TargetMode="External"/><Relationship Id="rId2" Type="http://schemas.openxmlformats.org/officeDocument/2006/relationships/hyperlink" Target="http://bit.ly/2017sopython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study.xyz/" TargetMode="External"/><Relationship Id="rId5" Type="http://schemas.openxmlformats.org/officeDocument/2006/relationships/hyperlink" Target="http://byteofpython-korean.sourceforge.net/byte_of_python.html" TargetMode="External"/><Relationship Id="rId4" Type="http://schemas.openxmlformats.org/officeDocument/2006/relationships/hyperlink" Target="https://www.python.org/" TargetMode="External"/><Relationship Id="rId9" Type="http://schemas.openxmlformats.org/officeDocument/2006/relationships/hyperlink" Target="https://www.programiz.com/python-programming/example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www.google.co.kr/webhp?sourceid=chrome-instant&amp;ion=1&amp;espv=2&amp;ie=UTF-8#q=python+input+function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webhp?sourceid=chrome-instant&amp;ion=1&amp;espv=2&amp;ie=UTF-8#q=python+input+functio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hello-world/" TargetMode="External"/><Relationship Id="rId2" Type="http://schemas.openxmlformats.org/officeDocument/2006/relationships/hyperlink" Target="mailto:ekyuho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en/v2/Git-Branching-Basic-Branching-and-Merging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kyuho/pythonworkshop0821.git" TargetMode="External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adaptives/python-example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kyuho/python-examples/tree/master/basic_examples" TargetMode="External"/><Relationship Id="rId2" Type="http://schemas.openxmlformats.org/officeDocument/2006/relationships/hyperlink" Target="https://github.com/ekyuho/python-examples.git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dcard.org/downloads/formatter_4/index.html" TargetMode="External"/><Relationship Id="rId2" Type="http://schemas.openxmlformats.org/officeDocument/2006/relationships/hyperlink" Target="https://www.raspberrypi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re-electronics.com.au/tutorials/raspberry-pi-zerow-headless-wifi-setup.html" TargetMode="External"/><Relationship Id="rId5" Type="http://schemas.openxmlformats.org/officeDocument/2006/relationships/hyperlink" Target="https://etcher.io/" TargetMode="External"/><Relationship Id="rId4" Type="http://schemas.openxmlformats.org/officeDocument/2006/relationships/hyperlink" Target="https://www.raspberrypi.org/documentation/installation/installing-images/README.m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org/learning/software-guid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3/reference/lexical_analysis.html#keywords" TargetMode="External"/><Relationship Id="rId2" Type="http://schemas.openxmlformats.org/officeDocument/2006/relationships/hyperlink" Target="https://www.raspberrypi.org/documentation/usage/python/more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ead%E2%80%93eval%E2%80%93print_loop" TargetMode="External"/><Relationship Id="rId5" Type="http://schemas.openxmlformats.org/officeDocument/2006/relationships/hyperlink" Target="http://legacy.python.org/dev/peps/pep-0008/" TargetMode="External"/><Relationship Id="rId4" Type="http://schemas.openxmlformats.org/officeDocument/2006/relationships/hyperlink" Target="https://docs.python.org/2/reference/lexical_analysis.html#keyword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" TargetMode="External"/><Relationship Id="rId2" Type="http://schemas.openxmlformats.org/officeDocument/2006/relationships/hyperlink" Target="https://www.raspberrypi.org/documentation/linux/software/python.m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aspberrypi.org/documentation/usage/python/more.m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vnc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dvpizone.wordpress.com/2014/03/02/how-to-connect-to-your-raspberry-pi-using-ssh-key-pai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Python Workshop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sz="4400" dirty="0" smtClean="0"/>
              <a:t>Raspberry Pi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2017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r>
              <a:rPr lang="ko-KR" altLang="en-US" dirty="0" smtClean="0"/>
              <a:t>서강대학교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94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Language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5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and C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https://blog.udemy.com/python-vs-c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/>
              <a:t>The syntax emphasizes code readability by allowing programmers to use 10% of the code required by other languages, such as C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Python is often used as a scripting language, but is also extremely effective as a standalone program.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0692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print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print(“hello world”)</a:t>
            </a:r>
          </a:p>
          <a:p>
            <a:r>
              <a:rPr lang="en-US" altLang="ko-KR" dirty="0" smtClean="0"/>
              <a:t>Print(“hello”, “world”)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16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Basic unit of storing data in a computer program</a:t>
            </a:r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counter = 5</a:t>
            </a:r>
          </a:p>
          <a:p>
            <a:pPr marL="457200" lvl="1" indent="0">
              <a:buNone/>
            </a:pPr>
            <a:r>
              <a:rPr lang="en-US" altLang="ko-KR" dirty="0" smtClean="0"/>
              <a:t>length = height = breadth = 2</a:t>
            </a:r>
          </a:p>
          <a:p>
            <a:pPr marL="457200" lvl="1" indent="0">
              <a:buNone/>
            </a:pPr>
            <a:r>
              <a:rPr lang="en-US" altLang="ko-KR" dirty="0" smtClean="0"/>
              <a:t>x, y = 2, 3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smtClean="0"/>
              <a:t>Type function</a:t>
            </a:r>
          </a:p>
          <a:p>
            <a:pPr marL="457200" lvl="1" indent="0">
              <a:buNone/>
            </a:pPr>
            <a:r>
              <a:rPr lang="en-US" altLang="ko-KR" dirty="0" smtClean="0"/>
              <a:t>print(type(counter))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84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Dynamically Typed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key = 6</a:t>
            </a:r>
          </a:p>
          <a:p>
            <a:pPr marL="457200" lvl="1" indent="0">
              <a:buNone/>
            </a:pPr>
            <a:r>
              <a:rPr lang="en-US" altLang="ko-KR" dirty="0"/>
              <a:t>p</a:t>
            </a:r>
            <a:r>
              <a:rPr lang="en-US" altLang="ko-KR" dirty="0" smtClean="0"/>
              <a:t>rint(key)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key = “kim”</a:t>
            </a:r>
          </a:p>
          <a:p>
            <a:pPr marL="457200" lvl="1" indent="0">
              <a:buNone/>
            </a:pPr>
            <a:r>
              <a:rPr lang="en-US" altLang="ko-KR" dirty="0" smtClean="0"/>
              <a:t>print(key)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1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Strongly Typed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key = 6</a:t>
            </a:r>
          </a:p>
          <a:p>
            <a:pPr marL="457200" lvl="1" indent="0">
              <a:buNone/>
            </a:pPr>
            <a:r>
              <a:rPr lang="en-US" altLang="ko-KR" dirty="0"/>
              <a:t>print(key)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n</a:t>
            </a:r>
            <a:r>
              <a:rPr lang="en-US" altLang="ko-KR" dirty="0" smtClean="0"/>
              <a:t>ame = </a:t>
            </a:r>
            <a:r>
              <a:rPr lang="en-US" altLang="ko-KR" dirty="0"/>
              <a:t>“kim</a:t>
            </a:r>
            <a:r>
              <a:rPr lang="en-US" altLang="ko-KR" dirty="0" smtClean="0"/>
              <a:t>” + key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print(name)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6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Standard Data Types</a:t>
            </a:r>
          </a:p>
          <a:p>
            <a:pPr lvl="1"/>
            <a:r>
              <a:rPr lang="en-US" altLang="ko-KR" dirty="0" smtClean="0"/>
              <a:t>Number</a:t>
            </a:r>
          </a:p>
          <a:p>
            <a:pPr lvl="1"/>
            <a:r>
              <a:rPr lang="en-US" altLang="ko-KR" dirty="0" smtClean="0"/>
              <a:t>String</a:t>
            </a:r>
          </a:p>
          <a:p>
            <a:pPr lvl="1"/>
            <a:r>
              <a:rPr lang="en-US" altLang="ko-KR" dirty="0" smtClean="0"/>
              <a:t>List</a:t>
            </a:r>
          </a:p>
          <a:p>
            <a:pPr lvl="1"/>
            <a:r>
              <a:rPr lang="en-US" altLang="ko-KR" dirty="0" smtClean="0"/>
              <a:t>Tuple</a:t>
            </a:r>
          </a:p>
          <a:p>
            <a:pPr lvl="1"/>
            <a:r>
              <a:rPr lang="en-US" altLang="ko-KR" dirty="0" smtClean="0"/>
              <a:t>Dictionary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821" y="1812781"/>
            <a:ext cx="6840394" cy="33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의 사칙연산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Among</a:t>
            </a:r>
          </a:p>
          <a:p>
            <a:pPr lvl="1"/>
            <a:r>
              <a:rPr lang="en-US" altLang="ko-KR" dirty="0" smtClean="0"/>
              <a:t>Int, float, string,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31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372" y="2903765"/>
            <a:ext cx="4017563" cy="3086156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Integer (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정수의 정의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3"/>
              </a:rPr>
              <a:t>http://terms.naver.com/</a:t>
            </a:r>
            <a:r>
              <a:rPr lang="en-US" altLang="ko-KR" dirty="0" err="1" smtClean="0">
                <a:hlinkClick r:id="rId3"/>
              </a:rPr>
              <a:t>entry.nhn?docId</a:t>
            </a:r>
            <a:r>
              <a:rPr lang="en-US" altLang="ko-KR" dirty="0" smtClean="0">
                <a:hlinkClick r:id="rId3"/>
              </a:rPr>
              <a:t>=333...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정수의 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덧셈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뺄셈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 일정 범위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집합의 정의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 정수인지 확인</a:t>
            </a:r>
            <a:endParaRPr lang="en-US" altLang="ko-KR" dirty="0" smtClean="0"/>
          </a:p>
          <a:p>
            <a:pPr marL="342900" lvl="1" indent="0">
              <a:buNone/>
            </a:pPr>
            <a:r>
              <a:rPr lang="en-US" altLang="ko-KR" dirty="0" smtClean="0"/>
              <a:t>print( type(a))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4552950" y="5624513"/>
            <a:ext cx="3086100" cy="273844"/>
          </a:xfrm>
        </p:spPr>
        <p:txBody>
          <a:bodyPr/>
          <a:lstStyle/>
          <a:p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646218" y="3858223"/>
            <a:ext cx="3852554" cy="76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56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floating point (</a:t>
            </a:r>
            <a:r>
              <a:rPr lang="ko-KR" altLang="en-US" dirty="0" smtClean="0"/>
              <a:t>소수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소수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http://terms.naver.com/</a:t>
            </a:r>
            <a:r>
              <a:rPr lang="en-US" altLang="ko-KR" dirty="0" err="1" smtClean="0">
                <a:hlinkClick r:id="rId2"/>
              </a:rPr>
              <a:t>entry.nhn?docId</a:t>
            </a:r>
            <a:r>
              <a:rPr lang="en-US" altLang="ko-KR" dirty="0" smtClean="0">
                <a:hlinkClick r:id="rId2"/>
              </a:rPr>
              <a:t>=95...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en.wikipedia.org/wiki/Floating_point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/>
              <a:t>The term </a:t>
            </a:r>
            <a:r>
              <a:rPr lang="en-US" altLang="ko-KR" i="1" dirty="0"/>
              <a:t>floating point</a:t>
            </a:r>
            <a:r>
              <a:rPr lang="en-US" altLang="ko-KR" dirty="0"/>
              <a:t> refers to the fact 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en-US" altLang="ko-KR" dirty="0" smtClean="0"/>
              <a:t>   that </a:t>
            </a:r>
            <a:r>
              <a:rPr lang="en-US" altLang="ko-KR" dirty="0"/>
              <a:t>a number's </a:t>
            </a:r>
            <a:r>
              <a:rPr lang="en-US" altLang="ko-KR" dirty="0">
                <a:hlinkClick r:id="rId4" tooltip="Radix point"/>
              </a:rPr>
              <a:t>radix </a:t>
            </a:r>
            <a:r>
              <a:rPr lang="en-US" altLang="ko-KR" dirty="0" smtClean="0">
                <a:hlinkClick r:id="rId4" tooltip="Radix point"/>
              </a:rPr>
              <a:t>point</a:t>
            </a:r>
            <a:r>
              <a:rPr lang="en-US" altLang="ko-KR" dirty="0" smtClean="0"/>
              <a:t> </a:t>
            </a:r>
            <a:r>
              <a:rPr lang="en-US" altLang="ko-KR" dirty="0"/>
              <a:t>can "</a:t>
            </a:r>
            <a:r>
              <a:rPr lang="en-US" altLang="ko-KR" dirty="0" smtClean="0"/>
              <a:t>float“.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 소수의 표현</a:t>
            </a:r>
            <a:endParaRPr lang="en-US" altLang="ko-KR" dirty="0" smtClean="0"/>
          </a:p>
          <a:p>
            <a:pPr marL="342900" lvl="1" indent="0">
              <a:buNone/>
            </a:pPr>
            <a:r>
              <a:rPr lang="en-US" altLang="ko-KR" dirty="0" smtClean="0"/>
              <a:t>a = 1.2</a:t>
            </a:r>
          </a:p>
          <a:p>
            <a:pPr marL="342900" lvl="1" indent="0">
              <a:buNone/>
            </a:pPr>
            <a:r>
              <a:rPr lang="en-US" altLang="ko-KR" dirty="0" smtClean="0"/>
              <a:t>b = 3/4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52950" y="5624513"/>
            <a:ext cx="3086100" cy="273844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8110" y="3061438"/>
            <a:ext cx="2350294" cy="260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2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보조 도구들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Online White Board</a:t>
            </a:r>
          </a:p>
          <a:p>
            <a:pPr lvl="1"/>
            <a:r>
              <a:rPr lang="en-US" altLang="ko-KR" u="sng" dirty="0">
                <a:hlinkClick r:id="rId2"/>
              </a:rPr>
              <a:t>http://</a:t>
            </a:r>
            <a:r>
              <a:rPr lang="en-US" altLang="ko-KR" u="sng" dirty="0" smtClean="0">
                <a:hlinkClick r:id="rId2"/>
              </a:rPr>
              <a:t>bit.ly/2017sopython1</a:t>
            </a:r>
            <a:endParaRPr lang="en-US" altLang="ko-KR" u="sng" dirty="0" smtClean="0"/>
          </a:p>
          <a:p>
            <a:endParaRPr lang="en-US" altLang="ko-KR" u="sng" dirty="0"/>
          </a:p>
          <a:p>
            <a:r>
              <a:rPr lang="en-US" altLang="ko-KR" u="sng" dirty="0" smtClean="0"/>
              <a:t>Shared List</a:t>
            </a:r>
          </a:p>
          <a:p>
            <a:pPr lvl="1"/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bit.ly/2017sopython2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온라인 자료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4"/>
              </a:rPr>
              <a:t>https://www.python.org</a:t>
            </a:r>
            <a:r>
              <a:rPr lang="en-US" altLang="ko-KR" dirty="0" smtClean="0">
                <a:hlinkClick r:id="rId4"/>
              </a:rPr>
              <a:t>/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byteofpython-korean.sourceforge.net/byte_of_python.html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>
                <a:hlinkClick r:id="rId6"/>
              </a:rPr>
              <a:t>http://pythonstudy.xyz</a:t>
            </a:r>
            <a:r>
              <a:rPr lang="en-US" altLang="ko-KR" dirty="0" smtClean="0">
                <a:hlinkClick r:id="rId6"/>
              </a:rPr>
              <a:t>/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>
                <a:hlinkClick r:id="rId7"/>
              </a:rPr>
              <a:t>https://</a:t>
            </a:r>
            <a:r>
              <a:rPr lang="en-US" altLang="ko-KR" dirty="0" smtClean="0">
                <a:hlinkClick r:id="rId7"/>
              </a:rPr>
              <a:t>wikidocs.net/book/1</a:t>
            </a:r>
            <a:r>
              <a:rPr lang="en-US" altLang="ko-KR" dirty="0" smtClean="0"/>
              <a:t>  </a:t>
            </a:r>
          </a:p>
          <a:p>
            <a:pPr lvl="1"/>
            <a:r>
              <a:rPr lang="en-US" altLang="ko-KR" dirty="0">
                <a:hlinkClick r:id="rId8"/>
              </a:rPr>
              <a:t>https://</a:t>
            </a:r>
            <a:r>
              <a:rPr lang="en-US" altLang="ko-KR" dirty="0" smtClean="0">
                <a:hlinkClick r:id="rId8"/>
              </a:rPr>
              <a:t>opentutorials.org/course/1750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Example Programs</a:t>
            </a:r>
          </a:p>
          <a:p>
            <a:pPr lvl="1"/>
            <a:r>
              <a:rPr lang="en-US" altLang="ko-KR" dirty="0">
                <a:hlinkClick r:id="rId9"/>
              </a:rPr>
              <a:t>https://</a:t>
            </a:r>
            <a:r>
              <a:rPr lang="en-US" altLang="ko-KR" dirty="0" smtClean="0">
                <a:hlinkClick r:id="rId9"/>
              </a:rPr>
              <a:t>www.programiz.com/python-programming/examples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Non sense quiz</a:t>
            </a:r>
          </a:p>
          <a:p>
            <a:pPr lvl="1"/>
            <a:r>
              <a:rPr lang="en-US" altLang="ko-KR" dirty="0" smtClean="0"/>
              <a:t>1 + 1 = ?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52950" y="5624513"/>
            <a:ext cx="3086100" cy="273844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44" y="3074557"/>
            <a:ext cx="2393156" cy="23174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596" y="3074557"/>
            <a:ext cx="2725539" cy="1635323"/>
          </a:xfrm>
          <a:prstGeom prst="rect">
            <a:avLst/>
          </a:prstGeom>
        </p:spPr>
      </p:pic>
      <p:sp>
        <p:nvSpPr>
          <p:cNvPr id="7" name="타원형 설명선 6"/>
          <p:cNvSpPr/>
          <p:nvPr/>
        </p:nvSpPr>
        <p:spPr>
          <a:xfrm>
            <a:off x="5410200" y="4709880"/>
            <a:ext cx="3072494" cy="1142999"/>
          </a:xfrm>
          <a:prstGeom prst="wedgeEllipseCallout">
            <a:avLst>
              <a:gd name="adj1" fmla="val -29020"/>
              <a:gd name="adj2" fmla="val -667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맥락에 대한 이해가 필요</a:t>
            </a:r>
          </a:p>
        </p:txBody>
      </p:sp>
    </p:spTree>
    <p:extLst>
      <p:ext uri="{BB962C8B-B14F-4D97-AF65-F5344CB8AC3E}">
        <p14:creationId xmlns:p14="http://schemas.microsoft.com/office/powerpoint/2010/main" val="36767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Non sense quiz</a:t>
            </a:r>
          </a:p>
          <a:p>
            <a:pPr lvl="1"/>
            <a:r>
              <a:rPr lang="en-US" altLang="ko-KR" dirty="0" smtClean="0"/>
              <a:t>1 + 1 = ?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552950" y="5624513"/>
            <a:ext cx="3086100" cy="27384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8" name="타원형 설명선 7"/>
          <p:cNvSpPr/>
          <p:nvPr/>
        </p:nvSpPr>
        <p:spPr>
          <a:xfrm>
            <a:off x="6827284" y="1363618"/>
            <a:ext cx="3072494" cy="1142999"/>
          </a:xfrm>
          <a:prstGeom prst="wedgeEllipseCallout">
            <a:avLst>
              <a:gd name="adj1" fmla="val -37169"/>
              <a:gd name="adj2" fmla="val 541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Input( )</a:t>
            </a:r>
            <a:r>
              <a:rPr lang="ko-KR" altLang="en-US" sz="1350" dirty="0"/>
              <a:t>은 항상 </a:t>
            </a:r>
            <a:r>
              <a:rPr lang="en-US" altLang="ko-KR" sz="1350" dirty="0"/>
              <a:t>string</a:t>
            </a:r>
            <a:r>
              <a:rPr lang="ko-KR" altLang="en-US" sz="1350" dirty="0"/>
              <a:t>을 준다</a:t>
            </a:r>
            <a:r>
              <a:rPr lang="en-US" altLang="ko-KR" sz="1350" dirty="0"/>
              <a:t>!</a:t>
            </a:r>
            <a:endParaRPr lang="ko-KR" altLang="en-US" sz="135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786" y="2875955"/>
            <a:ext cx="2116393" cy="237554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236" y="2875955"/>
            <a:ext cx="2209029" cy="2614018"/>
          </a:xfrm>
          <a:prstGeom prst="rect">
            <a:avLst/>
          </a:prstGeom>
        </p:spPr>
      </p:pic>
      <p:pic>
        <p:nvPicPr>
          <p:cNvPr id="6" name="그림 5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690" y="5440212"/>
            <a:ext cx="541496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1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4" y="1680653"/>
            <a:ext cx="3393281" cy="2821781"/>
          </a:xfrm>
          <a:prstGeom prst="rect">
            <a:avLst/>
          </a:prstGeom>
        </p:spPr>
      </p:pic>
      <p:pic>
        <p:nvPicPr>
          <p:cNvPr id="6" name="그림 5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281" y="1122750"/>
            <a:ext cx="5414963" cy="4286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1326" y="3944542"/>
            <a:ext cx="5086350" cy="1864519"/>
          </a:xfrm>
          <a:prstGeom prst="rect">
            <a:avLst/>
          </a:prstGeom>
        </p:spPr>
      </p:pic>
      <p:sp>
        <p:nvSpPr>
          <p:cNvPr id="7" name="타원형 설명선 6"/>
          <p:cNvSpPr/>
          <p:nvPr/>
        </p:nvSpPr>
        <p:spPr>
          <a:xfrm>
            <a:off x="8248055" y="1388944"/>
            <a:ext cx="1883228" cy="1359014"/>
          </a:xfrm>
          <a:prstGeom prst="wedgeEllipseCallout">
            <a:avLst>
              <a:gd name="adj1" fmla="val -32972"/>
              <a:gd name="adj2" fmla="val 552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always try internet search !!!</a:t>
            </a:r>
            <a:endParaRPr lang="ko-KR" altLang="en-US" sz="135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6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(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4552950" y="6356352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646" y="1994638"/>
            <a:ext cx="2872468" cy="30058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503" y="1994638"/>
            <a:ext cx="2723640" cy="3159810"/>
          </a:xfrm>
          <a:prstGeom prst="rect">
            <a:avLst/>
          </a:prstGeom>
        </p:spPr>
      </p:pic>
      <p:sp>
        <p:nvSpPr>
          <p:cNvPr id="7" name="타원형 설명선 6"/>
          <p:cNvSpPr/>
          <p:nvPr/>
        </p:nvSpPr>
        <p:spPr>
          <a:xfrm>
            <a:off x="8077201" y="1131094"/>
            <a:ext cx="1883228" cy="1359014"/>
          </a:xfrm>
          <a:prstGeom prst="wedgeEllipseCallout">
            <a:avLst>
              <a:gd name="adj1" fmla="val -32972"/>
              <a:gd name="adj2" fmla="val 552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print </a:t>
            </a:r>
            <a:r>
              <a:rPr lang="ko-KR" altLang="en-US" sz="1350" dirty="0"/>
              <a:t>문에 </a:t>
            </a:r>
            <a:r>
              <a:rPr lang="en-US" altLang="ko-KR" sz="1350" dirty="0"/>
              <a:t>“,”</a:t>
            </a:r>
            <a:r>
              <a:rPr lang="ko-KR" altLang="en-US" sz="1350" dirty="0"/>
              <a:t>를</a:t>
            </a:r>
            <a:r>
              <a:rPr lang="en-US" altLang="ko-KR" sz="1350" dirty="0"/>
              <a:t> </a:t>
            </a:r>
            <a:r>
              <a:rPr lang="ko-KR" altLang="en-US" sz="1350" dirty="0"/>
              <a:t>사용해서 여러 개를 프린트하면 </a:t>
            </a:r>
            <a:r>
              <a:rPr lang="ko-KR" altLang="en-US" sz="1350" dirty="0" err="1"/>
              <a:t>한칸씩</a:t>
            </a:r>
            <a:r>
              <a:rPr lang="ko-KR" altLang="en-US" sz="1350" dirty="0"/>
              <a:t> 자동으로 </a:t>
            </a:r>
            <a:r>
              <a:rPr lang="ko-KR" altLang="en-US" sz="1350" dirty="0" err="1"/>
              <a:t>떼어짐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7367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 “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string!</a:t>
            </a:r>
            <a:endParaRPr lang="ko-KR" altLang="en-US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>
          <a:xfrm>
            <a:off x="4552950" y="5624513"/>
            <a:ext cx="3086100" cy="273844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067" y="2690473"/>
            <a:ext cx="2555762" cy="31237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820" y="2451858"/>
            <a:ext cx="2284655" cy="336232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99490" y="2903766"/>
            <a:ext cx="526940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직사각형 6"/>
          <p:cNvSpPr/>
          <p:nvPr/>
        </p:nvSpPr>
        <p:spPr>
          <a:xfrm>
            <a:off x="7403305" y="2950540"/>
            <a:ext cx="526940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사각형 7"/>
          <p:cNvSpPr/>
          <p:nvPr/>
        </p:nvSpPr>
        <p:spPr>
          <a:xfrm>
            <a:off x="3733801" y="4738009"/>
            <a:ext cx="445123" cy="2775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직사각형 8"/>
          <p:cNvSpPr/>
          <p:nvPr/>
        </p:nvSpPr>
        <p:spPr>
          <a:xfrm>
            <a:off x="7010401" y="4673118"/>
            <a:ext cx="436447" cy="244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41203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서로 다른 데이터 타입 간의 혼합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, Float, </a:t>
            </a:r>
            <a:r>
              <a:rPr lang="en-US" altLang="ko-KR" dirty="0" err="1" smtClean="0"/>
              <a:t>Str</a:t>
            </a:r>
            <a:r>
              <a:rPr lang="ko-KR" altLang="en-US" dirty="0" smtClean="0"/>
              <a:t>간의 사칙연산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52950" y="5624513"/>
            <a:ext cx="3086100" cy="273844"/>
          </a:xfrm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667000" y="2753916"/>
          <a:ext cx="6096000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471185308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917437956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305974928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16501032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Data</a:t>
                      </a:r>
                      <a:r>
                        <a:rPr lang="en-US" altLang="ko-KR" sz="1400" baseline="0" dirty="0" smtClean="0"/>
                        <a:t> type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연산자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Data type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54545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 - *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400" dirty="0" err="1" smtClean="0">
                          <a:sym typeface="Wingdings" panose="05000000000000000000" pitchFamily="2" charset="2"/>
                        </a:rPr>
                        <a:t>Int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3986688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/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Float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1918708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Float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 - * /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Float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400625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Str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Str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dirty="0" err="1" smtClean="0">
                          <a:sym typeface="Wingdings" panose="05000000000000000000" pitchFamily="2" charset="2"/>
                        </a:rPr>
                        <a:t>Str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2764155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Str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 -</a:t>
                      </a:r>
                      <a:r>
                        <a:rPr lang="en-US" altLang="ko-KR" sz="1400" baseline="0" dirty="0" smtClean="0"/>
                        <a:t> * /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, Float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 Error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1850546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97476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2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서로 다른 </a:t>
            </a:r>
            <a:r>
              <a:rPr lang="ko-KR" altLang="en-US" dirty="0" smtClean="0"/>
              <a:t>타입 </a:t>
            </a:r>
            <a:r>
              <a:rPr lang="ko-KR" altLang="en-US" dirty="0"/>
              <a:t>간의 </a:t>
            </a:r>
            <a:r>
              <a:rPr lang="ko-KR" altLang="en-US" dirty="0" smtClean="0"/>
              <a:t>혼합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강제로 변환 시켜 주어야 함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dirty="0" smtClean="0"/>
              <a:t>float(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52950" y="5624513"/>
            <a:ext cx="3086100" cy="273844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478" y="2605087"/>
            <a:ext cx="3375422" cy="326599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 rot="20820093">
            <a:off x="1975351" y="4043519"/>
            <a:ext cx="19837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2981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Conditionals</a:t>
            </a:r>
          </a:p>
          <a:p>
            <a:pPr marL="457200" lvl="1" indent="0">
              <a:buNone/>
            </a:pPr>
            <a:r>
              <a:rPr lang="en-US" altLang="ko-KR" dirty="0" smtClean="0"/>
              <a:t>if a&lt;b: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print(“ok”)</a:t>
            </a:r>
          </a:p>
          <a:p>
            <a:pPr marL="457200" lvl="1" indent="0">
              <a:buNone/>
            </a:pPr>
            <a:r>
              <a:rPr lang="en-US" altLang="ko-KR" dirty="0" smtClean="0"/>
              <a:t>else: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print(“not ok”)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Loops</a:t>
            </a:r>
          </a:p>
          <a:p>
            <a:pPr marL="457200" lvl="1" indent="0">
              <a:buNone/>
            </a:pPr>
            <a:r>
              <a:rPr lang="en-US" altLang="ko-KR" dirty="0" smtClean="0"/>
              <a:t>a, b = 0, 5</a:t>
            </a:r>
          </a:p>
          <a:p>
            <a:pPr marL="457200" lvl="1" indent="0">
              <a:buNone/>
            </a:pPr>
            <a:r>
              <a:rPr lang="en-US" altLang="ko-KR" dirty="0" smtClean="0"/>
              <a:t>while a&lt;b: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print(a)</a:t>
            </a:r>
          </a:p>
          <a:p>
            <a:pPr marL="457200" lvl="1" indent="0">
              <a:buNone/>
            </a:pPr>
            <a:r>
              <a:rPr lang="en-US" altLang="ko-KR" dirty="0" smtClean="0"/>
              <a:t>    a += 1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range(10):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print(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32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Indentation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8255" y="1496292"/>
            <a:ext cx="4475018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lastname</a:t>
            </a:r>
            <a:r>
              <a:rPr lang="en-US" altLang="ko-KR" sz="1400" dirty="0"/>
              <a:t> = input('</a:t>
            </a:r>
            <a:r>
              <a:rPr lang="en-US" altLang="ko-KR" sz="1400" dirty="0" err="1"/>
              <a:t>Lastname</a:t>
            </a:r>
            <a:r>
              <a:rPr lang="en-US" altLang="ko-KR" sz="1400" dirty="0"/>
              <a:t>? ')</a:t>
            </a:r>
          </a:p>
          <a:p>
            <a:r>
              <a:rPr lang="en-US" altLang="ko-KR" sz="1400" dirty="0"/>
              <a:t>point = input('Point? ')</a:t>
            </a:r>
          </a:p>
          <a:p>
            <a:r>
              <a:rPr lang="en-US" altLang="ko-KR" sz="1400" dirty="0"/>
              <a:t>if </a:t>
            </a:r>
            <a:r>
              <a:rPr lang="en-US" altLang="ko-KR" sz="1400" dirty="0" err="1"/>
              <a:t>lastname</a:t>
            </a:r>
            <a:r>
              <a:rPr lang="en-US" altLang="ko-KR" sz="1400" dirty="0"/>
              <a:t> in { 'kim', 'lee' }:</a:t>
            </a:r>
          </a:p>
          <a:p>
            <a:r>
              <a:rPr lang="en-US" altLang="ko-KR" sz="1400" dirty="0"/>
              <a:t>    point = int(point) + 20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smtClean="0"/>
              <a:t>print(point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point = int(point) + 10</a:t>
            </a:r>
          </a:p>
          <a:p>
            <a:r>
              <a:rPr lang="en-US" altLang="ko-KR" sz="1400" dirty="0"/>
              <a:t>    print(point)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input('anything else? ')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25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on </a:t>
            </a:r>
            <a:r>
              <a:rPr lang="en-US" altLang="ko-KR" dirty="0" err="1" smtClean="0"/>
              <a:t>RPi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60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Working with Raspberry Pi</a:t>
            </a:r>
            <a:br>
              <a:rPr lang="en-US" altLang="ko-KR" dirty="0" smtClean="0"/>
            </a:br>
            <a:r>
              <a:rPr lang="en-US" altLang="ko-KR" dirty="0" err="1" smtClean="0"/>
              <a:t>RPi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68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48352" y="1164134"/>
            <a:ext cx="4627418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init</a:t>
            </a:r>
            <a:endParaRPr lang="en-US" altLang="ko-KR" sz="1400" dirty="0" smtClean="0"/>
          </a:p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status</a:t>
            </a:r>
          </a:p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add *.</a:t>
            </a:r>
            <a:r>
              <a:rPr lang="en-US" altLang="ko-KR" sz="1400" dirty="0" err="1" smtClean="0"/>
              <a:t>py</a:t>
            </a:r>
            <a:endParaRPr lang="en-US" altLang="ko-KR" sz="1400" dirty="0" smtClean="0"/>
          </a:p>
          <a:p>
            <a:r>
              <a:rPr lang="en-US" altLang="ko-KR" sz="1400" dirty="0" smtClean="0"/>
              <a:t>edit any file</a:t>
            </a:r>
          </a:p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status</a:t>
            </a:r>
          </a:p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commit -m "my </a:t>
            </a:r>
            <a:r>
              <a:rPr lang="en-US" altLang="ko-KR" sz="1400" dirty="0" smtClean="0"/>
              <a:t>file“</a:t>
            </a:r>
          </a:p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config</a:t>
            </a:r>
            <a:r>
              <a:rPr lang="en-US" altLang="ko-KR" sz="1400" dirty="0"/>
              <a:t> --global </a:t>
            </a:r>
            <a:r>
              <a:rPr lang="en-US" altLang="ko-KR" sz="1400" dirty="0" err="1"/>
              <a:t>user.email</a:t>
            </a:r>
            <a:r>
              <a:rPr lang="en-US" altLang="ko-KR" sz="1400" dirty="0"/>
              <a:t> </a:t>
            </a:r>
            <a:r>
              <a:rPr lang="en-US" altLang="ko-KR" sz="1400" dirty="0" smtClean="0">
                <a:hlinkClick r:id="rId2"/>
              </a:rPr>
              <a:t>“ekyuho@gmail.com</a:t>
            </a:r>
            <a:r>
              <a:rPr lang="en-US" altLang="ko-KR" sz="1400" dirty="0" smtClean="0"/>
              <a:t>“</a:t>
            </a:r>
          </a:p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config</a:t>
            </a:r>
            <a:r>
              <a:rPr lang="en-US" altLang="ko-KR" sz="1400" dirty="0"/>
              <a:t> --global user.name </a:t>
            </a:r>
            <a:r>
              <a:rPr lang="en-US" altLang="ko-KR" sz="1400" dirty="0" smtClean="0"/>
              <a:t>“Kyuho Kim“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add t3.py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checkout –b test1</a:t>
            </a:r>
          </a:p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status</a:t>
            </a:r>
          </a:p>
          <a:p>
            <a:r>
              <a:rPr lang="en-US" altLang="ko-KR" sz="1400" dirty="0" smtClean="0"/>
              <a:t>edit something</a:t>
            </a:r>
          </a:p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add *</a:t>
            </a:r>
          </a:p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commit –m “hot fix”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checkout master</a:t>
            </a:r>
          </a:p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status</a:t>
            </a:r>
          </a:p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merge test1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status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 </a:t>
            </a:r>
            <a:r>
              <a:rPr lang="en-US" altLang="ko-KR" dirty="0" err="1" smtClean="0"/>
              <a:t>git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On </a:t>
            </a:r>
            <a:r>
              <a:rPr lang="en-US" altLang="ko-KR" dirty="0" err="1" smtClean="0"/>
              <a:t>RPi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/>
              <a:t>apt-get install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Follow beginner’s guide</a:t>
            </a:r>
          </a:p>
          <a:p>
            <a:pPr lvl="1"/>
            <a:r>
              <a:rPr lang="en-US" altLang="ko-KR" dirty="0">
                <a:hlinkClick r:id="rId3"/>
              </a:rPr>
              <a:t>https://guides.github.com/activities/hello-world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Branch and merging</a:t>
            </a:r>
          </a:p>
          <a:p>
            <a:pPr lvl="2"/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git-scm.com/book/en/v2/Git-Branching-Basic-Branching-and-Merging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2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Work as a team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http://github.com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create account</a:t>
            </a:r>
          </a:p>
          <a:p>
            <a:pPr lvl="1"/>
            <a:r>
              <a:rPr lang="en-US" altLang="ko-KR" dirty="0" smtClean="0"/>
              <a:t>create a project</a:t>
            </a:r>
          </a:p>
          <a:p>
            <a:pPr lvl="1"/>
            <a:r>
              <a:rPr lang="en-US" altLang="ko-KR" dirty="0" smtClean="0"/>
              <a:t>link my local repository and remote</a:t>
            </a:r>
          </a:p>
          <a:p>
            <a:pPr marL="914400" lvl="2" indent="0">
              <a:buNone/>
            </a:pPr>
            <a:r>
              <a:rPr lang="en-US" altLang="ko-KR" dirty="0" err="1"/>
              <a:t>git</a:t>
            </a:r>
            <a:r>
              <a:rPr lang="en-US" altLang="ko-KR" dirty="0"/>
              <a:t> remote add origin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github.com/ekyuho/pythonworkshop0821.git</a:t>
            </a:r>
            <a:r>
              <a:rPr lang="en-US" altLang="ko-KR" dirty="0" smtClean="0"/>
              <a:t> </a:t>
            </a:r>
          </a:p>
          <a:p>
            <a:pPr marL="914400" lvl="2" indent="0">
              <a:buNone/>
            </a:pPr>
            <a:r>
              <a:rPr lang="en-US" altLang="ko-KR" dirty="0" err="1"/>
              <a:t>git</a:t>
            </a:r>
            <a:r>
              <a:rPr lang="en-US" altLang="ko-KR" dirty="0"/>
              <a:t> push -u origin </a:t>
            </a:r>
            <a:r>
              <a:rPr lang="en-US" altLang="ko-KR" dirty="0" smtClean="0"/>
              <a:t>master</a:t>
            </a:r>
          </a:p>
          <a:p>
            <a:pPr lvl="2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6857" y="1829231"/>
            <a:ext cx="1847850" cy="428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945" y="4367213"/>
            <a:ext cx="5457825" cy="1809750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9670473" y="2761207"/>
            <a:ext cx="581891" cy="66185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2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Fork Python Examples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github.com/adaptives/python-examples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607" y="1870363"/>
            <a:ext cx="7124953" cy="32623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578436" y="2327564"/>
            <a:ext cx="789709" cy="332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7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Remote Branching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clone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github.com/ekyuho/python-examples.git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do some editing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push origin </a:t>
            </a:r>
            <a:r>
              <a:rPr lang="en-US" altLang="ko-KR" dirty="0" smtClean="0"/>
              <a:t>master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check your modification on</a:t>
            </a:r>
          </a:p>
          <a:p>
            <a:pPr marL="0" indent="0">
              <a:buNone/>
            </a:pP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github.com/ekyuho/python-examples/tree/master/basic_examples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27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Programming Projects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파일에서 숫자를 </a:t>
            </a:r>
            <a:r>
              <a:rPr lang="ko-KR" altLang="en-US" dirty="0" err="1" smtClean="0"/>
              <a:t>읽어들인다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숫자의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합을 계산한다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Sequence</a:t>
            </a:r>
            <a:r>
              <a:rPr lang="ko-KR" altLang="en-US" dirty="0" smtClean="0"/>
              <a:t>가 빠진 것들을 찾아내어 출력한다</a:t>
            </a:r>
            <a:r>
              <a:rPr lang="en-US" altLang="ko-KR" dirty="0" smtClean="0"/>
              <a:t>.(1,2,3,5,6) </a:t>
            </a:r>
            <a:r>
              <a:rPr lang="ko-KR" altLang="en-US" dirty="0" smtClean="0"/>
              <a:t>이라면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빠진것이다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파일에서 한 </a:t>
            </a:r>
            <a:r>
              <a:rPr lang="ko-KR" altLang="en-US" dirty="0" err="1" smtClean="0"/>
              <a:t>라인씩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읽어들인다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 라인에서 숫자와 숫자가 아닌 글자를 구분하여 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칼람으로</a:t>
            </a:r>
            <a:r>
              <a:rPr lang="ko-KR" altLang="en-US" dirty="0" smtClean="0"/>
              <a:t> 출력한다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숫자 맞추기 게임을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답이 현재 </a:t>
            </a:r>
            <a:r>
              <a:rPr lang="ko-KR" altLang="en-US" dirty="0" err="1" smtClean="0"/>
              <a:t>숫자보나</a:t>
            </a:r>
            <a:r>
              <a:rPr lang="ko-KR" altLang="en-US" dirty="0" smtClean="0"/>
              <a:t> 높으면 하얀색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아래쪽이면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끄고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컴퓨터가 이기면 파란색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사람플레이어가 이기면 빨간색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킨다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mtClean="0"/>
              <a:t>Your Idea?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760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Setting Up </a:t>
            </a:r>
            <a:r>
              <a:rPr lang="en-US" altLang="ko-KR" dirty="0" err="1" smtClean="0"/>
              <a:t>Raspbery</a:t>
            </a:r>
            <a:r>
              <a:rPr lang="en-US" altLang="ko-KR" dirty="0" smtClean="0"/>
              <a:t> Pi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dirty="0" smtClean="0"/>
          </a:p>
          <a:p>
            <a:r>
              <a:rPr lang="ko-KR" altLang="en-US" dirty="0">
                <a:hlinkClick r:id="rId2"/>
              </a:rPr>
              <a:t>https://www.raspberrypi.org</a:t>
            </a:r>
            <a:r>
              <a:rPr lang="ko-KR" altLang="en-US" dirty="0"/>
              <a:t> </a:t>
            </a:r>
          </a:p>
          <a:p>
            <a:r>
              <a:rPr lang="en-US" altLang="ko-KR" dirty="0" smtClean="0"/>
              <a:t>NOOBS (New Out Of Box Software)</a:t>
            </a:r>
          </a:p>
          <a:p>
            <a:pPr lvl="1"/>
            <a:r>
              <a:rPr lang="en-US" altLang="ko-KR" dirty="0" smtClean="0"/>
              <a:t>Download NOOBS image</a:t>
            </a:r>
          </a:p>
          <a:p>
            <a:pPr lvl="1"/>
            <a:r>
              <a:rPr lang="en-US" altLang="ko-KR" dirty="0" smtClean="0"/>
              <a:t>Format SD Memory Card using “</a:t>
            </a:r>
            <a:r>
              <a:rPr lang="en-US" altLang="ko-KR" dirty="0" smtClean="0">
                <a:hlinkClick r:id="rId3"/>
              </a:rPr>
              <a:t>SD Memory Card Formatter</a:t>
            </a:r>
            <a:r>
              <a:rPr lang="en-US" altLang="ko-KR" dirty="0" smtClean="0"/>
              <a:t>”</a:t>
            </a:r>
          </a:p>
          <a:p>
            <a:pPr lvl="1"/>
            <a:r>
              <a:rPr lang="en-US" altLang="ko-KR" dirty="0" smtClean="0"/>
              <a:t>Copy files (NOOBS) to SD Memory Card</a:t>
            </a:r>
          </a:p>
          <a:p>
            <a:pPr lvl="1"/>
            <a:r>
              <a:rPr lang="en-US" altLang="ko-KR" dirty="0" smtClean="0"/>
              <a:t>Boot and go!</a:t>
            </a:r>
          </a:p>
          <a:p>
            <a:r>
              <a:rPr lang="en-US" altLang="ko-KR" dirty="0" err="1" smtClean="0"/>
              <a:t>Raspbian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www.raspberrypi.org/documentation/installation/installing-images/README.md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en-US" altLang="ko-KR" dirty="0" smtClean="0"/>
              <a:t>Download </a:t>
            </a:r>
            <a:r>
              <a:rPr lang="en-US" altLang="ko-KR" dirty="0" err="1" smtClean="0"/>
              <a:t>raspbian</a:t>
            </a:r>
            <a:r>
              <a:rPr lang="en-US" altLang="ko-KR" dirty="0" smtClean="0"/>
              <a:t> image</a:t>
            </a:r>
          </a:p>
          <a:p>
            <a:pPr lvl="1"/>
            <a:r>
              <a:rPr lang="en-US" altLang="ko-KR" dirty="0" smtClean="0"/>
              <a:t>Write </a:t>
            </a:r>
            <a:r>
              <a:rPr lang="en-US" altLang="ko-KR" dirty="0"/>
              <a:t>image to SD </a:t>
            </a:r>
            <a:r>
              <a:rPr lang="en-US" altLang="ko-KR" dirty="0" smtClean="0"/>
              <a:t>card using “</a:t>
            </a:r>
            <a:r>
              <a:rPr lang="en-US" altLang="ko-KR" dirty="0" smtClean="0">
                <a:hlinkClick r:id="rId5"/>
              </a:rPr>
              <a:t>etcher</a:t>
            </a:r>
            <a:r>
              <a:rPr lang="en-US" altLang="ko-KR" dirty="0" smtClean="0"/>
              <a:t>”</a:t>
            </a:r>
          </a:p>
          <a:p>
            <a:pPr lvl="1"/>
            <a:r>
              <a:rPr lang="en-US" altLang="ko-KR" dirty="0" smtClean="0"/>
              <a:t>For headless setup</a:t>
            </a:r>
            <a:endParaRPr lang="en-US" altLang="ko-KR" dirty="0" smtClean="0">
              <a:hlinkClick r:id="rId6"/>
            </a:endParaRPr>
          </a:p>
          <a:p>
            <a:pPr lvl="2"/>
            <a:r>
              <a:rPr lang="en-US" altLang="ko-KR" dirty="0" smtClean="0">
                <a:hlinkClick r:id="rId6"/>
              </a:rPr>
              <a:t>https</a:t>
            </a:r>
            <a:r>
              <a:rPr lang="en-US" altLang="ko-KR" dirty="0">
                <a:hlinkClick r:id="rId6"/>
              </a:rPr>
              <a:t>://</a:t>
            </a:r>
            <a:r>
              <a:rPr lang="en-US" altLang="ko-KR" dirty="0" smtClean="0">
                <a:hlinkClick r:id="rId6"/>
              </a:rPr>
              <a:t>core-electronics.com.au/tutorials/raspberry-pi-zerow-headless-wifi-setup.html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2"/>
            <a:r>
              <a:rPr lang="en-US" altLang="ko-KR" dirty="0" smtClean="0"/>
              <a:t>Steps</a:t>
            </a:r>
          </a:p>
          <a:p>
            <a:pPr lvl="3"/>
            <a:r>
              <a:rPr lang="en-US" altLang="ko-KR" dirty="0" smtClean="0"/>
              <a:t>Using windows, change device/directory SD card device</a:t>
            </a:r>
          </a:p>
          <a:p>
            <a:pPr lvl="3"/>
            <a:r>
              <a:rPr lang="en-US" altLang="ko-KR" dirty="0" smtClean="0"/>
              <a:t>Create “</a:t>
            </a:r>
            <a:r>
              <a:rPr lang="en-US" altLang="ko-KR" dirty="0" err="1" smtClean="0"/>
              <a:t>wpa_supplicant.conf</a:t>
            </a:r>
            <a:r>
              <a:rPr lang="en-US" altLang="ko-KR" dirty="0" smtClean="0"/>
              <a:t>” then add the lines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</a:p>
          <a:p>
            <a:pPr lvl="3"/>
            <a:r>
              <a:rPr lang="en-US" altLang="ko-KR" dirty="0" smtClean="0">
                <a:sym typeface="Wingdings" panose="05000000000000000000" pitchFamily="2" charset="2"/>
              </a:rPr>
              <a:t>Create “</a:t>
            </a:r>
            <a:r>
              <a:rPr lang="en-US" altLang="ko-KR" dirty="0" err="1" smtClean="0">
                <a:sym typeface="Wingdings" panose="05000000000000000000" pitchFamily="2" charset="2"/>
              </a:rPr>
              <a:t>ssh</a:t>
            </a:r>
            <a:r>
              <a:rPr lang="en-US" altLang="ko-KR" dirty="0" smtClean="0">
                <a:sym typeface="Wingdings" panose="05000000000000000000" pitchFamily="2" charset="2"/>
              </a:rPr>
              <a:t>”</a:t>
            </a:r>
          </a:p>
          <a:p>
            <a:pPr lvl="3"/>
            <a:r>
              <a:rPr lang="en-US" altLang="ko-KR" dirty="0" smtClean="0">
                <a:sym typeface="Wingdings" panose="05000000000000000000" pitchFamily="2" charset="2"/>
              </a:rPr>
              <a:t>Boot</a:t>
            </a:r>
          </a:p>
          <a:p>
            <a:pPr lvl="3"/>
            <a:r>
              <a:rPr lang="en-US" altLang="ko-KR" dirty="0" smtClean="0">
                <a:sym typeface="Wingdings" panose="05000000000000000000" pitchFamily="2" charset="2"/>
              </a:rPr>
              <a:t>Figure out IP address of your Pi</a:t>
            </a:r>
          </a:p>
          <a:p>
            <a:pPr lvl="3"/>
            <a:r>
              <a:rPr lang="en-US" altLang="ko-KR" dirty="0" err="1" smtClean="0">
                <a:sym typeface="Wingdings" panose="05000000000000000000" pitchFamily="2" charset="2"/>
              </a:rPr>
              <a:t>Ssh</a:t>
            </a:r>
            <a:r>
              <a:rPr lang="en-US" altLang="ko-KR" dirty="0" smtClean="0">
                <a:sym typeface="Wingdings" panose="05000000000000000000" pitchFamily="2" charset="2"/>
              </a:rPr>
              <a:t> with login pi and the password raspberry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3"/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581899" y="4902200"/>
            <a:ext cx="255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network={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ssid</a:t>
            </a:r>
            <a:r>
              <a:rPr lang="en-US" altLang="ko-KR" sz="1200" dirty="0"/>
              <a:t>="SSID"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psk</a:t>
            </a:r>
            <a:r>
              <a:rPr lang="en-US" altLang="ko-KR" sz="1200" dirty="0"/>
              <a:t>="password"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key_mgmt</a:t>
            </a:r>
            <a:r>
              <a:rPr lang="en-US" altLang="ko-KR" sz="1200" dirty="0"/>
              <a:t>=WPA-PSK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7900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Keep your pi up-to-date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https://www.raspberrypi.org/learning/software-guide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apt-get update  </a:t>
            </a:r>
          </a:p>
          <a:p>
            <a:pPr marL="457200" lvl="1" indent="0">
              <a:buNone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apt-get upgrade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sudo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apt-get install  </a:t>
            </a:r>
            <a:r>
              <a:rPr lang="en-US" altLang="ko-KR" i="1" dirty="0" smtClean="0">
                <a:solidFill>
                  <a:schemeClr val="bg1">
                    <a:lumMod val="50000"/>
                  </a:schemeClr>
                </a:solidFill>
              </a:rPr>
              <a:t>package</a:t>
            </a:r>
          </a:p>
          <a:p>
            <a:pPr marL="457200" lvl="1" indent="0">
              <a:buNone/>
            </a:pPr>
            <a:endParaRPr lang="ko-KR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Versions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Python 2 vs Python 3</a:t>
            </a:r>
            <a:endParaRPr lang="en-US" altLang="ko-KR" dirty="0"/>
          </a:p>
          <a:p>
            <a:pPr lvl="1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www.raspberrypi.org/documentation/usage/python/more.md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print “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” vs print(“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”)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smtClean="0"/>
              <a:t>Reserved words</a:t>
            </a:r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docs.python.org/3.3/reference/lexical_analysis.html#keywords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docs.python.org/2/reference/lexical_analysis.html#keywords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PEP 8</a:t>
            </a:r>
          </a:p>
          <a:p>
            <a:pPr lvl="1"/>
            <a:r>
              <a:rPr lang="en-US" altLang="ko-KR" dirty="0">
                <a:hlinkClick r:id="rId5"/>
              </a:rPr>
              <a:t>http://legacy.python.org/dev/peps/pep-0008</a:t>
            </a:r>
            <a:r>
              <a:rPr lang="en-US" altLang="ko-KR" dirty="0" smtClean="0">
                <a:hlinkClick r:id="rId5"/>
              </a:rPr>
              <a:t>/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Running Python</a:t>
            </a:r>
          </a:p>
          <a:p>
            <a:pPr lvl="1"/>
            <a:r>
              <a:rPr lang="en-US" altLang="ko-KR" dirty="0" smtClean="0"/>
              <a:t>REPL (Read-</a:t>
            </a:r>
            <a:r>
              <a:rPr lang="en-US" altLang="ko-KR" dirty="0" err="1" smtClean="0"/>
              <a:t>Eval</a:t>
            </a:r>
            <a:r>
              <a:rPr lang="en-US" altLang="ko-KR" dirty="0" smtClean="0"/>
              <a:t>-Print-Loop), Interactive top level, Language Shell -- </a:t>
            </a:r>
            <a:r>
              <a:rPr lang="en-US" altLang="ko-KR" i="1" dirty="0" smtClean="0">
                <a:hlinkClick r:id="rId6"/>
              </a:rPr>
              <a:t>Wikipedia</a:t>
            </a:r>
            <a:endParaRPr lang="en-US" altLang="ko-KR" i="1" dirty="0" smtClean="0"/>
          </a:p>
          <a:p>
            <a:pPr marL="914400" lvl="2" indent="0">
              <a:buNone/>
            </a:pPr>
            <a:r>
              <a:rPr lang="en-US" altLang="ko-KR" dirty="0" smtClean="0"/>
              <a:t>$ python3</a:t>
            </a:r>
          </a:p>
          <a:p>
            <a:pPr lvl="1"/>
            <a:r>
              <a:rPr lang="en-US" altLang="ko-KR" dirty="0" err="1" smtClean="0"/>
              <a:t>Ipython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/>
              <a:t>apt-get install  </a:t>
            </a:r>
            <a:r>
              <a:rPr lang="en-US" altLang="ko-KR" dirty="0" smtClean="0"/>
              <a:t>ipython3</a:t>
            </a:r>
            <a:endParaRPr lang="en-US" altLang="ko-KR" i="1" dirty="0" smtClean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$ ipython3</a:t>
            </a:r>
            <a:endParaRPr lang="en-US" altLang="ko-KR" dirty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148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Installing Python Libraries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www.raspberrypi.org/documentation/linux/software/python.md</a:t>
            </a:r>
            <a:endParaRPr lang="en-US" altLang="ko-KR" dirty="0" smtClean="0"/>
          </a:p>
          <a:p>
            <a:r>
              <a:rPr lang="en-US" altLang="ko-KR" dirty="0" smtClean="0"/>
              <a:t>APT (Advanced Package Tool)</a:t>
            </a:r>
          </a:p>
          <a:p>
            <a:pPr lvl="1"/>
            <a:r>
              <a:rPr lang="en-US" altLang="ko-KR" dirty="0" smtClean="0"/>
              <a:t>To install package from the Python Package Index (</a:t>
            </a:r>
            <a:r>
              <a:rPr lang="en-US" altLang="ko-KR" dirty="0" err="1" smtClean="0">
                <a:hlinkClick r:id="rId3"/>
              </a:rPr>
              <a:t>PyPI</a:t>
            </a:r>
            <a:r>
              <a:rPr lang="en-US" altLang="ko-KR" dirty="0" smtClean="0"/>
              <a:t>)</a:t>
            </a:r>
          </a:p>
          <a:p>
            <a:pPr marL="914400" lvl="2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update</a:t>
            </a:r>
          </a:p>
          <a:p>
            <a:pPr marL="914400" lvl="2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apt-get </a:t>
            </a:r>
            <a:r>
              <a:rPr lang="en-US" altLang="ko-KR" dirty="0" smtClean="0"/>
              <a:t>upgrade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smtClean="0"/>
              <a:t>PIP</a:t>
            </a:r>
          </a:p>
          <a:p>
            <a:pPr marL="914400" lvl="2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apt-get </a:t>
            </a:r>
            <a:r>
              <a:rPr lang="en-US" altLang="ko-KR" dirty="0" smtClean="0"/>
              <a:t>install python3-pip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1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GPIO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www.raspberrypi.org/documentation/usage/python/more.md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/>
              <a:t>apt-get install </a:t>
            </a:r>
            <a:r>
              <a:rPr lang="en-US" altLang="ko-KR" dirty="0" smtClean="0"/>
              <a:t>python3-rpi.gpio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2206645"/>
            <a:ext cx="4851400" cy="41857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import </a:t>
            </a:r>
            <a:r>
              <a:rPr lang="en-US" altLang="ko-KR" sz="1400" dirty="0" err="1"/>
              <a:t>RPi.GPIO</a:t>
            </a:r>
            <a:r>
              <a:rPr lang="en-US" altLang="ko-KR" sz="1400" dirty="0"/>
              <a:t> as GPIO</a:t>
            </a:r>
          </a:p>
          <a:p>
            <a:r>
              <a:rPr lang="en-US" altLang="ko-KR" sz="1400" dirty="0"/>
              <a:t>import time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GPIO.setmode</a:t>
            </a:r>
            <a:r>
              <a:rPr lang="en-US" altLang="ko-KR" sz="1400" dirty="0"/>
              <a:t>(GPIO.BOARD)  # set board mode to Broadcom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GPIO.setup</a:t>
            </a:r>
            <a:r>
              <a:rPr lang="en-US" altLang="ko-KR" sz="1400" dirty="0"/>
              <a:t>(3, GPIO.OUT)</a:t>
            </a:r>
          </a:p>
          <a:p>
            <a:r>
              <a:rPr lang="en-US" altLang="ko-KR" sz="1400" dirty="0" err="1"/>
              <a:t>GPIO.setup</a:t>
            </a:r>
            <a:r>
              <a:rPr lang="en-US" altLang="ko-KR" sz="1400" dirty="0"/>
              <a:t>(5, GPIO.OUT)</a:t>
            </a:r>
          </a:p>
          <a:p>
            <a:r>
              <a:rPr lang="en-US" altLang="ko-KR" sz="1400" dirty="0" err="1"/>
              <a:t>GPIO.setup</a:t>
            </a:r>
            <a:r>
              <a:rPr lang="en-US" altLang="ko-KR" sz="1400" dirty="0"/>
              <a:t>(7, GPIO.OUT)</a:t>
            </a:r>
          </a:p>
          <a:p>
            <a:endParaRPr lang="en-US" altLang="ko-KR" sz="1400" dirty="0"/>
          </a:p>
          <a:p>
            <a:r>
              <a:rPr lang="en-US" altLang="ko-KR" sz="1400" dirty="0"/>
              <a:t>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range(0,30):</a:t>
            </a:r>
          </a:p>
          <a:p>
            <a:r>
              <a:rPr lang="en-US" altLang="ko-KR" sz="1400" dirty="0"/>
              <a:t>    print(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GPIO.output</a:t>
            </a:r>
            <a:r>
              <a:rPr lang="en-US" altLang="ko-KR" sz="1400" dirty="0"/>
              <a:t>(3, i&amp;0x4)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GPIO.output</a:t>
            </a:r>
            <a:r>
              <a:rPr lang="en-US" altLang="ko-KR" sz="1400" dirty="0"/>
              <a:t>(5, i&amp;0x2)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GPIO.output</a:t>
            </a:r>
            <a:r>
              <a:rPr lang="en-US" altLang="ko-KR" sz="1400" dirty="0"/>
              <a:t>(7, i&amp;0x1)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+= 1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time.sleep</a:t>
            </a:r>
            <a:r>
              <a:rPr lang="en-US" altLang="ko-KR" sz="1400" dirty="0"/>
              <a:t>(0.5)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GPIO.cleanup</a:t>
            </a:r>
            <a:r>
              <a:rPr lang="en-US" altLang="ko-KR" sz="1400" dirty="0"/>
              <a:t>()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950" y="1814339"/>
            <a:ext cx="4488300" cy="473886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965950" y="2549236"/>
            <a:ext cx="432377" cy="6373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5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244" y="2469388"/>
            <a:ext cx="4295775" cy="41814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RPi</a:t>
            </a:r>
            <a:r>
              <a:rPr lang="en-US" altLang="ko-KR" dirty="0" smtClean="0"/>
              <a:t> Configuration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raspi-config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 some settings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Remote desktop</a:t>
            </a:r>
          </a:p>
          <a:p>
            <a:pPr lvl="1"/>
            <a:r>
              <a:rPr lang="en-US" altLang="ko-KR" dirty="0" smtClean="0"/>
              <a:t>VNC</a:t>
            </a:r>
          </a:p>
          <a:p>
            <a:pPr lvl="1"/>
            <a:r>
              <a:rPr lang="en-US" altLang="ko-KR" dirty="0" smtClean="0">
                <a:hlinkClick r:id="rId3"/>
              </a:rPr>
              <a:t>http://www.realvnc.com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Setup SSH Keys</a:t>
            </a:r>
          </a:p>
          <a:p>
            <a:pPr lvl="1"/>
            <a:r>
              <a:rPr lang="en-US" altLang="ko-KR" dirty="0">
                <a:hlinkClick r:id="rId4"/>
              </a:rPr>
              <a:t>https://dvpizone.wordpress.com/2014/03/02/how-to-connect-to-your-raspberry-pi-using-ssh-key-pairs</a:t>
            </a:r>
            <a:r>
              <a:rPr lang="en-US" altLang="ko-KR" dirty="0" smtClean="0">
                <a:hlinkClick r:id="rId4"/>
              </a:rPr>
              <a:t>/</a:t>
            </a:r>
            <a:r>
              <a:rPr lang="en-US" altLang="ko-KR" dirty="0" smtClean="0"/>
              <a:t> </a:t>
            </a:r>
          </a:p>
          <a:p>
            <a:pPr marL="457200" lvl="1" indent="0">
              <a:buNone/>
            </a:pPr>
            <a:r>
              <a:rPr lang="en-US" altLang="ko-KR" dirty="0" smtClean="0"/>
              <a:t>	SSH-2 RSA 2048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Public Key </a:t>
            </a:r>
            <a:r>
              <a:rPr lang="en-US" altLang="ko-KR" dirty="0" smtClean="0">
                <a:sym typeface="Wingdings" panose="05000000000000000000" pitchFamily="2" charset="2"/>
              </a:rPr>
              <a:t> ~/.</a:t>
            </a:r>
            <a:r>
              <a:rPr lang="en-US" altLang="ko-KR" dirty="0" err="1" smtClean="0">
                <a:sym typeface="Wingdings" panose="05000000000000000000" pitchFamily="2" charset="2"/>
              </a:rPr>
              <a:t>ssh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authorized_keys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ym typeface="Wingdings" panose="05000000000000000000" pitchFamily="2" charset="2"/>
              </a:rPr>
              <a:t>Public Key  Putty configuration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599" y="4517698"/>
            <a:ext cx="2337521" cy="42577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94073" y="4773016"/>
            <a:ext cx="540327" cy="170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08498" y="5037340"/>
            <a:ext cx="2626302" cy="315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39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1035</Words>
  <Application>Microsoft Office PowerPoint</Application>
  <PresentationFormat>와이드스크린</PresentationFormat>
  <Paragraphs>318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Wingdings</vt:lpstr>
      <vt:lpstr>Office 테마</vt:lpstr>
      <vt:lpstr>Python Workshop - Raspberry Pi -</vt:lpstr>
      <vt:lpstr>보조 도구들</vt:lpstr>
      <vt:lpstr>Working with Raspberry Pi RPi 설치하기</vt:lpstr>
      <vt:lpstr>Setting Up Raspbery Pi 3</vt:lpstr>
      <vt:lpstr>Keep your pi up-to-date</vt:lpstr>
      <vt:lpstr>Python Versions</vt:lpstr>
      <vt:lpstr>Installing Python Libraries</vt:lpstr>
      <vt:lpstr>GPIO</vt:lpstr>
      <vt:lpstr>RPi Configuration</vt:lpstr>
      <vt:lpstr>Python Language</vt:lpstr>
      <vt:lpstr>Python and C</vt:lpstr>
      <vt:lpstr>print function</vt:lpstr>
      <vt:lpstr>Variables</vt:lpstr>
      <vt:lpstr>Dynamically Typed </vt:lpstr>
      <vt:lpstr>Strongly Typed</vt:lpstr>
      <vt:lpstr>Data Types</vt:lpstr>
      <vt:lpstr>Python의 사칙연산</vt:lpstr>
      <vt:lpstr>Integer (정수)</vt:lpstr>
      <vt:lpstr>floating point (소수)</vt:lpstr>
      <vt:lpstr>Break Time</vt:lpstr>
      <vt:lpstr>Break Time</vt:lpstr>
      <vt:lpstr>PowerPoint 프레젠테이션</vt:lpstr>
      <vt:lpstr>String (문자)</vt:lpstr>
      <vt:lpstr>String (계속)</vt:lpstr>
      <vt:lpstr>서로 다른 데이터 타입 간의 혼합</vt:lpstr>
      <vt:lpstr>서로 다른 타입 간의 혼합 (계속)</vt:lpstr>
      <vt:lpstr>Control Structure</vt:lpstr>
      <vt:lpstr>Indentation</vt:lpstr>
      <vt:lpstr>Github on RPi</vt:lpstr>
      <vt:lpstr>Install git</vt:lpstr>
      <vt:lpstr>Work as a team</vt:lpstr>
      <vt:lpstr>Fork Python Examples</vt:lpstr>
      <vt:lpstr>Remote Branching</vt:lpstr>
      <vt:lpstr>Programming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Kyuho Kim</dc:creator>
  <cp:lastModifiedBy>Kyuho Kim</cp:lastModifiedBy>
  <cp:revision>51</cp:revision>
  <dcterms:created xsi:type="dcterms:W3CDTF">2017-08-15T14:26:30Z</dcterms:created>
  <dcterms:modified xsi:type="dcterms:W3CDTF">2017-08-20T15:29:28Z</dcterms:modified>
</cp:coreProperties>
</file>