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59" r:id="rId14"/>
    <p:sldId id="25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CA257B-4479-4C80-AB7E-10ACCB18B20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B3BE74-5B11-4A00-B99C-43CEE47B6C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55CB9-1808-6106-51EF-B3CDCF746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625" y="1371794"/>
            <a:ext cx="10058400" cy="2363627"/>
          </a:xfrm>
        </p:spPr>
        <p:txBody>
          <a:bodyPr>
            <a:normAutofit fontScale="90000"/>
          </a:bodyPr>
          <a:lstStyle/>
          <a:p>
            <a:r>
              <a:rPr lang="en-US" dirty="0"/>
              <a:t>Delta Global School Wellness Data:</a:t>
            </a:r>
            <a:br>
              <a:rPr lang="en-US" dirty="0"/>
            </a:br>
            <a:r>
              <a:rPr lang="en-US" sz="3300" dirty="0"/>
              <a:t>-</a:t>
            </a:r>
            <a:r>
              <a:rPr lang="en-US" sz="3000" dirty="0"/>
              <a:t>Fall 2024 to Spring 2025</a:t>
            </a:r>
            <a:br>
              <a:rPr lang="en-US" sz="3000" dirty="0"/>
            </a:br>
            <a:r>
              <a:rPr lang="en-US" sz="3000" dirty="0"/>
              <a:t>-Quantitative Data Survey</a:t>
            </a:r>
            <a:br>
              <a:rPr lang="en-US" sz="3000" dirty="0"/>
            </a:br>
            <a:r>
              <a:rPr lang="en-US" sz="3000" dirty="0"/>
              <a:t>-Statistical Analysis and Visualization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FD51A4-833D-0597-9558-72C794F7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31" y="4533090"/>
            <a:ext cx="10058400" cy="1750784"/>
          </a:xfrm>
        </p:spPr>
        <p:txBody>
          <a:bodyPr>
            <a:normAutofit/>
          </a:bodyPr>
          <a:lstStyle/>
          <a:p>
            <a:r>
              <a:rPr lang="en-US" dirty="0"/>
              <a:t>What do we Know?</a:t>
            </a:r>
          </a:p>
          <a:p>
            <a:endParaRPr lang="en-US" dirty="0"/>
          </a:p>
          <a:p>
            <a:r>
              <a:rPr lang="en-US" dirty="0"/>
              <a:t>How Can we Know more?</a:t>
            </a:r>
          </a:p>
        </p:txBody>
      </p:sp>
    </p:spTree>
    <p:extLst>
      <p:ext uri="{BB962C8B-B14F-4D97-AF65-F5344CB8AC3E}">
        <p14:creationId xmlns:p14="http://schemas.microsoft.com/office/powerpoint/2010/main" val="286854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127368-75DC-69D4-9ABA-EA207F9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D5DB-D56A-AB88-DC71-4D4C2943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500" dirty="0"/>
              <a:t>ANOVA (Analysis of Variance) is a statistical test that compares the means of three or more groups to see if the differences are significant.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500" dirty="0"/>
              <a:t>In this survey, ANOVA was used to assess whether student wellbeing changed meaningfully across Term 1, Term 2, and Term 3—not just due to chance.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1D-34C2-EA44-65C0-BC6B3A84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D009B4-F27B-EBD6-14B2-E33CC7AF3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72256"/>
            <a:ext cx="1042026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F-value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how much the group means differ. A higher F-value suggests a bigger difference between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-value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Tells us whether the result is likely due to chance. A p-value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0.05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the difference is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statistically significant.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 Size (η²)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how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is. Even if something is statistically significant, the effect size tells us if it’s meaningful in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"Yes" means the change over time is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and reliable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—not just random variation.</a:t>
            </a:r>
          </a:p>
        </p:txBody>
      </p:sp>
    </p:spTree>
    <p:extLst>
      <p:ext uri="{BB962C8B-B14F-4D97-AF65-F5344CB8AC3E}">
        <p14:creationId xmlns:p14="http://schemas.microsoft.com/office/powerpoint/2010/main" val="273200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F2054-D44B-8AEB-338D-CB9851B8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School Wellness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9CEEB7-E5D7-73EF-2B80-C55D984B4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83150"/>
            <a:ext cx="12121577" cy="26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3C1D-11D0-C61C-EE1D-91182346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Wellness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A9B14-7B16-7D56-56B7-7C4C7652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413"/>
            <a:ext cx="12130419" cy="343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ED10-3F3D-CF13-1891-8D1C4882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School Wellness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50670-4658-8F59-265C-EE2910628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" y="1897059"/>
            <a:ext cx="12120448" cy="24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9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6E417-C1C2-B8AE-C84D-DF4C0FCF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90A50C-B67C-535A-068C-14EE0D675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6955" y="1942663"/>
            <a:ext cx="1049809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student wellbeing remains relatively stable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the school year, with a few key areas showing meaningful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School students reported notable improvement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how they manage workload by Term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School students consistently felt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teachers and advisors, especially in Term 1 and Term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 levels remained moderate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 all terms and school levels, with no significant increase or decrease.</a:t>
            </a:r>
          </a:p>
        </p:txBody>
      </p:sp>
    </p:spTree>
    <p:extLst>
      <p:ext uri="{BB962C8B-B14F-4D97-AF65-F5344CB8AC3E}">
        <p14:creationId xmlns:p14="http://schemas.microsoft.com/office/powerpoint/2010/main" val="382617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C90E-8F8B-FE00-5A61-E775C1BE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Don’t Know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611C33-BE2F-2EB6-557F-75847E16A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863" y="2233682"/>
            <a:ext cx="114202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certain wellbeing areas improved or declined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the data shows changes, but not the causes behind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individual student experiences differ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the averages hide variation between specific year groups or student backgrounds.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external factors (e.g. exams, events)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played a role in wellbeing shifts across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current support strategies are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we see patterns, but need more feedback to evaluate impact.</a:t>
            </a:r>
          </a:p>
        </p:txBody>
      </p:sp>
    </p:spTree>
    <p:extLst>
      <p:ext uri="{BB962C8B-B14F-4D97-AF65-F5344CB8AC3E}">
        <p14:creationId xmlns:p14="http://schemas.microsoft.com/office/powerpoint/2010/main" val="361539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EF7A-892E-E9EA-5754-84047571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AD84-B7D9-08F3-3743-1EAA7677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Qualitative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design to use respond to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proposals based on data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8414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4C4E-30ED-260E-42E8-E70B63A7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210-F5AE-7A58-C80E-5329958E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First: Gather qualitative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Second: Use qualitative data to inform collection of quantitative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Third: Collect quantitative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Fourth: Develop policy in response</a:t>
            </a:r>
          </a:p>
        </p:txBody>
      </p:sp>
    </p:spTree>
    <p:extLst>
      <p:ext uri="{BB962C8B-B14F-4D97-AF65-F5344CB8AC3E}">
        <p14:creationId xmlns:p14="http://schemas.microsoft.com/office/powerpoint/2010/main" val="211935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AE9F-CF58-BF4A-BE91-0E81311B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F099-13E4-008F-97AA-654F54F0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gather in-depth, student-driven insights that explain the patterns in our survey data.</a:t>
            </a:r>
          </a:p>
          <a:p>
            <a:r>
              <a:rPr lang="en-US" b="1" dirty="0"/>
              <a:t>Why Focus Groups?</a:t>
            </a:r>
            <a:endParaRPr lang="en-US" dirty="0"/>
          </a:p>
          <a:p>
            <a:r>
              <a:rPr lang="en-US" dirty="0"/>
              <a:t>Encourage group discussion and shared experiences.</a:t>
            </a:r>
          </a:p>
          <a:p>
            <a:r>
              <a:rPr lang="en-US" dirty="0"/>
              <a:t>Useful for exploring common themes, building on peer comments.</a:t>
            </a:r>
          </a:p>
          <a:p>
            <a:r>
              <a:rPr lang="en-US" dirty="0"/>
              <a:t>Ideal for understanding general school climate and culture.</a:t>
            </a:r>
          </a:p>
          <a:p>
            <a:r>
              <a:rPr lang="en-US" b="1" dirty="0"/>
              <a:t>Why Interviews?</a:t>
            </a:r>
            <a:endParaRPr lang="en-US" dirty="0"/>
          </a:p>
          <a:p>
            <a:r>
              <a:rPr lang="en-US" dirty="0"/>
              <a:t>Allow for privacy and depth, especially around sensitive topics like stress or workload.</a:t>
            </a:r>
          </a:p>
          <a:p>
            <a:r>
              <a:rPr lang="en-US" dirty="0"/>
              <a:t>Help uncover individual experiences that may not emerge in group settings.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0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60B2-1AEB-0873-ED29-45DAE5CF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Goals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908D6-A6F4-B938-A797-F4CE4E650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26254"/>
            <a:ext cx="95376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Student Wellbeing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meaningful insights into students’ emotional, mental, and social experiences at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Areas for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key wellbeing challenges such as stress, workload, and access to trusted adults.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 Positive Change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data to inform programs, policies, and initiatives that strengthen our school community.</a:t>
            </a:r>
          </a:p>
        </p:txBody>
      </p:sp>
    </p:spTree>
    <p:extLst>
      <p:ext uri="{BB962C8B-B14F-4D97-AF65-F5344CB8AC3E}">
        <p14:creationId xmlns:p14="http://schemas.microsoft.com/office/powerpoint/2010/main" val="337192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7290-DD5B-3CC5-8B94-5594FD78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813F-A993-011B-629B-C2B0FEAE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Focus Groups:</a:t>
            </a:r>
            <a:endParaRPr lang="en-US" dirty="0"/>
          </a:p>
          <a:p>
            <a:r>
              <a:rPr lang="en-US" dirty="0"/>
              <a:t>Middle &amp; High School groups </a:t>
            </a:r>
          </a:p>
          <a:p>
            <a:r>
              <a:rPr lang="en-US" dirty="0"/>
              <a:t>Mixed by grade level and gender to ensure diverse perspectives.</a:t>
            </a:r>
          </a:p>
          <a:p>
            <a:r>
              <a:rPr lang="en-US" dirty="0"/>
              <a:t>Guided by open-ended prompts (e.g., "When do you feel most supported at school?").</a:t>
            </a:r>
          </a:p>
          <a:p>
            <a:r>
              <a:rPr lang="en-US" b="1" dirty="0"/>
              <a:t>Interviews:</a:t>
            </a:r>
            <a:endParaRPr lang="en-US" dirty="0"/>
          </a:p>
          <a:p>
            <a:r>
              <a:rPr lang="en-US" dirty="0"/>
              <a:t>Voluntary sign-up or targeted invitation based on survey trends.</a:t>
            </a:r>
          </a:p>
          <a:p>
            <a:r>
              <a:rPr lang="en-US" dirty="0"/>
              <a:t>Conducted 1:1 in a quiet, safe setting.</a:t>
            </a:r>
          </a:p>
          <a:p>
            <a:r>
              <a:rPr lang="en-US" dirty="0"/>
              <a:t>Semi-structured format with room for free expression and storytelling.</a:t>
            </a:r>
          </a:p>
          <a:p>
            <a:r>
              <a:rPr lang="en-US" b="1" dirty="0"/>
              <a:t>Timeline:</a:t>
            </a:r>
            <a:endParaRPr lang="en-US" dirty="0"/>
          </a:p>
          <a:p>
            <a:r>
              <a:rPr lang="en-US" dirty="0"/>
              <a:t>Sessions held in early Term 1 of the next school year.</a:t>
            </a:r>
          </a:p>
          <a:p>
            <a:r>
              <a:rPr lang="en-US" dirty="0"/>
              <a:t>Results summarized and presented to leadership to inform wellbeing planning.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4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BA0A-F192-39D0-B09E-DFC36564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467F-815F-304A-479E-B222BBF9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Transcribe responses</a:t>
            </a:r>
            <a:r>
              <a:rPr lang="en-US" dirty="0"/>
              <a:t>: Convert audio recordings or notes into written text for detailed review.</a:t>
            </a:r>
          </a:p>
          <a:p>
            <a:r>
              <a:rPr lang="en-US" b="1" dirty="0"/>
              <a:t>Code themes</a:t>
            </a:r>
            <a:r>
              <a:rPr lang="en-US" dirty="0"/>
              <a:t>: Use thematic coding to identify patterns, keywords, and repeated ideas across responses.</a:t>
            </a:r>
          </a:p>
          <a:p>
            <a:r>
              <a:rPr lang="en-US" b="1" dirty="0"/>
              <a:t>Group by category</a:t>
            </a:r>
            <a:r>
              <a:rPr lang="en-US" dirty="0"/>
              <a:t>: Organize insights into key themes (e.g. stress, support, workload, relationships).</a:t>
            </a:r>
          </a:p>
          <a:p>
            <a:r>
              <a:rPr lang="en-US" b="1" dirty="0"/>
              <a:t>Compare by school level</a:t>
            </a:r>
            <a:r>
              <a:rPr lang="en-US" dirty="0"/>
              <a:t>: Highlight differences and similarities between Middle School and High School students.</a:t>
            </a:r>
          </a:p>
          <a:p>
            <a:r>
              <a:rPr lang="en-US" b="1" dirty="0"/>
              <a:t>Link to survey data</a:t>
            </a:r>
            <a:r>
              <a:rPr lang="en-US" dirty="0"/>
              <a:t>: Match qualitative themes with quantitative trends to understand the context behind survey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7C73-648A-3C7D-89E5-55C8F57D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7223-DD8F-A382-AA4A-C7FAAB39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Extract key phrases</a:t>
            </a:r>
            <a:r>
              <a:rPr lang="en-US" dirty="0"/>
              <a:t>: Use student language and concerns as inspiration for phrasing questions.</a:t>
            </a:r>
          </a:p>
          <a:p>
            <a:endParaRPr lang="en-US" dirty="0"/>
          </a:p>
          <a:p>
            <a:r>
              <a:rPr lang="en-US" b="1" dirty="0"/>
              <a:t>Test assumptions</a:t>
            </a:r>
            <a:r>
              <a:rPr lang="en-US" dirty="0"/>
              <a:t>: Create items that explore potential causes for patterns in the original survey.</a:t>
            </a:r>
          </a:p>
          <a:p>
            <a:endParaRPr lang="en-US" dirty="0"/>
          </a:p>
          <a:p>
            <a:r>
              <a:rPr lang="en-US" b="1" dirty="0"/>
              <a:t>Pilot new questions</a:t>
            </a:r>
            <a:r>
              <a:rPr lang="en-US" dirty="0"/>
              <a:t>: Try revised items with a small student sample before full distribution.</a:t>
            </a:r>
          </a:p>
          <a:p>
            <a:endParaRPr lang="en-US" dirty="0"/>
          </a:p>
          <a:p>
            <a:r>
              <a:rPr lang="en-US" b="1" dirty="0"/>
              <a:t>Ensure variety</a:t>
            </a:r>
            <a:r>
              <a:rPr lang="en-US" dirty="0"/>
              <a:t>: Include a mix of Likert-scale, open-ended, and multiple-choice items.</a:t>
            </a:r>
          </a:p>
          <a:p>
            <a:endParaRPr lang="en-US" dirty="0"/>
          </a:p>
          <a:p>
            <a:r>
              <a:rPr lang="en-US" b="1" dirty="0"/>
              <a:t>Focus on actionability</a:t>
            </a:r>
            <a:r>
              <a:rPr lang="en-US" dirty="0"/>
              <a:t>: Prioritize questions that can inform policy, programming, or student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EE03-FB1D-94A2-1EB9-51F68BF2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6F2C-107F-2A45-16CC-B3408DA6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Timeline in general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often should we collect surveys?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should we collect surveys?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to take action? </a:t>
            </a:r>
          </a:p>
        </p:txBody>
      </p:sp>
    </p:spTree>
    <p:extLst>
      <p:ext uri="{BB962C8B-B14F-4D97-AF65-F5344CB8AC3E}">
        <p14:creationId xmlns:p14="http://schemas.microsoft.com/office/powerpoint/2010/main" val="9964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1349-9BB7-137B-3AAB-4491998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listening.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E1B8-5C89-5944-4B0D-C2718D2A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3ED-55BE-7F8D-DABF-C1691252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FEC45F-FEB9-96A4-9259-2194728E0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79927"/>
            <a:ext cx="967078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often do you feel positive in school?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often do you feel supported by your teachers and advisors?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often do you feel listened to by your teachers and advisors?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often do you feel listened to and supported by your friends?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you feel you are managing the workload?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what extent do you feel the workload is making you feel stressed?</a:t>
            </a:r>
          </a:p>
        </p:txBody>
      </p:sp>
    </p:spTree>
    <p:extLst>
      <p:ext uri="{BB962C8B-B14F-4D97-AF65-F5344CB8AC3E}">
        <p14:creationId xmlns:p14="http://schemas.microsoft.com/office/powerpoint/2010/main" val="78826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DF97-986C-0CFE-F560-33C5F3B0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37" y="0"/>
            <a:ext cx="10058400" cy="1450757"/>
          </a:xfrm>
        </p:spPr>
        <p:txBody>
          <a:bodyPr/>
          <a:lstStyle/>
          <a:p>
            <a:r>
              <a:rPr lang="en-US" dirty="0"/>
              <a:t>Whole School Change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13C03-EC55-1EE1-79DA-FFCD7AF5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2149674"/>
            <a:ext cx="1185774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DB2C-0C65-628D-6153-417CC5D7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176"/>
          </a:xfrm>
        </p:spPr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DF33F-8AF9-0428-691B-DB5350F8E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3" y="1668627"/>
            <a:ext cx="1193395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1264-792F-DFA8-15CD-C1E75D0A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School Changes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58C31-020B-E845-9F26-7234DCDE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126"/>
            <a:ext cx="12192000" cy="33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E08E-FEEA-4802-4F2C-D2EDD4C4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contnued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AB136-04A9-9E96-AA1E-A039C426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98369"/>
            <a:ext cx="12088215" cy="34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6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355-97EB-4416-3956-5FF745CF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Changes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26CB7-A9F1-76A6-75A7-C44E753C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5" y="1763885"/>
            <a:ext cx="11967564" cy="33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7A5-E7D2-C550-C71F-3E36B75E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967F4-B4F9-92D2-4C89-16D80878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7359"/>
            <a:ext cx="12050999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940</Words>
  <Application>Microsoft Office PowerPoint</Application>
  <PresentationFormat>Widescreen</PresentationFormat>
  <Paragraphs>134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Delta Global School Wellness Data: -Fall 2024 to Spring 2025 -Quantitative Data Survey -Statistical Analysis and Visualization</vt:lpstr>
      <vt:lpstr>Survey Goals</vt:lpstr>
      <vt:lpstr>Survey Questions </vt:lpstr>
      <vt:lpstr>Whole School Change Over Time</vt:lpstr>
      <vt:lpstr>continued</vt:lpstr>
      <vt:lpstr>Middle School Changes Over Time</vt:lpstr>
      <vt:lpstr>contnued</vt:lpstr>
      <vt:lpstr>High School Changes Over Time</vt:lpstr>
      <vt:lpstr>continued </vt:lpstr>
      <vt:lpstr>ANOVA</vt:lpstr>
      <vt:lpstr>Interpreting Data</vt:lpstr>
      <vt:lpstr>Middle School Wellness</vt:lpstr>
      <vt:lpstr>High School Wellness</vt:lpstr>
      <vt:lpstr>Whole School Wellness</vt:lpstr>
      <vt:lpstr>What We Know</vt:lpstr>
      <vt:lpstr>What We Don’t Know</vt:lpstr>
      <vt:lpstr>What do we need</vt:lpstr>
      <vt:lpstr>Research Proposal</vt:lpstr>
      <vt:lpstr>Qualitative Data Collection</vt:lpstr>
      <vt:lpstr>Procedure</vt:lpstr>
      <vt:lpstr>Data Analysis </vt:lpstr>
      <vt:lpstr>Surveys</vt:lpstr>
      <vt:lpstr>Other Considerations </vt:lpstr>
      <vt:lpstr>Thanks for listening.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Stringer</dc:creator>
  <cp:lastModifiedBy>James Stringer</cp:lastModifiedBy>
  <cp:revision>1</cp:revision>
  <dcterms:created xsi:type="dcterms:W3CDTF">2025-07-18T02:19:27Z</dcterms:created>
  <dcterms:modified xsi:type="dcterms:W3CDTF">2025-07-18T03:34:19Z</dcterms:modified>
</cp:coreProperties>
</file>