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368" r:id="rId4"/>
    <p:sldId id="370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52" r:id="rId16"/>
    <p:sldId id="453" r:id="rId17"/>
    <p:sldId id="438" r:id="rId18"/>
    <p:sldId id="451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67" r:id="rId28"/>
    <p:sldId id="466" r:id="rId29"/>
    <p:sldId id="447" r:id="rId30"/>
    <p:sldId id="448" r:id="rId31"/>
    <p:sldId id="449" r:id="rId32"/>
    <p:sldId id="450" r:id="rId33"/>
    <p:sldId id="454" r:id="rId34"/>
    <p:sldId id="455" r:id="rId35"/>
    <p:sldId id="465" r:id="rId36"/>
    <p:sldId id="456" r:id="rId37"/>
    <p:sldId id="457" r:id="rId38"/>
    <p:sldId id="458" r:id="rId39"/>
    <p:sldId id="461" r:id="rId40"/>
    <p:sldId id="460" r:id="rId41"/>
    <p:sldId id="462" r:id="rId42"/>
    <p:sldId id="463" r:id="rId43"/>
    <p:sldId id="388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4E1"/>
    <a:srgbClr val="67C94B"/>
    <a:srgbClr val="71AFC9"/>
    <a:srgbClr val="417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tags" Target="tags/tag36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145115-A29C-44D8-A835-BB5AEB9FE679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itchFamily="2" charset="-122"/>
              </a:rPr>
            </a:fld>
            <a:endParaRPr lang="zh-CN" altLang="en-US" sz="120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FCB-296B-4750-993D-7B7DA08AF11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CFE-D4B8-4730-A621-9059D11B746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A9CA-AA51-4312-BD90-3842587F83C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0B22-AEA3-4F38-A8B4-8D2173AED0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3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3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3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34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32953" y="3532293"/>
            <a:ext cx="7851987" cy="1228090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accent1"/>
                </a:solidFill>
                <a:latin typeface="+mj-ea"/>
                <a:ea typeface="+mj-ea"/>
              </a:rPr>
              <a:t>   Jirui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 Shi  Zhong Wang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	May 16</a:t>
            </a:r>
            <a:r>
              <a:rPr lang="en-US" altLang="zh-CN" sz="2400" b="1" baseline="30000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th</a:t>
            </a:r>
            <a:r>
              <a:rPr lang="en-US" altLang="zh-CN" sz="2400" b="1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, 2025</a:t>
            </a:r>
            <a:endParaRPr lang="en-US" altLang="zh-CN" sz="240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739" y="906356"/>
            <a:ext cx="10762827" cy="1355513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noAutofit/>
          </a:bodyPr>
          <a:lstStyle/>
          <a:p>
            <a:pPr algn="ctr"/>
            <a:r>
              <a:rPr lang="en-US" altLang="zh-CN" sz="42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Enhancing Mental Health Chatbots with GPT-4 Fine-Tuning </a:t>
            </a:r>
            <a:endParaRPr lang="en-US" altLang="zh-CN" sz="42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42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and RLHF </a:t>
            </a:r>
            <a:endParaRPr lang="en-US" altLang="zh-CN" sz="42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2"/>
          <p:cNvSpPr/>
          <p:nvPr/>
        </p:nvSpPr>
        <p:spPr>
          <a:xfrm>
            <a:off x="-847" y="6156113"/>
            <a:ext cx="12192000" cy="701887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1" name="组合 180"/>
          <p:cNvGrpSpPr/>
          <p:nvPr userDrawn="1"/>
        </p:nvGrpSpPr>
        <p:grpSpPr>
          <a:xfrm>
            <a:off x="612987" y="3142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 in GenAI Context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9064" y="1110404"/>
            <a:ext cx="10663336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Evaluation Metrics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quantitative standards for empathy, coherence, and safety to provide a unified benchmark for model comparison.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Parameter-Efficient Tuning Practice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cost-performance trade-offs of lightweight tuning techniques (e.g., LoRA, Adapters) for resource-constrained environments.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7.Cross-Model Comparative Analysis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experiments against native GPT-4 and GPT-3.5 to demonstrate performance gains from fine-tuning and RLHF.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8.Small-Scale Application Pilot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system stability and user acceptance in controlled pilot settings, building empirical evidence for broader health-management deployment.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39023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1.8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Users &amp; Application Scenarios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023" y="1147303"/>
            <a:ext cx="11205135" cy="4661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mild to moderate mental health concerns (e.g., depression, anxiety)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seeking anonymous, low-cost, instant online emotional support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leveraging the chatbot as an auxiliary tool alongside professional counselors (self-screening &amp; pre-consultation)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in corporate Employee Assistance Programs (EAP)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Scenarios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Mobile/Web chat interface for daily mood check-ins and companionship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intervention: emotional guidance &amp; self-help before crisis escalation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into corporate EAP platforms as an online mental health module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screening in healthcare settings: preliminary assessment &amp; professional referral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platforms: online mental health support for university students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1.9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Research Questions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9064" y="1184387"/>
            <a:ext cx="10763672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Question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fine-tuning GPT-4 with domain-specific data and applying RLHF enhance empathy and coherence in mental health conversations?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Sub-Questions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types of therapeutic dialogue data most effectively improve the model’s empathetic responses?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should the RLHF reward model be designed to dynamically optimize replies based on user feedback?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the model maintain context consistency and emotion tracking across multi-turn dialogues?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1.10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Hypotheses &amp; Assumptions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4513" y="1025897"/>
            <a:ext cx="11325128" cy="4661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High-quality, anonymized therapeutic dialogue data will significantly boost GPT-4’s empathy performance.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RLHF will further refine the model’s emotional precision in real-time interactions.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safety mechanisms (automated filtering + expert review) can effectively prevent harmful or misleading content.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a sufficiently large, anonymized therapy dialogue corpus.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stable human evaluation team for scoring and feedback loops.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cloud-based GPU resources for fine-tuning and RLHF experiments.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1.11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Scope &amp; Boundaries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4003" y="1184387"/>
            <a:ext cx="10558397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text-based dialogue systems; excludes voice and image modalities.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Boundaries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mild to moderate mental health support; not intended for clinical diagnosis or crisis intervention.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Focus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 on GPT-4 fine-tuning, RLHF implementation, and safety filtering; no new model architectures.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62940" y="2481084"/>
            <a:ext cx="6330761" cy="11079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160"/>
          </a:p>
        </p:txBody>
      </p:sp>
      <p:sp>
        <p:nvSpPr>
          <p:cNvPr id="5" name="泪滴形 4"/>
          <p:cNvSpPr/>
          <p:nvPr/>
        </p:nvSpPr>
        <p:spPr>
          <a:xfrm>
            <a:off x="2380388" y="2481084"/>
            <a:ext cx="1252471" cy="125247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7200" dirty="0"/>
              <a:t>2</a:t>
            </a:r>
            <a:endParaRPr lang="zh-CN" altLang="en-US" sz="7200" dirty="0"/>
          </a:p>
        </p:txBody>
      </p:sp>
      <p:sp>
        <p:nvSpPr>
          <p:cNvPr id="7" name="矩形 2"/>
          <p:cNvSpPr/>
          <p:nvPr/>
        </p:nvSpPr>
        <p:spPr>
          <a:xfrm>
            <a:off x="0" y="6324600"/>
            <a:ext cx="12192000" cy="539751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8"/>
          <p:cNvSpPr txBox="1"/>
          <p:nvPr/>
        </p:nvSpPr>
        <p:spPr>
          <a:xfrm>
            <a:off x="5228306" y="2773472"/>
            <a:ext cx="35092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Main Contributions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Algorithms &amp; Methods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4513" y="1187027"/>
            <a:ext cx="10607887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 Lightweight Fine-Tuning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only low-rank adapter parameters while freezing the rest of the model weights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Dramatically reduces the number of trainable parameters with minimal impact on generation quality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Negative Sampling for Preference Pair Construction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 positive/negative response pairs by randomly sampling “incorrect” replies from SFT data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need for manual annotation, enabling scalable creation of high-quality preference datasets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Algorithms &amp; Methods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9064" y="1110678"/>
            <a:ext cx="9866715" cy="424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PPO-RLHF Dynamic Optimization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Proximal Policy Optimization with the trained reward model to iteratively update the dialogue policy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 the model’s response distribution in real time based on preference scores to enhance emotional relevance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Rapid Evaluation Proxy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an automated sentiment analyzer to score generated replies for positive emotional tone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immediate feedback on empathy improvements during training and deployment, accelerating iteration cycles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Improvements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4513" y="968642"/>
            <a:ext cx="10660380" cy="507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Pipeline &amp; Configuration Management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Unified CLI Entry Point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Single-script interface supports both one-click full pipeline and per-stage subcommands.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Stage-Wise Module Decoupling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Five clear stages (prepare_data → train_sft → train_reward → train_ppo → evaluate)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stage implemented as an independent function for easier testing and maintenance.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JSONL Data Interface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inputs/outputs use JSONL (sft_train.jsonl, prefs.jsonl), ensuring consistent data exchange between stages.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Hyperparameter Configuration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CFG dataclass manages paths, batch sizes, learning rates, PPO steps, etc.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Adjusting models or settings requires updating a single configuration object.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Improvements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4513" y="553867"/>
            <a:ext cx="10647680" cy="59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Actor–Critic Separation &amp; Integrated Evaluation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Actor–Critic Separation Architecture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Actor: LoRA-fine-tuned causal-LM for dialogue generation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Critic: Sequence-classification reward model trained on preference pairs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PPO-Based RLHF Loop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reward model outputs as immediate feedback to iteratively update the generation policy via PPOTrainer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Sentiment Analysis Evaluator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NLTK’s SentimentIntensityAnalyzer in the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Automates scoring of positive emotional tone to proxy empathy improvements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Extensible Plugin-Based Design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model, reward function, and evaluation metrics can be swapped via configuration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multi-scenario deployment and future feature extensions without code overhaul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62940" y="2481084"/>
            <a:ext cx="6330761" cy="11079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160"/>
          </a:p>
        </p:txBody>
      </p:sp>
      <p:sp>
        <p:nvSpPr>
          <p:cNvPr id="5" name="泪滴形 4"/>
          <p:cNvSpPr/>
          <p:nvPr/>
        </p:nvSpPr>
        <p:spPr>
          <a:xfrm>
            <a:off x="2380388" y="2481084"/>
            <a:ext cx="1252471" cy="125247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7200" dirty="0"/>
              <a:t>1</a:t>
            </a:r>
            <a:endParaRPr lang="zh-CN" altLang="en-US" sz="7200" dirty="0"/>
          </a:p>
        </p:txBody>
      </p:sp>
      <p:sp>
        <p:nvSpPr>
          <p:cNvPr id="7" name="矩形 2"/>
          <p:cNvSpPr/>
          <p:nvPr/>
        </p:nvSpPr>
        <p:spPr>
          <a:xfrm>
            <a:off x="0" y="6324600"/>
            <a:ext cx="12192000" cy="539751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8"/>
          <p:cNvSpPr txBox="1"/>
          <p:nvPr/>
        </p:nvSpPr>
        <p:spPr>
          <a:xfrm>
            <a:off x="4604993" y="2563157"/>
            <a:ext cx="479118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Research Background 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and Core Problem Analysis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Improvement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9064" y="1184387"/>
            <a:ext cx="10365288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Performance Improvement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 Reply Ratio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evaluation: 70/100 replies labeled as positive sentiment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evaluation: 72/100 replies labeled as positive sentiment (↑2 percentage points)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Proxy Metric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NLTK’s sentiment analyzer as an automated empathy proxy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quantitative, comparable measurements of emotional tone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Improvement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uplift in positive sentiment ratio compared to pre-RLHF model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potential to meet or exceed the targeted ≥20% empathy improvement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of GenAI-Driven Mental Health Chatbots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4513" y="1034327"/>
            <a:ext cx="8289098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Evaluation Efficiency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Pipeline Runtime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One-click execution of all five stages completed in ~120.3 seconds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Duration Breakdown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fine-tuning (8,340 steps): ~45 seconds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model training (50 steps): ~15 seconds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phase (100 prompts): ~30 seconds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Speed Advantage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build–train–evaluate loop enables fast, multi-round experimentation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empathy feedback accelerates model optimization cycles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Strategy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83927" y="1031449"/>
            <a:ext cx="9794832" cy="424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Flow &amp; Execution Entry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Unified CLI Interface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entrypoint script supports one-click full pipeline or per-stage subcommands (prepare_data → train_sft → train_reward → train_ppo → evaluate).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Data Exchange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stages read/write JSON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consistent, seamless data handoff between modules.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Configuration Management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CFG dataclass holds all paths, batch sizes, learning rates, PPO steps, etc.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Updating hyperparameters or swapping models requires changing only one configuration object.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Strategy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9064" y="1035919"/>
            <a:ext cx="10034686" cy="5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Modularity &amp; Extensibility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&amp; Pluggable Design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Five core functions (SFT, reward training, PPO, evaluation) are decoupled and can be replaced or upgraded independently.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 base models, fine-tuning techniques, or reward functions via configuration parameters.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 Evaluation Integration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valuate stage automatically invokes NLTK SentimentIntensityAnalyzer to score generated replies.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Produces a quantitative “empathy ratio” report that feeds back into the training loop.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Deployment Support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Easily embed scripts into CI/CD pipelines for automated training and evaluation.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output directories (data/, checkpoints/) simplify integration with upstream data sources or downstream services.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Strategy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93" y="1187027"/>
            <a:ext cx="5491041" cy="43745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37970" y="5663155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 Framework Diagram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Strategy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31" y="1299874"/>
            <a:ext cx="5878439" cy="44414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3843" y="5772573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Preference–Based Reward Model Training Pipeline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Real-World Use Cases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9064" y="948373"/>
            <a:ext cx="11212394" cy="5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Prototype &amp; Monitoring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One-Click Pipeline Prototype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main script to run data preparation, SFT training, RLHF, and evaluation with a single command.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the team to demonstrate the full data-to-results workflow in minutes, facilitating rapid internal iteration.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Logs &amp; Data Outputs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stage outputs standardized JSONL files (dialogue pairs, preference pairs, evaluation metrics) for seamless integration with existing data platforms.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“empathy ratio” in data/eval_metrics.txt can be automatically ingested into monitoring systems for continuous performance tracking.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Monitoring Reports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NLTK sentiment scoring to automatically compute positive sentiment ratios for each test batch.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teams can treat this ratio as a daily health metric to quickly detect model regressions or drifts.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Real-World Use Cases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9064" y="882931"/>
            <a:ext cx="10717615" cy="632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Deployment Support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Model Delivery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checkpoints/ppo directory contains the deployable fine-tuned GPT-4 model with no further conversion needed.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services can load this directory directly for inference, simplifying the deployment process.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Stage-Wise Subcommands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execute individual stages (e.g., train_reward or evaluate) to support A/B testing and multi-version comparisons.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impact of different datasets or reward strategies without modifying the main pipeline script.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Pluggable Evaluation Extensions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stage is decoupled, allowing new quality-monitoring plugins (e.g., coherence checks) to be added or swapped.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Directory conventions and interfaces are reserved for future integration of additional automated metrics (e.g., dialogue length, user retention).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2.6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Considerations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7839" y="983827"/>
            <a:ext cx="9765637" cy="5492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Stages &amp; Unified Configuration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Stage Modules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preparation, supervised fine-tuning, reward training, RLHF optimization, and evaluation are each isolated stages, allowing easy addition, removal, or reordering.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Configuration Management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paths, model identifiers, batch sizes, training epochs, and other parameters are maintained in a single configuration, enabling rapid experiment setup changes.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Data Interface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unified JSONL format for inputs and outputs ensures that new models or datasets can be integrated seamlessly without format adjustments.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Data Handling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 sample limits and batch parameters accommodate workflows ranging from small-scale prototyping to large-scale production training.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2.6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Considerations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9064" y="1030632"/>
            <a:ext cx="10711352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 Architecture &amp; Low-Resource Adaptation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Pluggable Reward &amp; Evaluation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strategies and evaluation metrics can be swapped or extended without altering the core pipeline code.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Multi-Model Switching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models or fine-tuning methods can be updated via configuration alone, supporting fast iteration over different architectures.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Stage Subcommands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Stage-specific commands allow running only parts of the pipeline, facilitating multi-version comparisons and A/B testing.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Low-Resource Environment Support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fine-tuning and rapid evaluation steps are optimized to run efficiently on a single GPU or cloud environments with limited compute.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Mental Health Support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9064" y="1097822"/>
            <a:ext cx="10905506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Global Mental Health Burden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WHO: ~280 million people suffer from depression; anxiety disorders on the rise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Post-COVID-19 surge in demand; remote and online services become critical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Shortage of Professional Resources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 therapist-to-population imbalance, especially in smaller cities and rural areas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and long wait times for in-person counseling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Shifting User Expectations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Younger users favor anonymous, instant digital channels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demand for “emotional warmth” and personalized responses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Interventions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In-person therapy: high cost, lengthy engagement cycles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digital apps focus on self-guided exercises or questionnaires, lacking true conversational support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Efficiency Optimization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7" y="954193"/>
            <a:ext cx="11210338" cy="5908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Fine-Tuning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only a small set of adapter parameters, dramatically reducing GPU memory and compute requirements.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Hyperparameter Management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batch size, learning rate, and training epochs in a single configuration, minimizing trial-and-error tuning time.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One-Click Automated Pipeline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scripted end-to-end workflow eliminates manual intervention, cutting down orchestration and operational overhead.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Single-GPU End-to-End Execution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data preparation, fine-tuning, RLHF optimization, and evaluation on a single cloud GPU, maximizing hardware utilization.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Iteration Feedback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Completes the entire pipeline in approximately 120 seconds, supporting fast multi-round experimentation and model updates.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2.8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Experience Enhancements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9064" y="1080770"/>
            <a:ext cx="11181033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Operation Interface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both one-click full pipeline execution and stage-by-stage commands, simplifying usage and lowering the learning curve.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Directory Structure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creates and uses fixed folders for data, checkpoints, and evaluation outputs, making it easy to locate results and logs.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 Progress Logging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clear status updates and sample counts at each stage, enabling users to monitor training and evaluation in real time.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Evaluation Reports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report files with sentiment analysis metrics and empathy ratios, eliminating manual data consolidation and clearly showcasing model performance.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62940" y="2481084"/>
            <a:ext cx="6330761" cy="11079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160"/>
          </a:p>
        </p:txBody>
      </p:sp>
      <p:sp>
        <p:nvSpPr>
          <p:cNvPr id="5" name="泪滴形 4"/>
          <p:cNvSpPr/>
          <p:nvPr/>
        </p:nvSpPr>
        <p:spPr>
          <a:xfrm>
            <a:off x="2380388" y="2481084"/>
            <a:ext cx="1252471" cy="125247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7200" dirty="0"/>
              <a:t>3</a:t>
            </a:r>
            <a:endParaRPr lang="zh-CN" altLang="en-US" sz="7200" dirty="0"/>
          </a:p>
        </p:txBody>
      </p:sp>
      <p:sp>
        <p:nvSpPr>
          <p:cNvPr id="7" name="矩形 2"/>
          <p:cNvSpPr/>
          <p:nvPr/>
        </p:nvSpPr>
        <p:spPr>
          <a:xfrm>
            <a:off x="0" y="6324600"/>
            <a:ext cx="12192000" cy="539751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8"/>
          <p:cNvSpPr txBox="1"/>
          <p:nvPr/>
        </p:nvSpPr>
        <p:spPr>
          <a:xfrm>
            <a:off x="4604993" y="2563157"/>
            <a:ext cx="479118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Research Background 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and Core Problem Analysis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3.1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Quantitative Metrics and Performance Measurement Results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4513" y="1138659"/>
            <a:ext cx="9587740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Sample Size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on 100 representative mental health prompts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Ratio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as: (Number of positive-sentiment responses) ÷ (Total prompts)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evaluation: 70/100 → 70.0%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evaluation: 72/100 → 72.0%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Distribution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Positive-sentiment responses: 72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or negative responses: 28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Scoring Method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Analyzer: NLTK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SentimentIntensityAnalyzer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rule: compound score ≥ 0 ⇒ positive-sentiment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3.2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Baseline Comparison Analysis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4512" y="1085427"/>
            <a:ext cx="10102427" cy="383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 Performance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Ratio after initial RLHF training: 70.0%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Model Performance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Ratio after parameter tuning and iterative evaluation: 72.0%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and Relative Improvement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increase: 2.0 percentage points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improvement: (72.0% – 70.0%) / 70.0% ≈ 2.9%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to Project Target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≥20% empathy improvement; current gain indicates further optimization is needed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3.3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Significance of Results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4512" y="1159515"/>
            <a:ext cx="10048391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Method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a two-proportion Z-test to compare the 70% vs. 72% empathy ratios.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Outcome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P ≈ 0.75 (&gt; 0.05), indicating the 2-point increase is not statistically significant.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modest uplift may reflect random variation rather than a true effect.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evaluation set or switch to a paired testing approach to achieve higher statistical power.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3.4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Studies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8033" y="1142192"/>
            <a:ext cx="10321446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 feel so anxious lately and I don’t know why.”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“I’m really sorry you’re feeling anxious. It’s okay to not have all the answers. Talking about it could help you feel better.”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Score: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(0.55)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 have trouble sleeping every night.”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“That sounds exhausting. Have you tried any relaxation techniques before bed? It might help you sleep better.”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Score: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(0.62)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“I’m overwhelmed with work and study pressures.”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“It sounds like a lot. It’s important to take breaks and prioritize your mental health. You’re doing your best, and that’s enough.”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Score: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(0.65)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3.5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Research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9064" y="1085427"/>
            <a:ext cx="10216574" cy="383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Evaluation Approach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solely on automated sentiment analysis; no human user scoring or interviews conducted.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Applicability Note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metrics quickly gauge emotional tone but cannot measure perceived trust, safety, or human connection.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 a small set of end users for surveys or interviews to rate response naturalness, usefulness, and emotional support.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human ratings with sentiment scores to refine evaluation methodology.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3.6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Considerations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4513" y="1038096"/>
            <a:ext cx="10763673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Neutral/Negative Responses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28% of replies were classified as neutral or negative, falling short of the empathy threshold.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Data Limitations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negative sampling may not accurately reflect real user preference orderings.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Advice Persisting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responses remain at a generic level (“get more rest,” “stay positive”) without deeper contextual exploration.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Multi-Turn Evaluation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pipeline assesses only single-turn prompts; dialogue coherence and context tracking over multiple exchanges remain untested.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3.7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 &amp; Future Work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4513" y="954193"/>
            <a:ext cx="11098522" cy="5492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Evaluation Constraints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sentiment analysis cannot fully capture true empathy depth or overall dialogue quality.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Test Scale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Single-turn evaluation on 100 examples; sample size and diversity are insufficient for robust conclusions.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&amp; Ethics Gaps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built-in crisis detection or emergency intervention mechanism to handle high-risk scenarios.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Multi-Turn Dialogue Support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must include continuity checks and context retention tests across extended conversations.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Diversity Expansion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dialogues from clinical and varied cultural backgrounds to improve generalization.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Loop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human user studies and expert reviews into the RLHF loop to continuously refine the reward model and training data.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of GenAI-Driven Mental Health Chatbots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4513" y="1048342"/>
            <a:ext cx="11342318" cy="5492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Product &amp; Technical Approaches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Rule-/Script-Based (e.g.,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Woebot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Wysa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highly controllable but formulaic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LLM-Based (e.g.,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GPT-powered prototypes): fluent dialogue but lack domain expertise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&amp; Context-Awareness Gaps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on broad training corpora leads to one-size-fits-all responses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ability to track and adapt to a user’s emotional trajectory over multiple turns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&amp; Ethical Risks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real-time filtering for harmful or misleading advice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generate inappropriate content without expert oversight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Deployment Challenges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scalability with personalization and clinical validity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and maintenance costs for large-scale LLM hosting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user trust without established industry-wide benchmarks or certifications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92126" y="3517755"/>
            <a:ext cx="7851987" cy="1228090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accent1"/>
                </a:solidFill>
                <a:effectLst/>
                <a:latin typeface="+mj-ea"/>
                <a:ea typeface="+mj-ea"/>
              </a:rPr>
              <a:t>Jirui</a:t>
            </a:r>
            <a:r>
              <a:rPr lang="en-US" altLang="zh-CN" sz="2400" b="1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 Shi,  Zhong Wang</a:t>
            </a:r>
            <a:endParaRPr lang="en-US" altLang="zh-CN" sz="2400" b="1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      May 16</a:t>
            </a:r>
            <a:r>
              <a:rPr lang="en-US" altLang="zh-CN" sz="2400" b="1" baseline="30000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th</a:t>
            </a:r>
            <a:r>
              <a:rPr lang="en-US" altLang="zh-CN" sz="2400" b="1" dirty="0">
                <a:solidFill>
                  <a:schemeClr val="accent1"/>
                </a:solidFill>
                <a:effectLst/>
                <a:latin typeface="+mj-ea"/>
                <a:ea typeface="+mj-ea"/>
              </a:rPr>
              <a:t>, 2025</a:t>
            </a:r>
            <a:endParaRPr lang="en-US" altLang="zh-CN" sz="2400" b="1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13833" y="1655233"/>
            <a:ext cx="10762827" cy="1355513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noAutofit/>
          </a:bodyPr>
          <a:lstStyle/>
          <a:p>
            <a:pPr algn="ctr"/>
            <a:r>
              <a:rPr lang="en-US" altLang="zh-CN" sz="8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en-US" altLang="zh-CN" sz="8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1" name="组合 180"/>
          <p:cNvGrpSpPr/>
          <p:nvPr userDrawn="1"/>
        </p:nvGrpSpPr>
        <p:grpSpPr>
          <a:xfrm>
            <a:off x="612987" y="3142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Domain and Core Challenges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4513" y="1139371"/>
            <a:ext cx="10435780" cy="383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Domain Scope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GPT-4–based mental health chatbot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anonymous, instant, scalable online emotional support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2.Lack of Empathy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LLMs can converse fluently but lack therapeutic empathy depth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don’t feel emotional warmth, undermining trust and sustained engagement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3.Lack of Real-Time Adaptation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chatbots are static models, unable to adjust to dialogue progress or user feedback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fluctuations and personalized needs aren’t dynamically captured over multiple turns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1.4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Safety Risks, Evaluation Benchmarks, and Expected Objectives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9064" y="954193"/>
            <a:ext cx="12519764" cy="5908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&amp; Safety Risks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generating misleading or inappropriate mental health advice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built-in risk detection, emergency intervention, and expert review mechanisms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2.Lack of Unified Evaluation Benchmarks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quantitative comparisons with baseline models (native GPT-4, GPT-3.5)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(empathy, coherence, safety) lack standardized assessment protocols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3.Expected Objectives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Fine-Tuning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Leverage domain-specific data and human feedback loops to boost GPT-4’s empathy quality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Adaptation (RLHF)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Apply reinforcement learning to dynamically optimize responses based on user interactions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Risk Mitigation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Embed multi-layer safety mechanisms to prevent harmful or misleading suggestions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Technical Paths for Mental Health Chatbots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9064" y="1055792"/>
            <a:ext cx="9895562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/ Script-Based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Products: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Woebot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Wysa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Highly controllable dialogue flow; strong safety guarantees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Predefined decision trees; keyword-triggered responses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LLM Direct Application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Products: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various GPT-3.5/4 prototypes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Fluent, human-like conversation; broad topic coverage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API calls to base models; no domain-specific fine-tuning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Fine-Tuning + Supervised Learning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Data: Limited public emotional-support dialogue corpora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Continued training of base LLM on curated 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Instruction tuning; small-scale human annotation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1.6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Bottlenecks in Current Systems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4513" y="1048342"/>
            <a:ext cx="10173946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Empathy &amp; Domain Expertise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Script-based replies are templated and lack emotional depth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LLMs aren’t specialized in therapeutic discourse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Multi-Turn Consistency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 or weak state management makes emotion tracking difficult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Over-reliance on limited context windows leads to coherence loss in long dialogues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Adaptation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dynamic reward mechanism to optimize responses based on feedback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is challenging; model updates require full redeployment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&amp; Safety Risks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built-in risk detection and filtering; prone to misleading advice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emergency intervention workflow for high-risk scenario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矩形 2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060" y="1308100"/>
            <a:ext cx="203454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</a:rPr>
              <a:t>Challenges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919064" y="538056"/>
            <a:ext cx="964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  <a:ea typeface="+mj-ea"/>
              </a:rPr>
              <a:t>1.7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 in GenAI Context </a:t>
            </a:r>
            <a:endParaRPr lang="en-US" altLang="zh-CN" b="1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9064" y="1149755"/>
            <a:ext cx="10763673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Fine-Tuning Practice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feasibility of fine-tuning GPT-4 specifically for mental health scenarios, enriching GenAI applications in niche domains.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2.Empathy Enhancement Validation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how domain-specific data contributes to model empathy and conversational coherence, filling a gap in specialized dialogue research.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3.RLHF Application in Dialogue Systems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effectiveness of Reinforcement Learning from Human Feedback in dynamic interactions, informing best practices for RLHF-based dialogue optimization.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4.Ethical Risk Mitigation Case Study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 multi-layer safety mechanisms in sensitive scenarios to pilot test risk detection and filtering strategies for generative models in mental health.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10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11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12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13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14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15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16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17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18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19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0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1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2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3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4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5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6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7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8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9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3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30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31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32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33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34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35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36.xml><?xml version="1.0" encoding="utf-8"?>
<p:tagLst xmlns:p="http://schemas.openxmlformats.org/presentationml/2006/main">
  <p:tag name="COMMONDATA" val="eyJoZGlkIjoiOWY4ZTlkOTBlYTBlNDlmYjllYjg2MzQ0ZDA5NTE0MmYifQ=="/>
</p:tagLst>
</file>

<file path=ppt/tags/tag4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5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6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7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8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9.xml><?xml version="1.0" encoding="utf-8"?>
<p:tagLst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heme/theme1.xml><?xml version="1.0" encoding="utf-8"?>
<a:theme xmlns:a="http://schemas.openxmlformats.org/drawingml/2006/main" name="1_夏雨家 https://xnwe.taobao.com/">
  <a:themeElements>
    <a:clrScheme name="">
      <a:dk1>
        <a:srgbClr val="000000"/>
      </a:dk1>
      <a:lt1>
        <a:srgbClr val="FFFFFF"/>
      </a:lt1>
      <a:dk2>
        <a:srgbClr val="4A927F"/>
      </a:dk2>
      <a:lt2>
        <a:srgbClr val="FFFFFF"/>
      </a:lt2>
      <a:accent1>
        <a:srgbClr val="4A927F"/>
      </a:accent1>
      <a:accent2>
        <a:srgbClr val="6FB6A3"/>
      </a:accent2>
      <a:accent3>
        <a:srgbClr val="A9D3C8"/>
      </a:accent3>
      <a:accent4>
        <a:srgbClr val="C5E2DA"/>
      </a:accent4>
      <a:accent5>
        <a:srgbClr val="E2F0ED"/>
      </a:accent5>
      <a:accent6>
        <a:srgbClr val="FFFFFF"/>
      </a:accent6>
      <a:hlink>
        <a:srgbClr val="FFFFFF"/>
      </a:hlink>
      <a:folHlink>
        <a:srgbClr val="FFF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夏雨家 https://xnwe.taobao.com/">
  <a:themeElements>
    <a:clrScheme name="">
      <a:dk1>
        <a:srgbClr val="000000"/>
      </a:dk1>
      <a:lt1>
        <a:srgbClr val="FFFFFF"/>
      </a:lt1>
      <a:dk2>
        <a:srgbClr val="418BAB"/>
      </a:dk2>
      <a:lt2>
        <a:srgbClr val="FFFFFF"/>
      </a:lt2>
      <a:accent1>
        <a:srgbClr val="418BAB"/>
      </a:accent1>
      <a:accent2>
        <a:srgbClr val="418BAB"/>
      </a:accent2>
      <a:accent3>
        <a:srgbClr val="B6D4E1"/>
      </a:accent3>
      <a:accent4>
        <a:srgbClr val="B6D4E1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22150</Words>
  <Application>WPS 演示</Application>
  <PresentationFormat>Widescreen</PresentationFormat>
  <Paragraphs>586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汉仪旗黑</vt:lpstr>
      <vt:lpstr>Times New Roman</vt:lpstr>
      <vt:lpstr>Calibri</vt:lpstr>
      <vt:lpstr>宋体</vt:lpstr>
      <vt:lpstr>Arial Unicode MS</vt:lpstr>
      <vt:lpstr>Helvetica Neue</vt:lpstr>
      <vt:lpstr>汉仪书宋二KW</vt:lpstr>
      <vt:lpstr>Arial Black</vt:lpstr>
      <vt:lpstr>黑体</vt:lpstr>
      <vt:lpstr>汉仪中黑KW</vt:lpstr>
      <vt:lpstr>微软雅黑</vt:lpstr>
      <vt:lpstr>1_夏雨家 https://xnwe.taobao.com/</vt:lpstr>
      <vt:lpstr>2_夏雨家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窥</cp:lastModifiedBy>
  <cp:revision>30</cp:revision>
  <dcterms:created xsi:type="dcterms:W3CDTF">2025-05-10T19:18:59Z</dcterms:created>
  <dcterms:modified xsi:type="dcterms:W3CDTF">2025-05-10T19:18:59Z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27A42C4A0228B2F6FDA31E680ED1CB62_43</vt:lpwstr>
  </property>
  <property fmtid="{D5CDD505-2E9C-101B-9397-08002B2CF9AE}" pid="3" name="KSOProductBuildVer">
    <vt:lpwstr>2052-6.7.1.8828</vt:lpwstr>
  </property>
</Properties>
</file>