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317" r:id="rId4"/>
    <p:sldId id="263" r:id="rId5"/>
    <p:sldId id="306" r:id="rId6"/>
    <p:sldId id="292" r:id="rId7"/>
    <p:sldId id="289" r:id="rId8"/>
    <p:sldId id="313" r:id="rId9"/>
    <p:sldId id="294" r:id="rId10"/>
    <p:sldId id="295" r:id="rId11"/>
    <p:sldId id="293" r:id="rId12"/>
    <p:sldId id="296" r:id="rId13"/>
    <p:sldId id="297" r:id="rId14"/>
    <p:sldId id="298" r:id="rId15"/>
    <p:sldId id="319" r:id="rId16"/>
    <p:sldId id="316" r:id="rId17"/>
    <p:sldId id="302" r:id="rId18"/>
    <p:sldId id="299" r:id="rId19"/>
    <p:sldId id="305" r:id="rId20"/>
    <p:sldId id="321" r:id="rId21"/>
    <p:sldId id="303" r:id="rId22"/>
    <p:sldId id="307" r:id="rId23"/>
    <p:sldId id="308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  <p14:sldId id="317"/>
          </p14:sldIdLst>
        </p14:section>
        <p14:section name="District Summary" id="{60A85B93-7758-468C-AE2A-53736DEE4DB4}">
          <p14:sldIdLst>
            <p14:sldId id="263"/>
            <p14:sldId id="306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9"/>
            <p14:sldId id="316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Dataset Analyzed" id="{B66FD79B-9D7B-4B7B-B0EA-D5AC4DD96C72}">
          <p14:sldIdLst>
            <p14:sldId id="299"/>
            <p14:sldId id="305"/>
          </p14:sldIdLst>
        </p14:section>
        <p14:section name="Closing" id="{C756B71F-4A16-4C74-8800-DC17D9CE8EC6}">
          <p14:sldIdLst>
            <p14:sldId id="321"/>
            <p14:sldId id="303"/>
          </p14:sldIdLst>
        </p14:section>
        <p14:section name="Appendix" id="{92D20F5D-082C-47E6-8594-401CF0C2BC6D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133" autoAdjust="0"/>
  </p:normalViewPr>
  <p:slideViewPr>
    <p:cSldViewPr snapToGrid="0">
      <p:cViewPr varScale="1">
        <p:scale>
          <a:sx n="74" d="100"/>
          <a:sy n="74" d="100"/>
        </p:scale>
        <p:origin x="119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E88F-A9B3-403E-BA38-27695F0DE67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F20-A866-4BB7-B325-DAFE65EF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Mr. Toastmaster</a:t>
            </a:r>
          </a:p>
          <a:p>
            <a:r>
              <a:rPr lang="en-US" dirty="0"/>
              <a:t>I’m Josh Stephens, Hybrid Analyst for the District.</a:t>
            </a:r>
          </a:p>
          <a:p>
            <a:r>
              <a:rPr lang="en-US" dirty="0"/>
              <a:t>Thank you members of the school board for being here today for the presentation of this analytical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75% of district students passed the math exam.</a:t>
            </a:r>
          </a:p>
          <a:p>
            <a:r>
              <a:rPr lang="en-US" dirty="0"/>
              <a:t>The data show a significant difference between passing rates at charter schools, 94%, and traditional schools, 67%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Average scores were higher for reading.</a:t>
            </a:r>
          </a:p>
          <a:p>
            <a:r>
              <a:rPr lang="en-US" dirty="0"/>
              <a:t>Note a similar difference in average scores between the two types of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students passed reading</a:t>
            </a:r>
          </a:p>
          <a:p>
            <a:r>
              <a:rPr lang="en-US" dirty="0"/>
              <a:t>Again, the data show consistent differences between passing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About two in three students passed both exams district wide</a:t>
            </a:r>
          </a:p>
          <a:p>
            <a:r>
              <a:rPr lang="en-US" dirty="0"/>
              <a:t>However, 9 in 10 passed in charter schools.</a:t>
            </a:r>
          </a:p>
          <a:p>
            <a:r>
              <a:rPr lang="en-US" dirty="0"/>
              <a:t>While 54% passed in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per student budgets for each school</a:t>
            </a:r>
          </a:p>
          <a:p>
            <a:r>
              <a:rPr lang="en-US" dirty="0"/>
              <a:t>The charter schools averaged budgets that were about 7% lower than the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data by school spending.  Note that as the spending increases, the averages actually decrease</a:t>
            </a:r>
          </a:p>
          <a:p>
            <a:r>
              <a:rPr lang="en-US" dirty="0"/>
              <a:t>Call attention to the variance in % passing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data are by school sizes.  As schools get larger, the averages decrease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attention to the variance in % passing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recommended next steps,</a:t>
            </a:r>
          </a:p>
          <a:p>
            <a:r>
              <a:rPr lang="en-US" dirty="0"/>
              <a:t>First I recommend that we perform a regression analysis to determine if the variances are a result of other variables or seem to be highly correlated to those mentioned in this presentation</a:t>
            </a:r>
          </a:p>
          <a:p>
            <a:r>
              <a:rPr lang="en-US" dirty="0"/>
              <a:t>Secondly, and in conjunction with the findings from the analysis, WE SHOULD RESOLVE to have a team study various approaches that were used surrounding standardized testing in an attempt to socialize those that were highly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the district summary.</a:t>
            </a:r>
          </a:p>
          <a:p>
            <a:r>
              <a:rPr lang="en-US" dirty="0"/>
              <a:t>Scores for all 15 high schools were analyzed</a:t>
            </a:r>
          </a:p>
          <a:p>
            <a:r>
              <a:rPr lang="en-US" dirty="0"/>
              <a:t>Talk about what’s included in 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difference between charter schools and traditional</a:t>
            </a:r>
          </a:p>
          <a:p>
            <a:r>
              <a:rPr lang="en-US" dirty="0"/>
              <a:t>https://www.usnews.com/education/k12/articles/understanding-charter-schools-vs-public-schools</a:t>
            </a:r>
          </a:p>
          <a:p>
            <a:r>
              <a:rPr lang="en-US" dirty="0"/>
              <a:t>-Our charter schools have more options and various models, more choice for parents</a:t>
            </a:r>
          </a:p>
          <a:p>
            <a:r>
              <a:rPr lang="en-US" dirty="0"/>
              <a:t>	- More freedom, less board oversight and more accountable to parents</a:t>
            </a:r>
          </a:p>
          <a:p>
            <a:r>
              <a:rPr lang="en-US" dirty="0"/>
              <a:t>	- Some of ours focus on specific things such as arts and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charter schools high higher performance than traditional schools, with lower average budgets</a:t>
            </a:r>
          </a:p>
          <a:p>
            <a:r>
              <a:rPr lang="en-US" dirty="0"/>
              <a:t>During this presentation, I’d like you to keep these key observations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look at the various success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look briefly at average performance in a few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The overall average score for math was 79</a:t>
            </a:r>
          </a:p>
          <a:p>
            <a:r>
              <a:rPr lang="en-US" dirty="0"/>
              <a:t>At the top of the chart, you’ll see blue lines for each of the charter schools, which averaged 83</a:t>
            </a:r>
          </a:p>
          <a:p>
            <a:r>
              <a:rPr lang="en-US" dirty="0"/>
              <a:t>The gray bars at the bottom, show performance for each of the traditional schools, which average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30478819@N08/5103812197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5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passing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75%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A104-4492-40F5-8E57-D4DF8881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2033"/>
            <a:ext cx="10515600" cy="402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1C0BB-1679-46EC-986C-03405B16D1EC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E96CF-2C2C-4C9D-BEE2-336FAE6D4EB3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67</a:t>
            </a:r>
          </a:p>
        </p:txBody>
      </p:sp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34308-8E13-4774-BA09-25A52F13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062"/>
            <a:ext cx="10515599" cy="399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reading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82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A3B23-542C-4140-9371-A836C457679A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734EE-CDAF-401E-A401-496942C2E652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94AF5-F2F0-4B94-A30B-CFCDAD31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8075"/>
            <a:ext cx="10515600" cy="418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E019D-6D8C-4F55-81B9-F2B1B63049F4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1F49-7D20-4B47-B16D-7F6B5BCEFE86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CE3154-C5BA-4A10-9DA9-AB2CE706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3325"/>
            <a:ext cx="10515600" cy="4090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65%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58192-9E2E-4F8B-BA47-2E630755E55D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56476-1DDA-4B28-8B32-73163AE34A7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54</a:t>
            </a:r>
          </a:p>
        </p:txBody>
      </p:sp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budget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$629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9FCF4-AF23-451E-9AA3-1979FC2434B7}"/>
              </a:ext>
            </a:extLst>
          </p:cNvPr>
          <p:cNvSpPr txBox="1"/>
          <p:nvPr/>
        </p:nvSpPr>
        <p:spPr>
          <a:xfrm>
            <a:off x="768926" y="3244334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$599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48591-7CB9-4BCD-A4F8-9F733DE67FD4}"/>
              </a:ext>
            </a:extLst>
          </p:cNvPr>
          <p:cNvSpPr txBox="1"/>
          <p:nvPr/>
        </p:nvSpPr>
        <p:spPr>
          <a:xfrm>
            <a:off x="768926" y="4710648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$643</a:t>
            </a:r>
          </a:p>
        </p:txBody>
      </p:sp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06"/>
            <a:ext cx="10515600" cy="1325563"/>
          </a:xfrm>
        </p:spPr>
        <p:txBody>
          <a:bodyPr/>
          <a:lstStyle/>
          <a:p>
            <a:r>
              <a:rPr lang="en-US" dirty="0"/>
              <a:t>Performance by school spending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1C09F98-8C41-41F3-A51E-A821C78E2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85978"/>
              </p:ext>
            </p:extLst>
          </p:nvPr>
        </p:nvGraphicFramePr>
        <p:xfrm>
          <a:off x="838200" y="2512940"/>
          <a:ext cx="10650004" cy="183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408849" imgH="1790897" progId="Excel.Sheet.12">
                  <p:embed/>
                </p:oleObj>
              </mc:Choice>
              <mc:Fallback>
                <p:oleObj name="Worksheet" r:id="rId3" imgW="10408849" imgH="1790897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1C09F98-8C41-41F3-A51E-A821C78E2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12940"/>
                        <a:ext cx="10650004" cy="183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4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79"/>
            <a:ext cx="10515600" cy="1325563"/>
          </a:xfrm>
        </p:spPr>
        <p:txBody>
          <a:bodyPr/>
          <a:lstStyle/>
          <a:p>
            <a:r>
              <a:rPr lang="en-US" dirty="0"/>
              <a:t>Performance by school size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211F8-F86E-461E-A211-FEFD0874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204"/>
            <a:ext cx="10586212" cy="15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file – 39,170 individual student records</a:t>
            </a:r>
          </a:p>
          <a:p>
            <a:pPr lvl="1"/>
            <a:r>
              <a:rPr lang="en-US" sz="3200" dirty="0"/>
              <a:t>Student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Gender</a:t>
            </a:r>
          </a:p>
          <a:p>
            <a:pPr lvl="1"/>
            <a:r>
              <a:rPr lang="en-US" sz="3200" dirty="0"/>
              <a:t>Grade</a:t>
            </a:r>
          </a:p>
          <a:p>
            <a:pPr lvl="1"/>
            <a:r>
              <a:rPr lang="en-US" sz="3200" dirty="0"/>
              <a:t>High School</a:t>
            </a:r>
          </a:p>
          <a:p>
            <a:pPr lvl="1"/>
            <a:r>
              <a:rPr lang="en-US" sz="3200" dirty="0"/>
              <a:t>Reading score</a:t>
            </a:r>
          </a:p>
          <a:p>
            <a:pPr lvl="1"/>
            <a:r>
              <a:rPr lang="en-US" sz="3200" dirty="0"/>
              <a:t>Math score</a:t>
            </a:r>
          </a:p>
        </p:txBody>
      </p:sp>
    </p:spTree>
    <p:extLst>
      <p:ext uri="{BB962C8B-B14F-4D97-AF65-F5344CB8AC3E}">
        <p14:creationId xmlns:p14="http://schemas.microsoft.com/office/powerpoint/2010/main" val="127720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file -15 school records</a:t>
            </a:r>
          </a:p>
          <a:p>
            <a:pPr lvl="1"/>
            <a:r>
              <a:rPr lang="en-US" sz="3200" dirty="0"/>
              <a:t>School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Type (charter or traditional)</a:t>
            </a:r>
          </a:p>
          <a:p>
            <a:pPr lvl="1"/>
            <a:r>
              <a:rPr lang="en-US" sz="3200" dirty="0"/>
              <a:t>Student population</a:t>
            </a:r>
          </a:p>
          <a:p>
            <a:pPr lvl="1"/>
            <a:r>
              <a:rPr lang="en-US" sz="3200" dirty="0"/>
              <a:t>Total budget</a:t>
            </a:r>
          </a:p>
        </p:txBody>
      </p:sp>
    </p:spTree>
    <p:extLst>
      <p:ext uri="{BB962C8B-B14F-4D97-AF65-F5344CB8AC3E}">
        <p14:creationId xmlns:p14="http://schemas.microsoft.com/office/powerpoint/2010/main" val="2833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43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Analyze dataset</a:t>
            </a:r>
          </a:p>
          <a:p>
            <a:r>
              <a:rPr lang="en-US" sz="3600" dirty="0"/>
              <a:t>Summarize performance</a:t>
            </a:r>
          </a:p>
          <a:p>
            <a:r>
              <a:rPr lang="en-US" sz="3600" dirty="0"/>
              <a:t>Note observations</a:t>
            </a:r>
          </a:p>
          <a:p>
            <a:r>
              <a:rPr lang="en-US" sz="3600" dirty="0"/>
              <a:t>Make recommendations for </a:t>
            </a:r>
            <a:r>
              <a:rPr lang="en-US" sz="3600"/>
              <a:t>further analysis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5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88592"/>
              </p:ext>
            </p:extLst>
          </p:nvPr>
        </p:nvGraphicFramePr>
        <p:xfrm>
          <a:off x="838200" y="1760220"/>
          <a:ext cx="43364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828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1032647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$24.6mil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 and traditional schools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86494"/>
              </p:ext>
            </p:extLst>
          </p:nvPr>
        </p:nvGraphicFramePr>
        <p:xfrm>
          <a:off x="838199" y="2687320"/>
          <a:ext cx="752648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42930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143592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860979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educational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educational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math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79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A5043-306A-4432-9A9A-D375DF31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558"/>
            <a:ext cx="10515600" cy="399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92BF3-A3A3-4E4C-B9C4-C10833A04F57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964D8-499C-42D7-86B8-BEDBC91B6E0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77</a:t>
            </a:r>
          </a:p>
        </p:txBody>
      </p:sp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Widescreen</PresentationFormat>
  <Paragraphs>205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Red Hat</vt:lpstr>
      <vt:lpstr>Red Hat Display</vt:lpstr>
      <vt:lpstr>Office Theme</vt:lpstr>
      <vt:lpstr>Microsoft Excel Worksheet</vt:lpstr>
      <vt:lpstr>School District Testing Analysis (Mock dataset)</vt:lpstr>
      <vt:lpstr>Overview</vt:lpstr>
      <vt:lpstr>Purpose</vt:lpstr>
      <vt:lpstr>District Level Summary</vt:lpstr>
      <vt:lpstr>Charter and traditional schools</vt:lpstr>
      <vt:lpstr>Key observations</vt:lpstr>
      <vt:lpstr>Success Metrics</vt:lpstr>
      <vt:lpstr>Success Metrics</vt:lpstr>
      <vt:lpstr>Average math scores</vt:lpstr>
      <vt:lpstr>Percent passing math</vt:lpstr>
      <vt:lpstr>Average reading score</vt:lpstr>
      <vt:lpstr>Percent passing reading</vt:lpstr>
      <vt:lpstr>Percent passing both</vt:lpstr>
      <vt:lpstr>Educational budget per student</vt:lpstr>
      <vt:lpstr>Performance by school spending</vt:lpstr>
      <vt:lpstr>Performance by school size</vt:lpstr>
      <vt:lpstr>Recommended Next Steps</vt:lpstr>
      <vt:lpstr>Dataset Analyzed</vt:lpstr>
      <vt:lpstr>Dataset Analyzed</vt:lpstr>
      <vt:lpstr>Closing</vt:lpstr>
      <vt:lpstr>PowerPoint Presentation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2021-12-29T16:09:55Z</dcterms:modified>
</cp:coreProperties>
</file>