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317" r:id="rId4"/>
    <p:sldId id="263" r:id="rId5"/>
    <p:sldId id="306" r:id="rId6"/>
    <p:sldId id="292" r:id="rId7"/>
    <p:sldId id="289" r:id="rId8"/>
    <p:sldId id="313" r:id="rId9"/>
    <p:sldId id="294" r:id="rId10"/>
    <p:sldId id="295" r:id="rId11"/>
    <p:sldId id="293" r:id="rId12"/>
    <p:sldId id="296" r:id="rId13"/>
    <p:sldId id="297" r:id="rId14"/>
    <p:sldId id="298" r:id="rId15"/>
    <p:sldId id="319" r:id="rId16"/>
    <p:sldId id="316" r:id="rId17"/>
    <p:sldId id="302" r:id="rId18"/>
    <p:sldId id="321" r:id="rId19"/>
    <p:sldId id="303" r:id="rId20"/>
    <p:sldId id="307" r:id="rId21"/>
    <p:sldId id="308" r:id="rId22"/>
    <p:sldId id="309" r:id="rId23"/>
    <p:sldId id="31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C7059C-B45A-4ACB-A23C-334C3602EB31}">
          <p14:sldIdLst>
            <p14:sldId id="256"/>
            <p14:sldId id="260"/>
            <p14:sldId id="317"/>
          </p14:sldIdLst>
        </p14:section>
        <p14:section name="District Summary" id="{60A85B93-7758-468C-AE2A-53736DEE4DB4}">
          <p14:sldIdLst>
            <p14:sldId id="263"/>
            <p14:sldId id="306"/>
          </p14:sldIdLst>
        </p14:section>
        <p14:section name="Key Observations" id="{7E2FB61D-AE37-43CE-AB20-3346EC32D3B2}">
          <p14:sldIdLst>
            <p14:sldId id="292"/>
          </p14:sldIdLst>
        </p14:section>
        <p14:section name="Success Metrics" id="{769FD178-F77E-4519-B993-FC257C48715B}">
          <p14:sldIdLst>
            <p14:sldId id="289"/>
            <p14:sldId id="313"/>
            <p14:sldId id="294"/>
            <p14:sldId id="295"/>
            <p14:sldId id="293"/>
            <p14:sldId id="296"/>
            <p14:sldId id="297"/>
            <p14:sldId id="298"/>
            <p14:sldId id="319"/>
            <p14:sldId id="316"/>
          </p14:sldIdLst>
        </p14:section>
        <p14:section name="Recommend Next Steps" id="{16643B89-490A-40A5-AA18-871C7A901F60}">
          <p14:sldIdLst>
            <p14:sldId id="302"/>
          </p14:sldIdLst>
        </p14:section>
        <p14:section name="Closing" id="{C756B71F-4A16-4C74-8800-DC17D9CE8EC6}">
          <p14:sldIdLst>
            <p14:sldId id="321"/>
            <p14:sldId id="303"/>
          </p14:sldIdLst>
        </p14:section>
        <p14:section name="Appendix" id="{92D20F5D-082C-47E6-8594-401CF0C2BC6D}">
          <p14:sldIdLst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4133" autoAdjust="0"/>
  </p:normalViewPr>
  <p:slideViewPr>
    <p:cSldViewPr snapToGrid="0">
      <p:cViewPr varScale="1">
        <p:scale>
          <a:sx n="74" d="100"/>
          <a:sy n="74" d="100"/>
        </p:scale>
        <p:origin x="1195" y="58"/>
      </p:cViewPr>
      <p:guideLst/>
    </p:cSldViewPr>
  </p:slideViewPr>
  <p:notesTextViewPr>
    <p:cViewPr>
      <p:scale>
        <a:sx n="3" d="2"/>
        <a:sy n="3" d="2"/>
      </p:scale>
      <p:origin x="0" y="-298"/>
    </p:cViewPr>
  </p:notesTextViewPr>
  <p:sorterViewPr>
    <p:cViewPr>
      <p:scale>
        <a:sx n="100" d="100"/>
        <a:sy n="100" d="100"/>
      </p:scale>
      <p:origin x="0" y="-996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9E88F-A9B3-403E-BA38-27695F0DE67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5DF20-A866-4BB7-B325-DAFE65EF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Mr. Toastmaster</a:t>
            </a:r>
          </a:p>
          <a:p>
            <a:r>
              <a:rPr lang="en-US" dirty="0"/>
              <a:t>I’m Josh Stephens, Hybrid Analyst for the District.</a:t>
            </a:r>
          </a:p>
          <a:p>
            <a:r>
              <a:rPr lang="en-US" dirty="0"/>
              <a:t>Thank you members of the school board for being here today for the presentation of this analytical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8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LASER POINTER TO HIGHLIGHT VARIANCE</a:t>
            </a:r>
          </a:p>
          <a:p>
            <a:r>
              <a:rPr lang="en-US" dirty="0"/>
              <a:t>SLOW DOWN AND LET AUDIENCE PROCESS</a:t>
            </a:r>
          </a:p>
          <a:p>
            <a:r>
              <a:rPr lang="en-US" dirty="0"/>
              <a:t>75% of district students passed the math exam.</a:t>
            </a:r>
          </a:p>
          <a:p>
            <a:r>
              <a:rPr lang="en-US" dirty="0"/>
              <a:t>The data show a significant difference between passing rates at charter schools, 94%, and traditional schools, 67%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9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LASER POINTER TO HIGHLIGHT VARIANCE</a:t>
            </a:r>
          </a:p>
          <a:p>
            <a:r>
              <a:rPr lang="en-US" dirty="0"/>
              <a:t>SLOW DOWN AND LET AUDIENCE PROCESS</a:t>
            </a:r>
          </a:p>
          <a:p>
            <a:endParaRPr lang="en-US" dirty="0"/>
          </a:p>
          <a:p>
            <a:r>
              <a:rPr lang="en-US" dirty="0"/>
              <a:t>Average scores were higher for reading.</a:t>
            </a:r>
          </a:p>
          <a:p>
            <a:r>
              <a:rPr lang="en-US" dirty="0"/>
              <a:t>Note a similar difference in average scores between the two types of schools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students passed reading</a:t>
            </a:r>
          </a:p>
          <a:p>
            <a:r>
              <a:rPr lang="en-US" dirty="0"/>
              <a:t>Again, the data show consistent differences between passing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65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LASER POINTER TO HIGHLIGHT VARIANCE</a:t>
            </a:r>
          </a:p>
          <a:p>
            <a:r>
              <a:rPr lang="en-US" dirty="0"/>
              <a:t>SLOW DOWN AND LET AUDIENCE PROCESS</a:t>
            </a:r>
          </a:p>
          <a:p>
            <a:endParaRPr lang="en-US" dirty="0"/>
          </a:p>
          <a:p>
            <a:r>
              <a:rPr lang="en-US" dirty="0"/>
              <a:t>About two in three students passed both exams district wide</a:t>
            </a:r>
          </a:p>
          <a:p>
            <a:r>
              <a:rPr lang="en-US" dirty="0"/>
              <a:t>However, 9 in 10 passed in charter schools.</a:t>
            </a:r>
          </a:p>
          <a:p>
            <a:r>
              <a:rPr lang="en-US" dirty="0"/>
              <a:t>While 54% passed in traditional schools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0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see the per student budgets for each school</a:t>
            </a:r>
          </a:p>
          <a:p>
            <a:r>
              <a:rPr lang="en-US" dirty="0"/>
              <a:t>The charter schools averaged budgets that were about 7% lower than the traditional schools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31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same data by school spending.  Note that as the spending increases, the averages actually decrease</a:t>
            </a:r>
          </a:p>
          <a:p>
            <a:r>
              <a:rPr lang="en-US" dirty="0"/>
              <a:t>Call attention to the variance in % passing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63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data are by school sizes.  As schools get larger, the averages decrease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attention to the variance in % passing both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46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recommended next steps,</a:t>
            </a:r>
          </a:p>
          <a:p>
            <a:r>
              <a:rPr lang="en-US" dirty="0"/>
              <a:t>First I recommend that we perform a regression analysis to determine if the variances are a result of other variables or seem to be highly correlated to those mentioned in this presentation</a:t>
            </a:r>
          </a:p>
          <a:p>
            <a:r>
              <a:rPr lang="en-US" dirty="0"/>
              <a:t>Secondly, and in conjunction with the findings from the </a:t>
            </a:r>
            <a:r>
              <a:rPr lang="en-US"/>
              <a:t>analysis, to </a:t>
            </a:r>
            <a:r>
              <a:rPr lang="en-US" dirty="0"/>
              <a:t>have a team study various approaches that were used surrounding standardized testing in an attempt to socialize those that were highly effective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7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is a brief overview of what we’ll cover this morning.  </a:t>
            </a:r>
          </a:p>
          <a:p>
            <a:r>
              <a:rPr lang="en-US" dirty="0"/>
              <a:t>After this meeting, the presentation along with the appendix and written analysis will be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is a brief overview of what we’ll cover this morning.  </a:t>
            </a:r>
          </a:p>
          <a:p>
            <a:r>
              <a:rPr lang="en-US" dirty="0"/>
              <a:t>After this meeting, the presentation along with the appendix and written analysis will be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you’ll see the district summary.</a:t>
            </a:r>
          </a:p>
          <a:p>
            <a:r>
              <a:rPr lang="en-US" dirty="0"/>
              <a:t>Scores for all 15 high schools were analyzed</a:t>
            </a:r>
          </a:p>
          <a:p>
            <a:r>
              <a:rPr lang="en-US" dirty="0"/>
              <a:t>Talk about what’s included in budget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difference between charter schools and traditional</a:t>
            </a:r>
          </a:p>
          <a:p>
            <a:r>
              <a:rPr lang="en-US" dirty="0"/>
              <a:t>https://www.usnews.com/education/k12/articles/understanding-charter-schools-vs-public-schools</a:t>
            </a:r>
          </a:p>
          <a:p>
            <a:r>
              <a:rPr lang="en-US" dirty="0"/>
              <a:t>-Our charter schools accept all students.  If needed, random drawings are held to determine which students attend</a:t>
            </a:r>
          </a:p>
          <a:p>
            <a:r>
              <a:rPr lang="en-US" dirty="0"/>
              <a:t>-Our charter schools have more options and various models, more choice for parents</a:t>
            </a:r>
          </a:p>
          <a:p>
            <a:r>
              <a:rPr lang="en-US" dirty="0"/>
              <a:t>	- More freedom, less board oversight and more accountable to parents</a:t>
            </a:r>
          </a:p>
          <a:p>
            <a:r>
              <a:rPr lang="en-US" dirty="0"/>
              <a:t>	- Some of ours focus on specific things such as arts and science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charter schools high higher performance than traditional schools, with lower average budgets</a:t>
            </a:r>
          </a:p>
          <a:p>
            <a:r>
              <a:rPr lang="en-US" dirty="0"/>
              <a:t>During this presentation, I’d like you to keep these key observations in mind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we’ll look at the various success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60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also look briefly at average performance in a few different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1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LASER POINTER TO HIGHLIGHT VARIANCE</a:t>
            </a:r>
          </a:p>
          <a:p>
            <a:r>
              <a:rPr lang="en-US" dirty="0"/>
              <a:t>SLOW DOWN AND LET AUDIENCE PROCESS</a:t>
            </a:r>
          </a:p>
          <a:p>
            <a:r>
              <a:rPr lang="en-US" dirty="0"/>
              <a:t>The overall average score for math was 79</a:t>
            </a:r>
          </a:p>
          <a:p>
            <a:r>
              <a:rPr lang="en-US" dirty="0"/>
              <a:t>At the top of the chart, you’ll see blue lines for each of the charter schools, which averaged 83</a:t>
            </a:r>
          </a:p>
          <a:p>
            <a:r>
              <a:rPr lang="en-US" dirty="0"/>
              <a:t>The gray bars at the bottom, show performance for each of the traditional schools, which average 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0415-EA21-4305-92C2-36011501B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EBB1-B6C0-49B0-BC8A-3852914E9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319D-D1B3-4A25-9B5B-A1FE32D2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96B2-53E6-444A-93C6-BAC21B1B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9674-F893-4311-B41A-83474351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8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A219-39A6-4A2E-9022-747BE137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C00AC-2A25-4D1C-BD86-F44306D8C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90A2-F8C4-4FE2-996A-5F90F80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6571-E3C4-4B2B-B4BD-75365F5A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E98A3-4ECC-4A31-AF59-B637B3DD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4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75862-E77F-461A-9364-9F13A1B85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CCA9B-CD18-4C49-9111-4435E08D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092C9-F585-4014-8990-2078BAC9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8CCAF-D56C-43D3-8FFA-E39C5D23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5F5E6-6665-4D09-B53A-721B8718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EEAE-FD9E-4659-A2BD-1A0A81AB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4A5C-17FF-4C29-82AA-099E6C71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15AF-EAE1-4E28-80BB-CB32D79F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5D77-5E6F-4C3D-B779-E21096E3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F4EF-16DA-4FF6-9DE2-367DE6B8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3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CCB0-4C94-4438-8A73-413E98B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C78A5-4AA4-47E8-B42A-5048C9DB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8DE8B-BFE9-4007-A3A6-2C6BB5D1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F73B-BB59-48DB-8691-0A62C0EA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EE15-893F-45B1-AD66-23E000F3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7FD2-27C2-4117-8E1D-522390B6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F7CB-5BD9-4785-B41C-29A78AD65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0A057-9B59-496D-94E2-9F76F909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79136-3CE8-413C-B71D-6A892700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7B48F-04FE-46F2-AEC4-4759424E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3D3C-721D-4B6B-B93A-44B96FB4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4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9F28-81E6-4A44-8E4F-C0A14095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B5B30-B946-4818-A179-8EBB1600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5A7E-FC64-416A-8A15-8371BACE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0A4B5-6092-49C5-8B5F-4F6AD6654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11C4F-5BAD-42A1-B22B-EE4EA4BDE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1EE81-CE79-46B4-9514-403D4D69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9235B-618B-4E45-8654-DBA4A5A9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F14C1-FBB6-4513-BA69-10EDED36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3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DF68-D4EA-457D-83B2-9262DF0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080E8-5D0D-444B-B29B-32CBC9CB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67924-EB2C-4B96-A3E3-DC04AA72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8EAFF-CA4B-442F-9F69-A802EBB0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5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97814-5886-4E51-8698-B997EE45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A7924-9461-4081-853D-E0FA1410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3C460-9674-4EA0-AECD-44F73DAE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4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83BC-079F-4354-B63E-106C3B88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563D-3070-4C95-8C27-A077C6823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A865B-538D-4009-ADDD-91AA4F5F1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3E5AC-9561-40F6-B2CD-C3C01DC2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91D6F-7698-4729-96BB-3F963498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578BE-A845-4C33-AD1E-8848AC2A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2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C9CA-E24D-49F3-B90C-AC6312BF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27E99-03C5-46CF-8FE3-468C982A3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7A824-763D-49CE-9B8B-05B89061D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D68C0-C726-4EC3-A680-D44EAE59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33569-5EB4-4EBC-8E7C-CA50EB85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6C185-1772-4A64-BD48-D0013BA6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4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C5A7C-16CC-4242-9E34-58B201A1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2F1F2-1928-4C78-81BC-9DE012B23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9E07-679D-4F6E-B22F-7DB6403FE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CE80-8CA4-4C4E-9B1B-FE94C5F2D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C016-CF91-4724-82C7-2BB352C62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2.0/" TargetMode="External"/><Relationship Id="rId4" Type="http://schemas.openxmlformats.org/officeDocument/2006/relationships/hyperlink" Target="https://www.flickr.com/photos/30478819@N08/5103812197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guyendhn?utm_source=unsplash&amp;utm_medium=referral&amp;utm_content=creditCopyText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FFA23C5-E485-4455-B723-10A35DFE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846891"/>
            <a:ext cx="7420708" cy="495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13D02-D577-4389-A7D4-F9491DC4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0708" y="-1"/>
            <a:ext cx="4771291" cy="4208286"/>
          </a:xfrm>
        </p:spPr>
        <p:txBody>
          <a:bodyPr>
            <a:normAutofit/>
          </a:bodyPr>
          <a:lstStyle/>
          <a:p>
            <a:r>
              <a:rPr lang="en-US" dirty="0">
                <a:latin typeface="Red Hat Display"/>
              </a:rPr>
              <a:t>School District Testing Analysis</a:t>
            </a:r>
            <a:br>
              <a:rPr lang="en-US" dirty="0">
                <a:latin typeface="Red Hat Display"/>
              </a:rPr>
            </a:br>
            <a:r>
              <a:rPr lang="en-US" sz="2000" dirty="0">
                <a:latin typeface="Red Hat Display"/>
              </a:rPr>
              <a:t>(Mock dataset)</a:t>
            </a:r>
            <a:endParaRPr lang="en-US" dirty="0">
              <a:latin typeface="Red Hat Display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4EE1E-AD6C-4A14-8FBC-B655E3713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0708" y="4970597"/>
            <a:ext cx="4771292" cy="10405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ed Hat Display"/>
              </a:rPr>
              <a:t>Josh Stephens</a:t>
            </a:r>
          </a:p>
          <a:p>
            <a:r>
              <a:rPr lang="en-US" sz="2800" dirty="0">
                <a:latin typeface="Red Hat Display"/>
              </a:rPr>
              <a:t>Hybrid Analyst</a:t>
            </a:r>
          </a:p>
          <a:p>
            <a:endParaRPr lang="en-US" sz="2800" dirty="0">
              <a:latin typeface="Red Hat Display"/>
            </a:endParaRPr>
          </a:p>
          <a:p>
            <a:endParaRPr lang="en-US" sz="2800" dirty="0">
              <a:latin typeface="Red Hat Display"/>
            </a:endParaRPr>
          </a:p>
          <a:p>
            <a:endParaRPr lang="en-US" sz="2800" dirty="0">
              <a:latin typeface="Red Hat Displ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6733C-C17D-447A-89A4-F24644F21664}"/>
              </a:ext>
            </a:extLst>
          </p:cNvPr>
          <p:cNvSpPr txBox="1"/>
          <p:nvPr/>
        </p:nvSpPr>
        <p:spPr>
          <a:xfrm>
            <a:off x="1" y="6121531"/>
            <a:ext cx="742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Red Hat Display"/>
              </a:rPr>
              <a:t>Creative Commons photo:  </a:t>
            </a:r>
            <a:r>
              <a:rPr lang="en-US" sz="1400" dirty="0">
                <a:solidFill>
                  <a:schemeClr val="bg1"/>
                </a:solidFill>
                <a:latin typeface="Red Hat Display"/>
                <a:hlinkClick r:id="rId4"/>
              </a:rPr>
              <a:t>https://www.flickr.com/photos/30478819@N08/51038121971</a:t>
            </a:r>
            <a:endParaRPr lang="en-US" sz="1400" dirty="0">
              <a:solidFill>
                <a:schemeClr val="bg1"/>
              </a:solidFill>
              <a:latin typeface="Red Hat Display"/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  <a:latin typeface="Red Hat Display"/>
                <a:hlinkClick r:id="rId5"/>
              </a:rPr>
              <a:t>https://creativecommons.org/licenses/by/2.0/</a:t>
            </a:r>
            <a:r>
              <a:rPr lang="en-US" sz="1400" dirty="0">
                <a:solidFill>
                  <a:schemeClr val="bg1"/>
                </a:solidFill>
                <a:latin typeface="Red Hat Displa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135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passing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District average 75%</a:t>
            </a:r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AA104-4492-40F5-8E57-D4DF88810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2033"/>
            <a:ext cx="10515600" cy="4023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A1C0BB-1679-46EC-986C-03405B16D1EC}"/>
              </a:ext>
            </a:extLst>
          </p:cNvPr>
          <p:cNvSpPr txBox="1"/>
          <p:nvPr/>
        </p:nvSpPr>
        <p:spPr>
          <a:xfrm>
            <a:off x="838200" y="3244334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94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E96CF-2C2C-4C9D-BEE2-336FAE6D4EB3}"/>
              </a:ext>
            </a:extLst>
          </p:cNvPr>
          <p:cNvSpPr txBox="1"/>
          <p:nvPr/>
        </p:nvSpPr>
        <p:spPr>
          <a:xfrm>
            <a:off x="838200" y="4709133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67</a:t>
            </a:r>
          </a:p>
        </p:txBody>
      </p:sp>
    </p:spTree>
    <p:extLst>
      <p:ext uri="{BB962C8B-B14F-4D97-AF65-F5344CB8AC3E}">
        <p14:creationId xmlns:p14="http://schemas.microsoft.com/office/powerpoint/2010/main" val="329623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E34308-8E13-4774-BA09-25A52F13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05062"/>
            <a:ext cx="10515599" cy="3996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reading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District average 82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A3B23-542C-4140-9371-A836C457679A}"/>
              </a:ext>
            </a:extLst>
          </p:cNvPr>
          <p:cNvSpPr txBox="1"/>
          <p:nvPr/>
        </p:nvSpPr>
        <p:spPr>
          <a:xfrm>
            <a:off x="838200" y="3244334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84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734EE-CDAF-401E-A401-496942C2E652}"/>
              </a:ext>
            </a:extLst>
          </p:cNvPr>
          <p:cNvSpPr txBox="1"/>
          <p:nvPr/>
        </p:nvSpPr>
        <p:spPr>
          <a:xfrm>
            <a:off x="838200" y="4709133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81</a:t>
            </a:r>
          </a:p>
        </p:txBody>
      </p:sp>
    </p:spTree>
    <p:extLst>
      <p:ext uri="{BB962C8B-B14F-4D97-AF65-F5344CB8AC3E}">
        <p14:creationId xmlns:p14="http://schemas.microsoft.com/office/powerpoint/2010/main" val="347937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694AF5-F2F0-4B94-A30B-CFCDAD319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8075"/>
            <a:ext cx="10515600" cy="41839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</a:t>
            </a:r>
            <a:r>
              <a:rPr lang="en-US" sz="4400" dirty="0"/>
              <a:t>passing 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District average 86%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E019D-6D8C-4F55-81B9-F2B1B63049F4}"/>
              </a:ext>
            </a:extLst>
          </p:cNvPr>
          <p:cNvSpPr txBox="1"/>
          <p:nvPr/>
        </p:nvSpPr>
        <p:spPr>
          <a:xfrm>
            <a:off x="838200" y="3244334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B1F49-7D20-4B47-B16D-7F6B5BCEFE86}"/>
              </a:ext>
            </a:extLst>
          </p:cNvPr>
          <p:cNvSpPr txBox="1"/>
          <p:nvPr/>
        </p:nvSpPr>
        <p:spPr>
          <a:xfrm>
            <a:off x="838200" y="4709133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81</a:t>
            </a:r>
          </a:p>
        </p:txBody>
      </p:sp>
    </p:spTree>
    <p:extLst>
      <p:ext uri="{BB962C8B-B14F-4D97-AF65-F5344CB8AC3E}">
        <p14:creationId xmlns:p14="http://schemas.microsoft.com/office/powerpoint/2010/main" val="174133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CE3154-C5BA-4A10-9DA9-AB2CE7065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3325"/>
            <a:ext cx="10515600" cy="4090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</a:t>
            </a:r>
            <a:r>
              <a:rPr lang="en-US" sz="4400" dirty="0"/>
              <a:t>passing both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District average 65%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58192-9E2E-4F8B-BA47-2E630755E55D}"/>
              </a:ext>
            </a:extLst>
          </p:cNvPr>
          <p:cNvSpPr txBox="1"/>
          <p:nvPr/>
        </p:nvSpPr>
        <p:spPr>
          <a:xfrm>
            <a:off x="838200" y="3244334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56476-1DDA-4B28-8B32-73163AE34A77}"/>
              </a:ext>
            </a:extLst>
          </p:cNvPr>
          <p:cNvSpPr txBox="1"/>
          <p:nvPr/>
        </p:nvSpPr>
        <p:spPr>
          <a:xfrm>
            <a:off x="838200" y="4709133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54</a:t>
            </a:r>
          </a:p>
        </p:txBody>
      </p:sp>
    </p:spTree>
    <p:extLst>
      <p:ext uri="{BB962C8B-B14F-4D97-AF65-F5344CB8AC3E}">
        <p14:creationId xmlns:p14="http://schemas.microsoft.com/office/powerpoint/2010/main" val="22478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budget per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District average $629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254F8-B866-47B5-B6DE-E185E8A89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8388"/>
            <a:ext cx="10669712" cy="4154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09FCF4-AF23-451E-9AA3-1979FC2434B7}"/>
              </a:ext>
            </a:extLst>
          </p:cNvPr>
          <p:cNvSpPr txBox="1"/>
          <p:nvPr/>
        </p:nvSpPr>
        <p:spPr>
          <a:xfrm>
            <a:off x="768926" y="3244334"/>
            <a:ext cx="115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$599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48591-7CB9-4BCD-A4F8-9F733DE67FD4}"/>
              </a:ext>
            </a:extLst>
          </p:cNvPr>
          <p:cNvSpPr txBox="1"/>
          <p:nvPr/>
        </p:nvSpPr>
        <p:spPr>
          <a:xfrm>
            <a:off x="768926" y="4710648"/>
            <a:ext cx="115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$643</a:t>
            </a:r>
          </a:p>
        </p:txBody>
      </p:sp>
    </p:spTree>
    <p:extLst>
      <p:ext uri="{BB962C8B-B14F-4D97-AF65-F5344CB8AC3E}">
        <p14:creationId xmlns:p14="http://schemas.microsoft.com/office/powerpoint/2010/main" val="406030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AC6A-BC0F-4478-8E9C-D5C981FE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606"/>
            <a:ext cx="10515600" cy="1325563"/>
          </a:xfrm>
        </p:spPr>
        <p:txBody>
          <a:bodyPr/>
          <a:lstStyle/>
          <a:p>
            <a:r>
              <a:rPr lang="en-US" dirty="0"/>
              <a:t>Performance by school spending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1C09F98-8C41-41F3-A51E-A821C78E2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085978"/>
              </p:ext>
            </p:extLst>
          </p:nvPr>
        </p:nvGraphicFramePr>
        <p:xfrm>
          <a:off x="838200" y="2512940"/>
          <a:ext cx="10650004" cy="1832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0408849" imgH="1790897" progId="Excel.Sheet.12">
                  <p:embed/>
                </p:oleObj>
              </mc:Choice>
              <mc:Fallback>
                <p:oleObj name="Worksheet" r:id="rId3" imgW="10408849" imgH="1790897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1C09F98-8C41-41F3-A51E-A821C78E2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512940"/>
                        <a:ext cx="10650004" cy="1832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48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AC6A-BC0F-4478-8E9C-D5C981FE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779"/>
            <a:ext cx="10515600" cy="1325563"/>
          </a:xfrm>
        </p:spPr>
        <p:txBody>
          <a:bodyPr/>
          <a:lstStyle/>
          <a:p>
            <a:r>
              <a:rPr lang="en-US" dirty="0"/>
              <a:t>Performance by school size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2211F8-F86E-461E-A211-FEFD08744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6204"/>
            <a:ext cx="10586212" cy="15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8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Regression analysis</a:t>
            </a:r>
          </a:p>
          <a:p>
            <a:pPr lvl="1"/>
            <a:r>
              <a:rPr lang="en-US" sz="2800" dirty="0"/>
              <a:t>Are differences caused by other variables?</a:t>
            </a:r>
          </a:p>
          <a:p>
            <a:r>
              <a:rPr lang="en-US" sz="3600" dirty="0"/>
              <a:t>Team to study various approaches and make recommendations for future optimizations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277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Purpose of project</a:t>
            </a:r>
          </a:p>
          <a:p>
            <a:r>
              <a:rPr lang="en-US" sz="3600" dirty="0"/>
              <a:t>District summary</a:t>
            </a:r>
          </a:p>
          <a:p>
            <a:r>
              <a:rPr lang="en-US" sz="3600" dirty="0"/>
              <a:t>Key observations</a:t>
            </a:r>
          </a:p>
          <a:p>
            <a:r>
              <a:rPr lang="en-US" sz="3600" dirty="0"/>
              <a:t>Success metrics</a:t>
            </a:r>
          </a:p>
          <a:p>
            <a:r>
              <a:rPr lang="en-US" sz="3600" dirty="0"/>
              <a:t>Recommended next steps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0432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FFA23C5-E485-4455-B723-10A35DFE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-6979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6733C-C17D-447A-89A4-F24644F21664}"/>
              </a:ext>
            </a:extLst>
          </p:cNvPr>
          <p:cNvSpPr txBox="1"/>
          <p:nvPr/>
        </p:nvSpPr>
        <p:spPr>
          <a:xfrm>
            <a:off x="-1" y="6183078"/>
            <a:ext cx="54512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Open floor for questions &amp; observations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Photo by </a:t>
            </a:r>
            <a:r>
              <a:rPr lang="en-US" sz="14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Nguyen Dang Hoang </a:t>
            </a:r>
            <a:r>
              <a:rPr 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Nhu</a:t>
            </a:r>
            <a:r>
              <a:rPr lang="en-US" sz="1400" dirty="0">
                <a:solidFill>
                  <a:schemeClr val="bg1"/>
                </a:solidFill>
              </a:rPr>
              <a:t> on </a:t>
            </a:r>
            <a:r>
              <a:rPr lang="en-US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  <a:latin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99798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Purpose of project</a:t>
            </a:r>
          </a:p>
          <a:p>
            <a:r>
              <a:rPr lang="en-US" sz="3600" dirty="0"/>
              <a:t>District summary</a:t>
            </a:r>
          </a:p>
          <a:p>
            <a:r>
              <a:rPr lang="en-US" sz="3600" dirty="0"/>
              <a:t>Key observations</a:t>
            </a:r>
          </a:p>
          <a:p>
            <a:r>
              <a:rPr lang="en-US" sz="3600" dirty="0"/>
              <a:t>Success metrics</a:t>
            </a:r>
          </a:p>
          <a:p>
            <a:r>
              <a:rPr lang="en-US" sz="3600" dirty="0"/>
              <a:t>Recommended next steps</a:t>
            </a:r>
          </a:p>
        </p:txBody>
      </p:sp>
    </p:spTree>
    <p:extLst>
      <p:ext uri="{BB962C8B-B14F-4D97-AF65-F5344CB8AC3E}">
        <p14:creationId xmlns:p14="http://schemas.microsoft.com/office/powerpoint/2010/main" val="154269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3648-C590-4552-B61B-849C75E9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school details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D2C44-FA81-4078-94A1-93F8D6537B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26956"/>
            <a:ext cx="9053146" cy="527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166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530C-0183-4055-AB85-F96E4340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schools (overall % passing)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882C3F-B2D2-481D-8EBE-87FA63C058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668925"/>
            <a:ext cx="10009282" cy="253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99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2517-3414-4307-9C3A-18518351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scores by grade</a:t>
            </a:r>
          </a:p>
        </p:txBody>
      </p:sp>
      <p:pic>
        <p:nvPicPr>
          <p:cNvPr id="3074" name="Picture 2" descr="Math_scores_by_grade_original">
            <a:extLst>
              <a:ext uri="{FF2B5EF4-FFF2-40B4-BE49-F238E27FC236}">
                <a16:creationId xmlns:a16="http://schemas.microsoft.com/office/drawing/2014/main" id="{B1B0B1CB-4BDD-4FAE-8AEC-DA077521B2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72254" cy="476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131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2517-3414-4307-9C3A-18518351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scores by grade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B28B0A-98F0-4D35-AC56-9ED98186F7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3584331" cy="481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89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Analyze dataset</a:t>
            </a:r>
          </a:p>
          <a:p>
            <a:r>
              <a:rPr lang="en-US" sz="3600" dirty="0"/>
              <a:t>Summarize performance</a:t>
            </a:r>
          </a:p>
          <a:p>
            <a:r>
              <a:rPr lang="en-US" sz="3600" dirty="0"/>
              <a:t>Note observations</a:t>
            </a:r>
          </a:p>
          <a:p>
            <a:r>
              <a:rPr lang="en-US" sz="3600" dirty="0"/>
              <a:t>Make recommendations for </a:t>
            </a:r>
            <a:r>
              <a:rPr lang="en-US" sz="3600"/>
              <a:t>further analysis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254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A834-2A44-4D6C-85AF-1976E35E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Level Summary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2456DA-DFCC-41E7-A0FB-4444E0062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388592"/>
              </p:ext>
            </p:extLst>
          </p:nvPr>
        </p:nvGraphicFramePr>
        <p:xfrm>
          <a:off x="838200" y="1760220"/>
          <a:ext cx="43364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828">
                  <a:extLst>
                    <a:ext uri="{9D8B030D-6E8A-4147-A177-3AD203B41FA5}">
                      <a16:colId xmlns:a16="http://schemas.microsoft.com/office/drawing/2014/main" val="334385605"/>
                    </a:ext>
                  </a:extLst>
                </a:gridCol>
                <a:gridCol w="1032647">
                  <a:extLst>
                    <a:ext uri="{9D8B030D-6E8A-4147-A177-3AD203B41FA5}">
                      <a16:colId xmlns:a16="http://schemas.microsoft.com/office/drawing/2014/main" val="127184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11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high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3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39,170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8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educational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$24.6mil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5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math score </a:t>
                      </a:r>
                      <a:r>
                        <a:rPr lang="en-US" sz="1600" dirty="0"/>
                        <a:t>(max. 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80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reading score </a:t>
                      </a:r>
                      <a:r>
                        <a:rPr lang="en-US" sz="1600" dirty="0"/>
                        <a:t>(max. 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0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2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2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07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Charter and traditional schools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442A3-7810-4C8C-8FA0-B18E224BA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86494"/>
              </p:ext>
            </p:extLst>
          </p:nvPr>
        </p:nvGraphicFramePr>
        <p:xfrm>
          <a:off x="838199" y="2687320"/>
          <a:ext cx="752648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536">
                  <a:extLst>
                    <a:ext uri="{9D8B030D-6E8A-4147-A177-3AD203B41FA5}">
                      <a16:colId xmlns:a16="http://schemas.microsoft.com/office/drawing/2014/main" val="2162938750"/>
                    </a:ext>
                  </a:extLst>
                </a:gridCol>
                <a:gridCol w="442930">
                  <a:extLst>
                    <a:ext uri="{9D8B030D-6E8A-4147-A177-3AD203B41FA5}">
                      <a16:colId xmlns:a16="http://schemas.microsoft.com/office/drawing/2014/main" val="2660047874"/>
                    </a:ext>
                  </a:extLst>
                </a:gridCol>
                <a:gridCol w="1143592">
                  <a:extLst>
                    <a:ext uri="{9D8B030D-6E8A-4147-A177-3AD203B41FA5}">
                      <a16:colId xmlns:a16="http://schemas.microsoft.com/office/drawing/2014/main" val="2284183308"/>
                    </a:ext>
                  </a:extLst>
                </a:gridCol>
                <a:gridCol w="1860979">
                  <a:extLst>
                    <a:ext uri="{9D8B030D-6E8A-4147-A177-3AD203B41FA5}">
                      <a16:colId xmlns:a16="http://schemas.microsoft.com/office/drawing/2014/main" val="1894807309"/>
                    </a:ext>
                  </a:extLst>
                </a:gridCol>
                <a:gridCol w="2084446">
                  <a:extLst>
                    <a:ext uri="{9D8B030D-6E8A-4147-A177-3AD203B41FA5}">
                      <a16:colId xmlns:a16="http://schemas.microsoft.com/office/drawing/2014/main" val="344128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# of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educational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per pupil educational 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$910,000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2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$2,480,000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$1,640,000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6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33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charter high schools had consistently higher scores than our traditional high schools</a:t>
            </a:r>
          </a:p>
          <a:p>
            <a:endParaRPr lang="en-US" sz="3600" dirty="0"/>
          </a:p>
          <a:p>
            <a:r>
              <a:rPr lang="en-US" sz="3600" dirty="0"/>
              <a:t>Our charter schools have lower per pupil educational budgets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930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Math</a:t>
            </a:r>
          </a:p>
          <a:p>
            <a:pPr lvl="1"/>
            <a:r>
              <a:rPr lang="en-US" sz="3200" dirty="0"/>
              <a:t>Average score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% passing (≥ 70%)</a:t>
            </a:r>
          </a:p>
          <a:p>
            <a:r>
              <a:rPr lang="en-US" sz="3600" dirty="0"/>
              <a:t>Reading</a:t>
            </a:r>
          </a:p>
          <a:p>
            <a:pPr lvl="1"/>
            <a:r>
              <a:rPr lang="en-US" sz="3200" dirty="0"/>
              <a:t>Average score</a:t>
            </a:r>
          </a:p>
          <a:p>
            <a:pPr lvl="1"/>
            <a:r>
              <a:rPr lang="en-US" sz="3200" dirty="0"/>
              <a:t>% passing (≥ 70%)</a:t>
            </a:r>
          </a:p>
          <a:p>
            <a:r>
              <a:rPr lang="en-US" sz="3600" dirty="0"/>
              <a:t>Combined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% passing both</a:t>
            </a:r>
          </a:p>
        </p:txBody>
      </p:sp>
    </p:spTree>
    <p:extLst>
      <p:ext uri="{BB962C8B-B14F-4D97-AF65-F5344CB8AC3E}">
        <p14:creationId xmlns:p14="http://schemas.microsoft.com/office/powerpoint/2010/main" val="218841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Performance by </a:t>
            </a:r>
          </a:p>
          <a:p>
            <a:pPr lvl="1"/>
            <a:r>
              <a:rPr lang="en-US" sz="3200" dirty="0"/>
              <a:t>spending</a:t>
            </a:r>
          </a:p>
          <a:p>
            <a:pPr lvl="1"/>
            <a:r>
              <a:rPr lang="en-US" sz="3200" dirty="0"/>
              <a:t>size</a:t>
            </a:r>
          </a:p>
          <a:p>
            <a:r>
              <a:rPr lang="en-US" sz="3600" dirty="0"/>
              <a:t>Additional details in Appendix</a:t>
            </a:r>
          </a:p>
        </p:txBody>
      </p:sp>
    </p:spTree>
    <p:extLst>
      <p:ext uri="{BB962C8B-B14F-4D97-AF65-F5344CB8AC3E}">
        <p14:creationId xmlns:p14="http://schemas.microsoft.com/office/powerpoint/2010/main" val="50870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math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District average 79</a:t>
            </a:r>
          </a:p>
          <a:p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A5043-306A-4432-9A9A-D375DF313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1558"/>
            <a:ext cx="10515600" cy="3990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492BF3-A3A3-4E4C-B9C4-C10833A04F57}"/>
              </a:ext>
            </a:extLst>
          </p:cNvPr>
          <p:cNvSpPr txBox="1"/>
          <p:nvPr/>
        </p:nvSpPr>
        <p:spPr>
          <a:xfrm>
            <a:off x="838200" y="3244334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83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4964D8-499C-42D7-86B8-BEDBC91B6E07}"/>
              </a:ext>
            </a:extLst>
          </p:cNvPr>
          <p:cNvSpPr txBox="1"/>
          <p:nvPr/>
        </p:nvSpPr>
        <p:spPr>
          <a:xfrm>
            <a:off x="838200" y="4709133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77</a:t>
            </a:r>
          </a:p>
        </p:txBody>
      </p:sp>
    </p:spTree>
    <p:extLst>
      <p:ext uri="{BB962C8B-B14F-4D97-AF65-F5344CB8AC3E}">
        <p14:creationId xmlns:p14="http://schemas.microsoft.com/office/powerpoint/2010/main" val="5500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d Hat">
      <a:majorFont>
        <a:latin typeface="Red Hat"/>
        <a:ea typeface=""/>
        <a:cs typeface=""/>
      </a:majorFont>
      <a:minorFont>
        <a:latin typeface="Red H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Microsoft Office PowerPoint</Application>
  <PresentationFormat>Widescreen</PresentationFormat>
  <Paragraphs>186</Paragraphs>
  <Slides>23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Red Hat</vt:lpstr>
      <vt:lpstr>Red Hat Display</vt:lpstr>
      <vt:lpstr>Office Theme</vt:lpstr>
      <vt:lpstr>Worksheet</vt:lpstr>
      <vt:lpstr>School District Testing Analysis (Mock dataset)</vt:lpstr>
      <vt:lpstr>Overview</vt:lpstr>
      <vt:lpstr>Purpose</vt:lpstr>
      <vt:lpstr>District Level Summary</vt:lpstr>
      <vt:lpstr>Charter and traditional schools</vt:lpstr>
      <vt:lpstr>Key observations</vt:lpstr>
      <vt:lpstr>Success Metrics</vt:lpstr>
      <vt:lpstr>Success Metrics</vt:lpstr>
      <vt:lpstr>Average math scores</vt:lpstr>
      <vt:lpstr>Percent passing math</vt:lpstr>
      <vt:lpstr>Average reading score</vt:lpstr>
      <vt:lpstr>Percent passing reading</vt:lpstr>
      <vt:lpstr>Percent passing both</vt:lpstr>
      <vt:lpstr>Educational budget per student</vt:lpstr>
      <vt:lpstr>Performance by school spending</vt:lpstr>
      <vt:lpstr>Performance by school size</vt:lpstr>
      <vt:lpstr>Recommended Next Steps</vt:lpstr>
      <vt:lpstr>Closing</vt:lpstr>
      <vt:lpstr>PowerPoint Presentation</vt:lpstr>
      <vt:lpstr>Individual school details</vt:lpstr>
      <vt:lpstr>Top schools (overall % passing)</vt:lpstr>
      <vt:lpstr>Math scores by grade</vt:lpstr>
      <vt:lpstr>Reading scores by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2021-12-23T23:32:07Z</dcterms:created>
  <dcterms:modified xsi:type="dcterms:W3CDTF">2022-01-11T16:02:49Z</dcterms:modified>
</cp:coreProperties>
</file>