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87" r:id="rId3"/>
    <p:sldId id="28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30.03.2020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30.03.2020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com/package/node-rs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1;&#1077;&#1096;&#1080;&#1088;&#1086;&#1074;&#1072;&#1085;&#1080;&#1077;" TargetMode="External"/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js-sha25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9;&#1083;&#1077;&#1082;&#1090;&#1088;&#1086;&#1085;&#1085;&#1072;&#1103;_&#1087;&#1086;&#1076;&#1087;&#1080;&#1089;&#1100;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ru.wikipedia.org/wiki/HTT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avascript.ru/bitwise-operator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&#1057;&#1080;&#1084;&#1084;&#1077;&#1090;&#1088;&#1080;&#1095;&#1085;&#1099;&#1077;_&#1082;&#1088;&#1080;&#1087;&#1090;&#1086;&#1089;&#1080;&#1089;&#1090;&#1077;&#1084;&#1099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8;&#1080;&#1087;&#1090;&#1086;&#1089;&#1080;&#1089;&#1090;&#1077;&#1084;&#1072;_&#1089;_&#1086;&#1090;&#1082;&#1088;&#1099;&#1090;&#1099;&#1084;_&#1082;&#1083;&#1102;&#1095;&#1086;&#1084;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</a:rPr>
              <a:t>Основы и принципы </a:t>
            </a:r>
            <a:r>
              <a:rPr lang="ru-RU" sz="4800" b="1" dirty="0" smtClean="0">
                <a:solidFill>
                  <a:schemeClr val="bg1"/>
                </a:solidFill>
              </a:rPr>
              <a:t>к</a:t>
            </a:r>
            <a:r>
              <a:rPr lang="uk-UA" sz="4800" b="1" dirty="0" err="1" smtClean="0">
                <a:solidFill>
                  <a:schemeClr val="bg1"/>
                </a:solidFill>
              </a:rPr>
              <a:t>риптографии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98636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1787" y="215064"/>
            <a:ext cx="189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Node-RSA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91544" y="442462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 </a:t>
            </a:r>
            <a:r>
              <a:rPr lang="en-US" sz="2400" b="1" dirty="0"/>
              <a:t>NPM’</a:t>
            </a:r>
            <a:r>
              <a:rPr lang="ru-RU" sz="2400" dirty="0"/>
              <a:t>е есть модуль </a:t>
            </a:r>
            <a:r>
              <a:rPr lang="en-US" sz="2400" b="1" dirty="0"/>
              <a:t>node-</a:t>
            </a:r>
            <a:r>
              <a:rPr lang="en-US" sz="2400" b="1" dirty="0" err="1"/>
              <a:t>rsa</a:t>
            </a:r>
            <a:r>
              <a:rPr lang="en-US" sz="2400" dirty="0"/>
              <a:t> </a:t>
            </a:r>
            <a:r>
              <a:rPr lang="ru-RU" sz="2400" dirty="0"/>
              <a:t>содержащий всё необходимо для шифрования/дешифрования по алгоритму </a:t>
            </a:r>
            <a:r>
              <a:rPr lang="en-US" sz="2400" b="1" dirty="0"/>
              <a:t>RSA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08819" y="5498068"/>
            <a:ext cx="671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https://www.npmjs.com/package/node-rsa</a:t>
            </a:r>
            <a:endParaRPr lang="ru-RU" sz="2800" b="1" dirty="0"/>
          </a:p>
        </p:txBody>
      </p:sp>
      <p:pic>
        <p:nvPicPr>
          <p:cNvPr id="1026" name="Picture 2" descr="https://www.budgetbanque.fr/data/wp-content/uploads/2018/12/rsa-defin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56" y="908720"/>
            <a:ext cx="4746104" cy="3138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52087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Хеширование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35311" y="3068960"/>
            <a:ext cx="8800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входного набора данных любого (как правило большого) размера в данные фиксированного размера. Существует множество алгоритмов хеширования.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967" y="1052736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world!!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 =&gt; </a:t>
            </a:r>
            <a:r>
              <a:rPr lang="en-US" b="1" dirty="0"/>
              <a:t>(SHA256) </a:t>
            </a:r>
            <a:r>
              <a:rPr lang="en-US" dirty="0"/>
              <a:t>=&gt; 4354dfda70c8f0d3991b9de3d56dcb6e9f2fc6c0316d235b63afeb388471ada4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0967" y="1556792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world!! =&gt; </a:t>
            </a:r>
            <a:r>
              <a:rPr lang="en-US" b="1" dirty="0"/>
              <a:t>(SHA256) </a:t>
            </a:r>
            <a:r>
              <a:rPr lang="en-US" dirty="0"/>
              <a:t>=&gt; bbca77170621e018f9b8d17c850d2c7efe3cf9998cf741edf8e7dffbaeeb160e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23591" y="2132856"/>
            <a:ext cx="72008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Хеширование по алгоритму </a:t>
            </a:r>
            <a:r>
              <a:rPr lang="en-US" sz="2000" i="1" dirty="0"/>
              <a:t>SHA256 </a:t>
            </a:r>
            <a:r>
              <a:rPr lang="ru-RU" sz="2000" i="1" dirty="0"/>
              <a:t>(калькулятор): </a:t>
            </a:r>
          </a:p>
          <a:p>
            <a:pPr algn="ctr"/>
            <a:r>
              <a:rPr lang="ru-RU" sz="2000" i="1" dirty="0">
                <a:hlinkClick r:id="rId2"/>
              </a:rPr>
              <a:t>http://www.xorbin.com/tools/sha256-hash-calculator</a:t>
            </a:r>
            <a:endParaRPr lang="ru-RU" sz="20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26084" y="4365104"/>
            <a:ext cx="593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https://ru.wikipedia.org/wiki/Хеширование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00374" y="490225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В </a:t>
            </a:r>
            <a:r>
              <a:rPr lang="en-US" sz="2400" b="1" i="1" dirty="0"/>
              <a:t>NPM’</a:t>
            </a:r>
            <a:r>
              <a:rPr lang="ru-RU" sz="2400" i="1" dirty="0"/>
              <a:t>е есть модуль </a:t>
            </a:r>
            <a:r>
              <a:rPr lang="en-US" sz="2400" b="1" i="1" dirty="0"/>
              <a:t>sha256</a:t>
            </a:r>
            <a:r>
              <a:rPr lang="en-US" sz="2400" i="1" dirty="0"/>
              <a:t> </a:t>
            </a:r>
            <a:r>
              <a:rPr lang="ru-RU" sz="2400" i="1" dirty="0"/>
              <a:t>функцию выполняющую расчёт </a:t>
            </a:r>
            <a:r>
              <a:rPr lang="ru-RU" sz="2400" i="1" dirty="0" err="1"/>
              <a:t>хеша</a:t>
            </a:r>
            <a:r>
              <a:rPr lang="ru-RU" sz="2400" i="1" dirty="0"/>
              <a:t> по указанному алгоритму.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17650" y="5949280"/>
            <a:ext cx="6810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4"/>
              </a:rPr>
              <a:t>https://</a:t>
            </a:r>
            <a:r>
              <a:rPr lang="ru-RU" sz="2800" b="1" dirty="0" smtClean="0">
                <a:hlinkClick r:id="rId4"/>
              </a:rPr>
              <a:t>www.npmjs.com/package/</a:t>
            </a:r>
            <a:r>
              <a:rPr lang="en-US" sz="2800" b="1" dirty="0" smtClean="0">
                <a:hlinkClick r:id="rId4"/>
              </a:rPr>
              <a:t>js-sha256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697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339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816" y="188641"/>
            <a:ext cx="3598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Цифровая подпись</a:t>
            </a:r>
          </a:p>
        </p:txBody>
      </p:sp>
      <p:pic>
        <p:nvPicPr>
          <p:cNvPr id="1026" name="Picture 2" descr="http://energyland.info/img/xin/digitalsigna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795" r="446" b="1163"/>
          <a:stretch/>
        </p:blipFill>
        <p:spPr bwMode="auto">
          <a:xfrm>
            <a:off x="2352452" y="1017112"/>
            <a:ext cx="7812000" cy="34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52453" y="4797152"/>
            <a:ext cx="78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Цифровая подпись </a:t>
            </a:r>
            <a:r>
              <a:rPr lang="ru-RU" i="1" dirty="0"/>
              <a:t>– технология на базе хеширования и ассиметричного шифрования задача которой подтвердить достоверность передаваемых данных от отправителя к получателю.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2452" y="5949280"/>
            <a:ext cx="781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3"/>
              </a:rPr>
              <a:t>https://ru.wikipedia.org/wiki/Электронная_подпись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29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779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7929" y="188641"/>
            <a:ext cx="126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HTTPS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90268" y="6237313"/>
            <a:ext cx="5830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https://ru.wikipedia.org/wiki/HTTPS</a:t>
            </a:r>
            <a:endParaRPr lang="ru-RU" sz="2400" b="1" dirty="0"/>
          </a:p>
        </p:txBody>
      </p:sp>
      <p:pic>
        <p:nvPicPr>
          <p:cNvPr id="2050" name="Picture 2" descr="https://webid.com.ua/uploads/posts/2016-12/kak-rabotaet-http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1746" r="1073" b="2190"/>
          <a:stretch/>
        </p:blipFill>
        <p:spPr bwMode="auto">
          <a:xfrm>
            <a:off x="2711624" y="630924"/>
            <a:ext cx="6912768" cy="42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1854" y="4941169"/>
            <a:ext cx="708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</a:t>
            </a:r>
            <a:r>
              <a:rPr lang="ru-RU" dirty="0"/>
              <a:t>с шифрованием, версия протокола обеспечивающая шифрование (ассиметричное) всех передаваемых данных между браузером и веб-сервером. Базируется на технологии цирковой подписи.</a:t>
            </a:r>
          </a:p>
        </p:txBody>
      </p:sp>
    </p:spTree>
    <p:extLst>
      <p:ext uri="{BB962C8B-B14F-4D97-AF65-F5344CB8AC3E}">
        <p14:creationId xmlns:p14="http://schemas.microsoft.com/office/powerpoint/2010/main" val="11618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Основы криптографии</a:t>
            </a:r>
            <a:endParaRPr lang="uk-UA" sz="4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Основы криптографии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1309988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Двоичная и шестнадцатеричная система счисления;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Битовые операции </a:t>
            </a:r>
            <a:r>
              <a:rPr lang="en-US" sz="2400" dirty="0">
                <a:latin typeface="Bookman Old Style" panose="02050604050505020204" pitchFamily="18" charset="0"/>
              </a:rPr>
              <a:t>AND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OR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XOR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Симметричное шифрование;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Ассиметричное шифрование;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Хеширование;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Цифровая подпись;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HTTPS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Двоичная и шестнадцатеричная система счисления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2069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95" y="1155801"/>
            <a:ext cx="4460273" cy="439248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1624"/>
          <a:stretch/>
        </p:blipFill>
        <p:spPr>
          <a:xfrm>
            <a:off x="6155691" y="1155801"/>
            <a:ext cx="4260789" cy="39569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23592" y="580526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Разрядность системы счисления зависит от количества цифр используемых для формирования чисел, в остальном отличий от привычной нам десятичной системы нет.</a:t>
            </a:r>
          </a:p>
        </p:txBody>
      </p:sp>
    </p:spTree>
    <p:extLst>
      <p:ext uri="{BB962C8B-B14F-4D97-AF65-F5344CB8AC3E}">
        <p14:creationId xmlns:p14="http://schemas.microsoft.com/office/powerpoint/2010/main" val="3126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Битовые операции</a:t>
            </a:r>
          </a:p>
        </p:txBody>
      </p:sp>
      <p:pic>
        <p:nvPicPr>
          <p:cNvPr id="1026" name="Picture 2" descr="https://hsto.org/storage2/9af/1de/e09/9af1dee09d4d36ff0b15bdb4aae19e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80" y="1303053"/>
            <a:ext cx="3960440" cy="15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4156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Битовые операторы выполняют операции над битами числа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542" t="14993" r="438" b="15006"/>
          <a:stretch/>
        </p:blipFill>
        <p:spPr>
          <a:xfrm>
            <a:off x="551384" y="3140968"/>
            <a:ext cx="7351903" cy="20314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6734" b="11852"/>
          <a:stretch/>
        </p:blipFill>
        <p:spPr>
          <a:xfrm>
            <a:off x="8256240" y="3699176"/>
            <a:ext cx="3318879" cy="8564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587727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5"/>
              </a:rPr>
              <a:t>https://learn.javascript.ru/bitwise-operators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5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6200" y="83671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Симметричное шифрование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6200" y="2204864"/>
            <a:ext cx="2988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Симметричное шифрование – использует один и тот же ключ для шифрования и расшифровки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96200" y="5157192"/>
            <a:ext cx="3960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2"/>
              </a:rPr>
              <a:t>https://ru.wikipedia.org/wiki/Симметричные_криптосистемы</a:t>
            </a: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" y="-138"/>
            <a:ext cx="7477125" cy="681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7747" y="491474"/>
            <a:ext cx="5471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</a:t>
            </a:r>
          </a:p>
          <a:p>
            <a:pPr algn="ctr"/>
            <a:r>
              <a:rPr lang="ru-RU" sz="3200" b="1" dirty="0"/>
              <a:t>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1164" y="472514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Ассиметричное шифрование – использует разные ключи </a:t>
            </a:r>
            <a:endParaRPr lang="en-US" sz="2000" dirty="0" smtClean="0"/>
          </a:p>
          <a:p>
            <a:pPr algn="ctr"/>
            <a:r>
              <a:rPr lang="ru-RU" sz="2000" dirty="0" smtClean="0"/>
              <a:t>(</a:t>
            </a:r>
            <a:r>
              <a:rPr lang="ru-RU" sz="2000" b="1" dirty="0"/>
              <a:t>открытый</a:t>
            </a:r>
            <a:r>
              <a:rPr lang="ru-RU" sz="2000" dirty="0"/>
              <a:t> и </a:t>
            </a:r>
            <a:r>
              <a:rPr lang="ru-RU" sz="2000" b="1" dirty="0"/>
              <a:t>закрытый</a:t>
            </a:r>
            <a:r>
              <a:rPr lang="ru-RU" sz="2000" dirty="0"/>
              <a:t>) для шифрования и расшифровки данных.</a:t>
            </a:r>
          </a:p>
        </p:txBody>
      </p:sp>
      <p:pic>
        <p:nvPicPr>
          <p:cNvPr id="2052" name="Picture 4" descr="https://cdn-images-1.medium.com/max/800/1*yNPjtfBw0UIXXiSBo6Cf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72817"/>
            <a:ext cx="7620000" cy="281940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7167" y="558924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3"/>
              </a:rPr>
              <a:t>https://ru.wikipedia.org/wiki/Криптосистема_с_открытым_ключом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064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8248" y="1355284"/>
            <a:ext cx="3585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Ассиметричное шифрование </a:t>
            </a:r>
          </a:p>
          <a:p>
            <a:r>
              <a:rPr lang="ru-RU" sz="3200" b="1" dirty="0"/>
              <a:t>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8248" y="3717032"/>
            <a:ext cx="3003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0" name="Picture 2" descr="Результат пошуку зображень за запитом &quot;R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24744"/>
            <a:ext cx="7384967" cy="46594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en-US" sz="3200" b="1" dirty="0"/>
              <a:t>RSA</a:t>
            </a:r>
            <a:r>
              <a:rPr lang="ru-RU" sz="3200" b="1" dirty="0"/>
              <a:t> / Генерация ключей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1504" y="1471453"/>
            <a:ext cx="979308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Выбираем два простых числа </a:t>
            </a:r>
            <a:r>
              <a:rPr lang="en-US" sz="2800" b="1" dirty="0"/>
              <a:t>P</a:t>
            </a:r>
            <a:r>
              <a:rPr lang="ru-RU" sz="2800" dirty="0"/>
              <a:t> и </a:t>
            </a:r>
            <a:r>
              <a:rPr lang="en-US" sz="2800" b="1" dirty="0"/>
              <a:t>Q</a:t>
            </a:r>
            <a:r>
              <a:rPr lang="en-US" sz="2800" dirty="0" smtClean="0"/>
              <a:t>;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Находим </a:t>
            </a:r>
            <a:r>
              <a:rPr lang="en-US" sz="2800" b="1" dirty="0"/>
              <a:t>N = P * Q</a:t>
            </a:r>
            <a:r>
              <a:rPr lang="en-US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Находим </a:t>
            </a:r>
            <a:r>
              <a:rPr lang="en-US" sz="2800" b="1" dirty="0"/>
              <a:t>F = (Q – 1) * (P – 1)</a:t>
            </a:r>
            <a:r>
              <a:rPr lang="en-US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Подбираем число </a:t>
            </a:r>
            <a:r>
              <a:rPr lang="en-US" sz="2800" b="1" dirty="0"/>
              <a:t>E</a:t>
            </a:r>
            <a:r>
              <a:rPr lang="ru-RU" sz="2800" dirty="0"/>
              <a:t>, которое должно быть простым, быть меньшим </a:t>
            </a:r>
            <a:r>
              <a:rPr lang="en-US" sz="2800" b="1" dirty="0"/>
              <a:t>F</a:t>
            </a:r>
            <a:r>
              <a:rPr lang="en-US" sz="2800" dirty="0"/>
              <a:t> </a:t>
            </a:r>
            <a:r>
              <a:rPr lang="ru-RU" sz="2800" dirty="0"/>
              <a:t>и их максимальный общий делитель был </a:t>
            </a:r>
            <a:r>
              <a:rPr lang="ru-RU" sz="2800" b="1" dirty="0"/>
              <a:t>1</a:t>
            </a:r>
            <a:r>
              <a:rPr lang="ru-RU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Выбираем число </a:t>
            </a:r>
            <a:r>
              <a:rPr lang="en-US" sz="2800" b="1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удовлетворяющее</a:t>
            </a:r>
            <a:r>
              <a:rPr lang="en-US" sz="2800" dirty="0" smtClean="0"/>
              <a:t> </a:t>
            </a:r>
            <a:r>
              <a:rPr lang="en-US" sz="2800" b="1" dirty="0" smtClean="0"/>
              <a:t>D </a:t>
            </a:r>
            <a:r>
              <a:rPr lang="en-US" sz="2800" b="1" dirty="0"/>
              <a:t>* E % F == 1</a:t>
            </a:r>
            <a:r>
              <a:rPr lang="en-US" sz="2800" dirty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/>
              <a:t>Теперь у нас есть пара ключей </a:t>
            </a:r>
            <a:r>
              <a:rPr lang="en-US" sz="2800" b="1" dirty="0"/>
              <a:t>(E, N)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(D, N)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49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6932</TotalTime>
  <Words>384</Words>
  <Application>Microsoft Office PowerPoint</Application>
  <PresentationFormat>Широкоэкранный</PresentationFormat>
  <Paragraphs>64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821</cp:revision>
  <dcterms:created xsi:type="dcterms:W3CDTF">2014-11-20T09:08:59Z</dcterms:created>
  <dcterms:modified xsi:type="dcterms:W3CDTF">2020-03-30T14:41:54Z</dcterms:modified>
</cp:coreProperties>
</file>