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7" r:id="rId3"/>
    <p:sldId id="269" r:id="rId4"/>
    <p:sldId id="278" r:id="rId5"/>
    <p:sldId id="270" r:id="rId6"/>
    <p:sldId id="271" r:id="rId7"/>
    <p:sldId id="273" r:id="rId8"/>
    <p:sldId id="274" r:id="rId9"/>
    <p:sldId id="275" r:id="rId10"/>
    <p:sldId id="276" r:id="rId11"/>
    <p:sldId id="277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5468" autoAdjust="0"/>
  </p:normalViewPr>
  <p:slideViewPr>
    <p:cSldViewPr snapToGrid="0" showGuides="1">
      <p:cViewPr>
        <p:scale>
          <a:sx n="75" d="100"/>
          <a:sy n="75" d="100"/>
        </p:scale>
        <p:origin x="1360" y="4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1C0417-D937-48AA-A0E5-CC1AEACEC6BE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53721528-66F6-40A2-A1BC-F4FB91B633F9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C56F1B27-D97B-45C7-985B-0A3DD656E89C}" type="parTrans" cxnId="{D2708D26-7729-4787-A574-4E874AAE63FF}">
      <dgm:prSet/>
      <dgm:spPr/>
      <dgm:t>
        <a:bodyPr/>
        <a:lstStyle/>
        <a:p>
          <a:pPr latinLnBrk="1"/>
          <a:endParaRPr lang="ko-KR" altLang="en-US"/>
        </a:p>
      </dgm:t>
    </dgm:pt>
    <dgm:pt modelId="{89EA0BCD-6742-4C76-8D1A-41BEDCB70F18}" type="sibTrans" cxnId="{D2708D26-7729-4787-A574-4E874AAE63FF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D2E9B319-8619-4FD7-A93B-0F4BC4D12AFD}" type="pres">
      <dgm:prSet presAssocID="{BA1C0417-D937-48AA-A0E5-CC1AEACEC6BE}" presName="Name0" presStyleCnt="0">
        <dgm:presLayoutVars>
          <dgm:chMax val="7"/>
          <dgm:chPref val="7"/>
          <dgm:dir/>
        </dgm:presLayoutVars>
      </dgm:prSet>
      <dgm:spPr/>
    </dgm:pt>
    <dgm:pt modelId="{A14B85AE-3A12-4E35-AD16-10D1B6C038EF}" type="pres">
      <dgm:prSet presAssocID="{BA1C0417-D937-48AA-A0E5-CC1AEACEC6BE}" presName="Name1" presStyleCnt="0"/>
      <dgm:spPr/>
    </dgm:pt>
    <dgm:pt modelId="{2E975B8B-9594-4910-A893-72F021AB90C0}" type="pres">
      <dgm:prSet presAssocID="{89EA0BCD-6742-4C76-8D1A-41BEDCB70F18}" presName="picture_1" presStyleCnt="0"/>
      <dgm:spPr/>
    </dgm:pt>
    <dgm:pt modelId="{93796EF2-59BA-4EE2-A8E4-EC9A3012E338}" type="pres">
      <dgm:prSet presAssocID="{89EA0BCD-6742-4C76-8D1A-41BEDCB70F18}" presName="pictureRepeatNode" presStyleLbl="alignImgPlace1" presStyleIdx="0" presStyleCnt="1" custScaleX="114171" custScaleY="107485" custLinFactNeighborX="-32534" custLinFactNeighborY="-36252"/>
      <dgm:spPr/>
    </dgm:pt>
    <dgm:pt modelId="{68603EC9-C039-4B19-9A4D-6FF8B83F4B2A}" type="pres">
      <dgm:prSet presAssocID="{53721528-66F6-40A2-A1BC-F4FB91B633F9}" presName="text_1" presStyleLbl="node1" presStyleIdx="0" presStyleCnt="0" custLinFactX="100000" custLinFactY="100000" custLinFactNeighborX="154902" custLinFactNeighborY="120547">
        <dgm:presLayoutVars>
          <dgm:bulletEnabled val="1"/>
        </dgm:presLayoutVars>
      </dgm:prSet>
      <dgm:spPr/>
    </dgm:pt>
  </dgm:ptLst>
  <dgm:cxnLst>
    <dgm:cxn modelId="{D2708D26-7729-4787-A574-4E874AAE63FF}" srcId="{BA1C0417-D937-48AA-A0E5-CC1AEACEC6BE}" destId="{53721528-66F6-40A2-A1BC-F4FB91B633F9}" srcOrd="0" destOrd="0" parTransId="{C56F1B27-D97B-45C7-985B-0A3DD656E89C}" sibTransId="{89EA0BCD-6742-4C76-8D1A-41BEDCB70F18}"/>
    <dgm:cxn modelId="{5F68FB5D-D65C-46B7-A726-3997188454B5}" type="presOf" srcId="{53721528-66F6-40A2-A1BC-F4FB91B633F9}" destId="{68603EC9-C039-4B19-9A4D-6FF8B83F4B2A}" srcOrd="0" destOrd="0" presId="urn:microsoft.com/office/officeart/2008/layout/CircularPictureCallout"/>
    <dgm:cxn modelId="{191B4664-A80B-4BDD-981E-6E78F3272FB5}" type="presOf" srcId="{89EA0BCD-6742-4C76-8D1A-41BEDCB70F18}" destId="{93796EF2-59BA-4EE2-A8E4-EC9A3012E338}" srcOrd="0" destOrd="0" presId="urn:microsoft.com/office/officeart/2008/layout/CircularPictureCallout"/>
    <dgm:cxn modelId="{B6E7C26A-1121-415A-8F30-9FA99E07AACE}" type="presOf" srcId="{BA1C0417-D937-48AA-A0E5-CC1AEACEC6BE}" destId="{D2E9B319-8619-4FD7-A93B-0F4BC4D12AFD}" srcOrd="0" destOrd="0" presId="urn:microsoft.com/office/officeart/2008/layout/CircularPictureCallout"/>
    <dgm:cxn modelId="{44A129AA-0B68-4BAC-8470-960B25A58EA5}" type="presParOf" srcId="{D2E9B319-8619-4FD7-A93B-0F4BC4D12AFD}" destId="{A14B85AE-3A12-4E35-AD16-10D1B6C038EF}" srcOrd="0" destOrd="0" presId="urn:microsoft.com/office/officeart/2008/layout/CircularPictureCallout"/>
    <dgm:cxn modelId="{68E63C33-D866-4874-95A9-161C6AED853C}" type="presParOf" srcId="{A14B85AE-3A12-4E35-AD16-10D1B6C038EF}" destId="{2E975B8B-9594-4910-A893-72F021AB90C0}" srcOrd="0" destOrd="0" presId="urn:microsoft.com/office/officeart/2008/layout/CircularPictureCallout"/>
    <dgm:cxn modelId="{3EE8B7C5-E208-4CF9-A867-3C354EC1560B}" type="presParOf" srcId="{2E975B8B-9594-4910-A893-72F021AB90C0}" destId="{93796EF2-59BA-4EE2-A8E4-EC9A3012E338}" srcOrd="0" destOrd="0" presId="urn:microsoft.com/office/officeart/2008/layout/CircularPictureCallout"/>
    <dgm:cxn modelId="{D48310BA-27BF-488C-8A55-D7F3039D7A0A}" type="presParOf" srcId="{A14B85AE-3A12-4E35-AD16-10D1B6C038EF}" destId="{68603EC9-C039-4B19-9A4D-6FF8B83F4B2A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796EF2-59BA-4EE2-A8E4-EC9A3012E338}">
      <dsp:nvSpPr>
        <dsp:cNvPr id="0" name=""/>
        <dsp:cNvSpPr/>
      </dsp:nvSpPr>
      <dsp:spPr>
        <a:xfrm>
          <a:off x="168086" y="162014"/>
          <a:ext cx="1848713" cy="174045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03EC9-C039-4B19-9A4D-6FF8B83F4B2A}">
      <dsp:nvSpPr>
        <dsp:cNvPr id="0" name=""/>
        <dsp:cNvSpPr/>
      </dsp:nvSpPr>
      <dsp:spPr>
        <a:xfrm>
          <a:off x="2202179" y="2704147"/>
          <a:ext cx="1036320" cy="53435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600" kern="1200" dirty="0"/>
        </a:p>
      </dsp:txBody>
      <dsp:txXfrm>
        <a:off x="2202179" y="2704147"/>
        <a:ext cx="1036320" cy="534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F5807-02CC-4C1B-9F74-1F4E344A85BD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84C2D-27FD-46A3-B21B-C46E994B0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408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B5D2B-5975-3D93-758D-F1E9EB234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BC39AB-2676-24D9-E221-89C4CBDC0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9B236-4BEF-A54C-40B1-B297DB82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EAA-E45F-4926-8C28-887AFA80597D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E3AD4-4727-5F7B-DEEA-BF369C23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6DE3C-5D73-577E-B755-C6389D70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4EB5-268D-4085-BCEE-BE4D71811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01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D63EE-2E6F-463C-D009-24D0FEAE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1727B6-0A9A-FA0B-A1EE-2DA526C54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794BD8-EB1E-6232-5134-1D93D1E62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EAA-E45F-4926-8C28-887AFA80597D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42543-8631-DBB8-B9FB-1696A48F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89F2F-0972-FBAB-3EFA-1AF569A1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4EB5-268D-4085-BCEE-BE4D71811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4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3CF12F-2522-FD78-58C9-D1050563B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BC596A-CF85-1192-2022-507723D2F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9C839-C36C-6B8A-5DF9-2F93AC5A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EAA-E45F-4926-8C28-887AFA80597D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C8AF1-E753-BF00-5E20-DD786568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CAC66A-64D9-DE51-CF52-F19FEBC7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4EB5-268D-4085-BCEE-BE4D71811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07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F976B-A8CE-192C-9880-230C1C78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E4248-60CD-CB75-04AE-8EE2D8708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A37EF-80E4-D55A-557A-1558C779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EAA-E45F-4926-8C28-887AFA80597D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185BBE-62F0-1473-4BCE-C94F58282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AC3B94-E377-D66A-2CA9-CFDC775D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4EB5-268D-4085-BCEE-BE4D71811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6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6DCAD-B80C-F331-8CCD-779469ACE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55A40B-48ED-8369-C17D-5A6A6F1F7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87357-975E-3E02-9976-34C563683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EAA-E45F-4926-8C28-887AFA80597D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DD529-86AE-4970-849E-D5A176D1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7BF360-3CCB-92EC-3BB6-03BA830F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4EB5-268D-4085-BCEE-BE4D71811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74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5D4DE-A28C-0989-D046-947A5B02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D1D1C-2676-A8B7-FF97-BA309A2F4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3CE249-B475-95AC-055F-27A03446D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858C19-9556-472B-F1F8-89D1EC26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EAA-E45F-4926-8C28-887AFA80597D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C7DB3A-F4FA-A59C-004A-C4295F80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53C1C8-B0AF-F982-FAB7-5F98E7F4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4EB5-268D-4085-BCEE-BE4D71811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12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D8A29-541F-3A93-6D12-B1A0360E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B5E0E9-7664-CB68-4787-9106881CC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B36E7A-06BE-57D6-E3C2-82A9277D3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3DFEA0-E4A7-0AF6-0E28-933987379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0F0126-FBA7-0384-9BFF-50496DCAC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67D733-73E3-C023-3C84-C340731E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EAA-E45F-4926-8C28-887AFA80597D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368B70-B4FD-129B-5A26-E854A49C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EA8FFD-7507-128A-B81A-B95C5CE2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4EB5-268D-4085-BCEE-BE4D71811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18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85525-7B85-D453-5173-EB474C82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E392E7-4B64-55D8-25E1-36A98864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EAA-E45F-4926-8C28-887AFA80597D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5527F-15A2-EE0D-FC16-40953E19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C9163-D492-2FB4-18AF-F2456C4B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4EB5-268D-4085-BCEE-BE4D71811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03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F1CC9A-6B92-7B14-386F-62729D3BC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EAA-E45F-4926-8C28-887AFA80597D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E3CEF2-317A-9D45-F2E8-F9561A08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8EB9D5-23BC-984E-5FD4-8396B1B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4EB5-268D-4085-BCEE-BE4D71811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84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06CA4-94F4-B751-5612-0EDA2117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257A4-3239-FD0D-18C9-B612C6E91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EF1C58-5B38-F61B-6270-E71F16B4E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94BBDF-4AB8-461E-9907-BD9655BC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EAA-E45F-4926-8C28-887AFA80597D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FF8122-6271-1FFF-163B-4F16C2C12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387D0A-DCE5-E1EC-2B6C-A3BEB8D1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4EB5-268D-4085-BCEE-BE4D71811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9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71EC2-3823-B30B-D767-38A73AE26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BEA8E3-463C-979D-6A87-9C1B87420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0C520D-CC95-95B7-398E-66CD7D801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2C3E93-D1A0-96CC-2965-2EDC89EF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EAA-E45F-4926-8C28-887AFA80597D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A1ECE3-D3B2-0E32-5B1B-136C1EEA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F5E929-235F-F4FF-7F14-F52577DC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4EB5-268D-4085-BCEE-BE4D71811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21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DA2C68-AE68-F55C-1114-DA128326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A5281F-A5CC-3B08-3890-D5C89FFE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0CDE2-82F8-6B3A-27EE-7536E54AC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B4DEAA-E45F-4926-8C28-887AFA80597D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F36F35-2F9D-C557-9CED-105D06D11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082EB-0EC3-1F98-683C-889E0220F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134EB5-268D-4085-BCEE-BE4D71811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32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s://github.com/YourGitHubID" TargetMode="External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www.nid.or.kr/" TargetMode="External"/><Relationship Id="rId4" Type="http://schemas.openxmlformats.org/officeDocument/2006/relationships/hyperlink" Target="https://www.dementianews.co.kr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5FC599-BFEA-4BA4-206B-77FD4D889AD3}"/>
              </a:ext>
            </a:extLst>
          </p:cNvPr>
          <p:cNvSpPr txBox="1"/>
          <p:nvPr/>
        </p:nvSpPr>
        <p:spPr>
          <a:xfrm>
            <a:off x="8056280" y="6183216"/>
            <a:ext cx="424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기획 윤희원 김성윤 장유진 </a:t>
            </a:r>
            <a:r>
              <a:rPr lang="ko-KR" altLang="en-US" b="1" dirty="0" err="1"/>
              <a:t>박찬의</a:t>
            </a:r>
            <a:endParaRPr lang="ko-KR" altLang="en-US" b="1" dirty="0"/>
          </a:p>
        </p:txBody>
      </p:sp>
      <p:pic>
        <p:nvPicPr>
          <p:cNvPr id="1026" name="Picture 2" descr="메모가 있는 현실적인 압핀 핀 컬렉션">
            <a:extLst>
              <a:ext uri="{FF2B5EF4-FFF2-40B4-BE49-F238E27FC236}">
                <a16:creationId xmlns:a16="http://schemas.microsoft.com/office/drawing/2014/main" id="{29279270-4930-336E-20A0-4EFFF466BA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5" t="48672" r="65171" b="7643"/>
          <a:stretch/>
        </p:blipFill>
        <p:spPr bwMode="auto">
          <a:xfrm>
            <a:off x="518272" y="65073"/>
            <a:ext cx="2356047" cy="238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메모가 있는 현실적인 압핀 핀 컬렉션">
            <a:extLst>
              <a:ext uri="{FF2B5EF4-FFF2-40B4-BE49-F238E27FC236}">
                <a16:creationId xmlns:a16="http://schemas.microsoft.com/office/drawing/2014/main" id="{A4611683-44C5-8507-9F5C-4480D9DAF3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5" t="48672" r="65171" b="7643"/>
          <a:stretch/>
        </p:blipFill>
        <p:spPr bwMode="auto">
          <a:xfrm>
            <a:off x="2866422" y="2805036"/>
            <a:ext cx="2433034" cy="246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메모가 있는 현실적인 압핀 핀 컬렉션">
            <a:extLst>
              <a:ext uri="{FF2B5EF4-FFF2-40B4-BE49-F238E27FC236}">
                <a16:creationId xmlns:a16="http://schemas.microsoft.com/office/drawing/2014/main" id="{241F3FB1-FF6B-28FE-31A3-F011E3DF00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0" t="47896" r="5612" b="5075"/>
          <a:stretch/>
        </p:blipFill>
        <p:spPr bwMode="auto">
          <a:xfrm>
            <a:off x="5295416" y="3429000"/>
            <a:ext cx="2319058" cy="26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메모가 있는 현실적인 압핀 핀 컬렉션">
            <a:extLst>
              <a:ext uri="{FF2B5EF4-FFF2-40B4-BE49-F238E27FC236}">
                <a16:creationId xmlns:a16="http://schemas.microsoft.com/office/drawing/2014/main" id="{50F3DD1C-6FE2-C5B8-5B4A-8882826EEA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97" t="6643" r="6607" b="52958"/>
          <a:stretch/>
        </p:blipFill>
        <p:spPr bwMode="auto">
          <a:xfrm>
            <a:off x="5363171" y="224740"/>
            <a:ext cx="2323374" cy="238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3B0019-494E-283C-9309-7B636EA2E05D}"/>
              </a:ext>
            </a:extLst>
          </p:cNvPr>
          <p:cNvSpPr txBox="1"/>
          <p:nvPr/>
        </p:nvSpPr>
        <p:spPr>
          <a:xfrm>
            <a:off x="1240693" y="918759"/>
            <a:ext cx="595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/>
              <a:t>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937D71-2225-6FF2-8F53-6F190F524B6E}"/>
              </a:ext>
            </a:extLst>
          </p:cNvPr>
          <p:cNvSpPr txBox="1"/>
          <p:nvPr/>
        </p:nvSpPr>
        <p:spPr>
          <a:xfrm>
            <a:off x="8074868" y="5878417"/>
            <a:ext cx="424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스마트 기록관리 플랫폼</a:t>
            </a:r>
          </a:p>
        </p:txBody>
      </p:sp>
      <p:pic>
        <p:nvPicPr>
          <p:cNvPr id="6" name="Picture 2" descr="메모가 있는 현실적인 압핀 핀 컬렉션">
            <a:extLst>
              <a:ext uri="{FF2B5EF4-FFF2-40B4-BE49-F238E27FC236}">
                <a16:creationId xmlns:a16="http://schemas.microsoft.com/office/drawing/2014/main" id="{E041363F-1FF1-FE6D-B8F1-1E9C19A30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5" t="48672" r="65171" b="7643"/>
          <a:stretch/>
        </p:blipFill>
        <p:spPr bwMode="auto">
          <a:xfrm>
            <a:off x="2921237" y="65073"/>
            <a:ext cx="2356047" cy="238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메모가 있는 현실적인 압핀 핀 컬렉션">
            <a:extLst>
              <a:ext uri="{FF2B5EF4-FFF2-40B4-BE49-F238E27FC236}">
                <a16:creationId xmlns:a16="http://schemas.microsoft.com/office/drawing/2014/main" id="{2DDC3BA5-7611-62D5-A5DA-53C15B7B65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0" t="47896" r="5612" b="5075"/>
          <a:stretch/>
        </p:blipFill>
        <p:spPr bwMode="auto">
          <a:xfrm>
            <a:off x="7484694" y="2709259"/>
            <a:ext cx="2554558" cy="245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DF3115-8A43-94F3-0380-6D3F98BBCCB8}"/>
              </a:ext>
            </a:extLst>
          </p:cNvPr>
          <p:cNvSpPr txBox="1"/>
          <p:nvPr/>
        </p:nvSpPr>
        <p:spPr>
          <a:xfrm>
            <a:off x="3613765" y="927223"/>
            <a:ext cx="595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/>
              <a:t>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23DFA9-EF5B-702F-3C6E-16E74F5FC119}"/>
              </a:ext>
            </a:extLst>
          </p:cNvPr>
          <p:cNvSpPr txBox="1"/>
          <p:nvPr/>
        </p:nvSpPr>
        <p:spPr>
          <a:xfrm>
            <a:off x="5969812" y="927223"/>
            <a:ext cx="595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/>
              <a:t>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9E3D69-7743-1A84-9B6F-547A8AEB9677}"/>
              </a:ext>
            </a:extLst>
          </p:cNvPr>
          <p:cNvSpPr txBox="1"/>
          <p:nvPr/>
        </p:nvSpPr>
        <p:spPr>
          <a:xfrm>
            <a:off x="3613765" y="3660740"/>
            <a:ext cx="595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err="1"/>
              <a:t>즐</a:t>
            </a:r>
            <a:endParaRPr lang="ko-KR" altLang="en-US" sz="6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FA4A6-87D6-0EF3-E913-B31323B83F12}"/>
              </a:ext>
            </a:extLst>
          </p:cNvPr>
          <p:cNvSpPr txBox="1"/>
          <p:nvPr/>
        </p:nvSpPr>
        <p:spPr>
          <a:xfrm>
            <a:off x="5969812" y="4168571"/>
            <a:ext cx="595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/>
              <a:t>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121435-5733-28B0-1793-723A0B5B0B2A}"/>
              </a:ext>
            </a:extLst>
          </p:cNvPr>
          <p:cNvSpPr txBox="1"/>
          <p:nvPr/>
        </p:nvSpPr>
        <p:spPr>
          <a:xfrm>
            <a:off x="8464261" y="3429000"/>
            <a:ext cx="595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/>
              <a:t>움</a:t>
            </a:r>
          </a:p>
        </p:txBody>
      </p:sp>
    </p:spTree>
    <p:extLst>
      <p:ext uri="{BB962C8B-B14F-4D97-AF65-F5344CB8AC3E}">
        <p14:creationId xmlns:p14="http://schemas.microsoft.com/office/powerpoint/2010/main" val="3624591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5B0A7-C68C-0DA4-C273-0FBBC546C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136C76-0A34-5715-363B-76161AEAC21B}"/>
              </a:ext>
            </a:extLst>
          </p:cNvPr>
          <p:cNvSpPr txBox="1"/>
          <p:nvPr/>
        </p:nvSpPr>
        <p:spPr>
          <a:xfrm>
            <a:off x="768140" y="40375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D54E29"/>
                </a:solidFill>
                <a:latin typeface="Bebas Neue" panose="020B0606020202050201" pitchFamily="34" charset="0"/>
              </a:rPr>
              <a:t>수익모델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5EA2B66-F80F-C2CA-064B-9AF619253693}"/>
              </a:ext>
            </a:extLst>
          </p:cNvPr>
          <p:cNvSpPr/>
          <p:nvPr/>
        </p:nvSpPr>
        <p:spPr>
          <a:xfrm>
            <a:off x="490126" y="480580"/>
            <a:ext cx="269548" cy="269548"/>
          </a:xfrm>
          <a:prstGeom prst="roundRect">
            <a:avLst>
              <a:gd name="adj" fmla="val 8245"/>
            </a:avLst>
          </a:prstGeom>
          <a:solidFill>
            <a:srgbClr val="D54E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tlCol="0" anchor="ctr"/>
          <a:lstStyle/>
          <a:p>
            <a:pPr algn="ctr"/>
            <a:r>
              <a:rPr lang="en-US" altLang="ko-KR" sz="1400" spc="-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Bebas Neue" panose="020B0606020202050201" pitchFamily="34" charset="0"/>
              </a:rPr>
              <a:t>03</a:t>
            </a:r>
            <a:endParaRPr lang="ko-KR" altLang="en-US" sz="1400" spc="-5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Bebas Neue" panose="020B0606020202050201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56E14-C465-24CB-68D5-6D666FFB3937}"/>
              </a:ext>
            </a:extLst>
          </p:cNvPr>
          <p:cNvSpPr txBox="1"/>
          <p:nvPr/>
        </p:nvSpPr>
        <p:spPr>
          <a:xfrm>
            <a:off x="759674" y="791610"/>
            <a:ext cx="979755" cy="371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8000"/>
              </a:lnSpc>
            </a:pPr>
            <a:r>
              <a:rPr lang="ko-KR" altLang="en-US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수익모델</a:t>
            </a:r>
            <a:endParaRPr lang="en-US" altLang="ko-KR" sz="17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7E5E89C-8628-C56B-299F-99DB8E383C0F}"/>
              </a:ext>
            </a:extLst>
          </p:cNvPr>
          <p:cNvCxnSpPr>
            <a:cxnSpLocks/>
          </p:cNvCxnSpPr>
          <p:nvPr/>
        </p:nvCxnSpPr>
        <p:spPr>
          <a:xfrm>
            <a:off x="490126" y="791610"/>
            <a:ext cx="2043241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23FF822-C1C9-82C0-6FF9-A9471C119D70}"/>
              </a:ext>
            </a:extLst>
          </p:cNvPr>
          <p:cNvCxnSpPr>
            <a:cxnSpLocks/>
          </p:cNvCxnSpPr>
          <p:nvPr/>
        </p:nvCxnSpPr>
        <p:spPr>
          <a:xfrm>
            <a:off x="9216285" y="935965"/>
            <a:ext cx="259693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25DD8D26-0D5D-8E2A-CB03-D8DC00865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26" y="1582341"/>
            <a:ext cx="1762533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기본 모델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무료 사용자와 유료 사용자 구분.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유료 서비스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월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구독제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(프리미엄): 추가 기능 제공(예: 광고 제거, 데이터 백업, AI 추천).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제공: 외부 기업에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API를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판매하여 추가 수익 창출.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광고 수익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앱 내 배너 광고 및 스폰서십.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1" dirty="0">
                <a:latin typeface="Arial" panose="020B0604020202020204" pitchFamily="34" charset="0"/>
              </a:rPr>
              <a:t>-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제휴 서비스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출판사와 협력하여 신간 홍보 및 추천 도서 판매.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소지한 금액이 소비한 금액보다 적을 경우 카드사와 제휴를 통해 신용카드 발급 광고 혹은 은행사와 제휴를 통해 대출 광고를 넣으면 수익성이 생기는 가계부가 될 수 있다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25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C2D91-D42D-783E-BAFA-4A19F4A52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A48E03-DA8D-485F-8881-B1B2518D6FFA}"/>
              </a:ext>
            </a:extLst>
          </p:cNvPr>
          <p:cNvSpPr txBox="1"/>
          <p:nvPr/>
        </p:nvSpPr>
        <p:spPr>
          <a:xfrm>
            <a:off x="768140" y="40375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D54E29"/>
                </a:solidFill>
                <a:latin typeface="Bebas Neue" panose="020B0606020202050201" pitchFamily="34" charset="0"/>
              </a:rPr>
              <a:t>개선방향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B6BF03F-A80A-AD29-A029-E6F8062B8644}"/>
              </a:ext>
            </a:extLst>
          </p:cNvPr>
          <p:cNvSpPr/>
          <p:nvPr/>
        </p:nvSpPr>
        <p:spPr>
          <a:xfrm>
            <a:off x="490126" y="480580"/>
            <a:ext cx="269548" cy="269548"/>
          </a:xfrm>
          <a:prstGeom prst="roundRect">
            <a:avLst>
              <a:gd name="adj" fmla="val 8245"/>
            </a:avLst>
          </a:prstGeom>
          <a:solidFill>
            <a:srgbClr val="D54E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tlCol="0" anchor="ctr"/>
          <a:lstStyle/>
          <a:p>
            <a:pPr algn="ctr"/>
            <a:r>
              <a:rPr lang="en-US" altLang="ko-KR" sz="1400" spc="-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Bebas Neue" panose="020B0606020202050201" pitchFamily="34" charset="0"/>
              </a:rPr>
              <a:t>03</a:t>
            </a:r>
            <a:endParaRPr lang="ko-KR" altLang="en-US" sz="1400" spc="-5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Bebas Neue" panose="020B0606020202050201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4A053E-7402-EBD9-81EC-4D18E3322240}"/>
              </a:ext>
            </a:extLst>
          </p:cNvPr>
          <p:cNvSpPr txBox="1"/>
          <p:nvPr/>
        </p:nvSpPr>
        <p:spPr>
          <a:xfrm>
            <a:off x="759674" y="791610"/>
            <a:ext cx="732893" cy="371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8000"/>
              </a:lnSpc>
            </a:pPr>
            <a:r>
              <a:rPr lang="en-US" altLang="ko-KR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Q &amp; A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F2E31B8-0734-6C9A-4605-C61FD22FD4D5}"/>
              </a:ext>
            </a:extLst>
          </p:cNvPr>
          <p:cNvCxnSpPr>
            <a:cxnSpLocks/>
          </p:cNvCxnSpPr>
          <p:nvPr/>
        </p:nvCxnSpPr>
        <p:spPr>
          <a:xfrm>
            <a:off x="490126" y="791610"/>
            <a:ext cx="2043241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2C730E1-2972-ABB0-BC8A-45EA8CA58DDB}"/>
              </a:ext>
            </a:extLst>
          </p:cNvPr>
          <p:cNvCxnSpPr>
            <a:cxnSpLocks/>
          </p:cNvCxnSpPr>
          <p:nvPr/>
        </p:nvCxnSpPr>
        <p:spPr>
          <a:xfrm>
            <a:off x="9216285" y="935965"/>
            <a:ext cx="259693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B95898B-C7C8-CEF5-8A06-6E7BA3701E7C}"/>
              </a:ext>
            </a:extLst>
          </p:cNvPr>
          <p:cNvSpPr txBox="1"/>
          <p:nvPr/>
        </p:nvSpPr>
        <p:spPr>
          <a:xfrm>
            <a:off x="3047070" y="1915068"/>
            <a:ext cx="609414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rgbClr val="22252C"/>
                </a:solidFill>
                <a:latin typeface="Bebas Neue" panose="020B0606020202050201" pitchFamily="34" charset="0"/>
              </a:rPr>
              <a:t> </a:t>
            </a:r>
            <a:r>
              <a:rPr lang="en-US" altLang="ko-KR" sz="7000" dirty="0">
                <a:solidFill>
                  <a:srgbClr val="22252C"/>
                </a:solidFill>
                <a:latin typeface="Bebas Neue" panose="020B0606020202050201" pitchFamily="34" charset="0"/>
              </a:rPr>
              <a:t>Q &amp; A</a:t>
            </a:r>
          </a:p>
          <a:p>
            <a:pPr algn="ctr"/>
            <a:endParaRPr lang="en-US" altLang="ko-KR" sz="1800" dirty="0">
              <a:solidFill>
                <a:srgbClr val="22252C"/>
              </a:solidFill>
              <a:latin typeface="Bebas Neue" panose="020B0606020202050201" pitchFamily="34" charset="0"/>
            </a:endParaRPr>
          </a:p>
        </p:txBody>
      </p:sp>
      <p:pic>
        <p:nvPicPr>
          <p:cNvPr id="5" name="Picture 12" descr="방향 또는 화살표 아이콘">
            <a:extLst>
              <a:ext uri="{FF2B5EF4-FFF2-40B4-BE49-F238E27FC236}">
                <a16:creationId xmlns:a16="http://schemas.microsoft.com/office/drawing/2014/main" id="{1968DF07-0797-6C67-D5EB-F7996D06F8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585" b="48248" l="9133" r="3321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23" t="8127" r="63774" b="47294"/>
          <a:stretch/>
        </p:blipFill>
        <p:spPr bwMode="auto">
          <a:xfrm>
            <a:off x="10018282" y="5236040"/>
            <a:ext cx="1794933" cy="159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F9666A-367D-8CCE-37A3-5EC9A17B219A}"/>
              </a:ext>
            </a:extLst>
          </p:cNvPr>
          <p:cNvSpPr txBox="1"/>
          <p:nvPr/>
        </p:nvSpPr>
        <p:spPr>
          <a:xfrm>
            <a:off x="490126" y="490009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느낀점</a:t>
            </a:r>
            <a:r>
              <a:rPr lang="ko-KR" altLang="en-US" dirty="0"/>
              <a:t>:  생각보다 자바스크립트의 내용은 복잡한데 내가 실제로 구현한 것은 많지 않다는 것에 조금 아쉬웠다. </a:t>
            </a:r>
            <a:r>
              <a:rPr lang="ko-KR" altLang="en-US" dirty="0" err="1"/>
              <a:t>로컬스토리지에</a:t>
            </a:r>
            <a:r>
              <a:rPr lang="ko-KR" altLang="en-US" dirty="0"/>
              <a:t> 저장하는 게 어려울 줄 알았는데 차근차근해보니 생각보다 어렵지 않았다. 지금은 완성도가 다소 아쉽지만 다음에 더 완성도 있는 가계부를 구현해보고 싶다.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DAA09F-3241-E5D4-31EB-F07A20EE563C}"/>
              </a:ext>
            </a:extLst>
          </p:cNvPr>
          <p:cNvSpPr txBox="1"/>
          <p:nvPr/>
        </p:nvSpPr>
        <p:spPr>
          <a:xfrm>
            <a:off x="490126" y="1276191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주제 선정 이유: 요새 여러 가지 전자기기들이 새롭게 출시되면서 할 수 있는 것들이 수도 없이 많다. 그래서 재미있는 게임을 생성하게 되었다.</a:t>
            </a:r>
          </a:p>
          <a:p>
            <a:endParaRPr lang="ko-KR" altLang="en-US" dirty="0"/>
          </a:p>
          <a:p>
            <a:r>
              <a:rPr lang="ko-KR" altLang="en-US" dirty="0"/>
              <a:t>예상 사용자: 게임을 좋아하는 분</a:t>
            </a:r>
          </a:p>
          <a:p>
            <a:endParaRPr lang="ko-KR" altLang="en-US" dirty="0"/>
          </a:p>
          <a:p>
            <a:r>
              <a:rPr lang="ko-KR" altLang="en-US" dirty="0" err="1"/>
              <a:t>느낀점</a:t>
            </a:r>
            <a:r>
              <a:rPr lang="ko-KR" altLang="en-US" dirty="0"/>
              <a:t>: </a:t>
            </a:r>
            <a:r>
              <a:rPr lang="ko-KR" altLang="en-US" dirty="0" err="1"/>
              <a:t>자바스크립트랑</a:t>
            </a:r>
            <a:r>
              <a:rPr lang="ko-KR" altLang="en-US" dirty="0"/>
              <a:t> </a:t>
            </a:r>
            <a:r>
              <a:rPr lang="ko-KR" altLang="en-US" dirty="0" err="1"/>
              <a:t>css</a:t>
            </a:r>
            <a:r>
              <a:rPr lang="ko-KR" altLang="en-US" dirty="0"/>
              <a:t>, </a:t>
            </a:r>
            <a:r>
              <a:rPr lang="ko-KR" altLang="en-US" dirty="0" err="1"/>
              <a:t>js</a:t>
            </a:r>
            <a:r>
              <a:rPr lang="ko-KR" altLang="en-US" dirty="0"/>
              <a:t> 파일까지도 </a:t>
            </a:r>
            <a:r>
              <a:rPr lang="ko-KR" altLang="en-US" dirty="0" err="1"/>
              <a:t>다함께</a:t>
            </a:r>
            <a:r>
              <a:rPr lang="ko-KR" altLang="en-US" dirty="0"/>
              <a:t> 만들어서 코딩해야 한다는 것이 어려운 일이었다. 그러나 여태까지 공부한 것을 참고하니 차근차근 해 나갈 수가 있었다. 완성도는 나름 </a:t>
            </a:r>
            <a:r>
              <a:rPr lang="ko-KR" altLang="en-US" dirty="0" err="1"/>
              <a:t>쏘쏘한데</a:t>
            </a:r>
            <a:r>
              <a:rPr lang="ko-KR" altLang="en-US" dirty="0"/>
              <a:t> 다음 프로젝트에는 더욱 완성도를 높일 것이다.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4C5AC1-564D-2B45-0082-595697AF37C8}"/>
              </a:ext>
            </a:extLst>
          </p:cNvPr>
          <p:cNvSpPr txBox="1"/>
          <p:nvPr/>
        </p:nvSpPr>
        <p:spPr>
          <a:xfrm>
            <a:off x="4622800" y="514684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ko-KR" altLang="en-US" dirty="0"/>
              <a:t>개선방향 : 공통적으로 날짜에 기반한 기록 </a:t>
            </a:r>
            <a:r>
              <a:rPr lang="ko-KR" altLang="en-US" dirty="0" err="1"/>
              <a:t>어플들이기</a:t>
            </a:r>
            <a:r>
              <a:rPr lang="ko-KR" altLang="en-US" dirty="0"/>
              <a:t> 때문에 각각 입력한 정보들을 통합해서 관리할 수 있는 캘린더가 있었으면 더 좋았을 것 같다. 러닝 어플의 경우 러닝화나 러닝용품 등을 광고로 보여주면 수익화에 도움이 될 것 같다. 모바일 환경에서 구동한다면 위치추적을 통해 이동거리를 자동으로 기록해 주는 기능을 추가하면 좋겠다.</a:t>
            </a:r>
          </a:p>
          <a:p>
            <a:endParaRPr lang="ko-KR" altLang="en-US" dirty="0"/>
          </a:p>
          <a:p>
            <a:r>
              <a:rPr lang="ko-KR" altLang="en-US" dirty="0" err="1"/>
              <a:t>느낀점</a:t>
            </a:r>
            <a:r>
              <a:rPr lang="ko-KR" altLang="en-US" dirty="0"/>
              <a:t> : 필터링을 자주 </a:t>
            </a:r>
            <a:r>
              <a:rPr lang="ko-KR" altLang="en-US" dirty="0" err="1"/>
              <a:t>사용하다보니</a:t>
            </a:r>
            <a:r>
              <a:rPr lang="ko-KR" altLang="en-US" dirty="0"/>
              <a:t> </a:t>
            </a:r>
            <a:r>
              <a:rPr lang="ko-KR" altLang="en-US" dirty="0" err="1"/>
              <a:t>여러번</a:t>
            </a:r>
            <a:r>
              <a:rPr lang="ko-KR" altLang="en-US" dirty="0"/>
              <a:t> 사용하는 기능들의 모듈화가 중요하다는 사실을 </a:t>
            </a:r>
            <a:r>
              <a:rPr lang="ko-KR" altLang="en-US" dirty="0" err="1"/>
              <a:t>깨달았다</a:t>
            </a:r>
            <a:r>
              <a:rPr lang="ko-KR" altLang="en-US" dirty="0"/>
              <a:t>. 간단한 기능 들을 구현하는데도 스크립트가 많이 들어가고 처음부터 구조를 잘 못 짜면 고치는데 시간이 더 들어간다는 사실도 알았다. 다음 프로젝트를 하게 된다면 구조와 기능들을 더 상세하게 정의하고 시작해서 시간을 절약하도록 노력할 것이다.</a:t>
            </a:r>
          </a:p>
        </p:txBody>
      </p:sp>
    </p:spTree>
    <p:extLst>
      <p:ext uri="{BB962C8B-B14F-4D97-AF65-F5344CB8AC3E}">
        <p14:creationId xmlns:p14="http://schemas.microsoft.com/office/powerpoint/2010/main" val="1575148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D41286-4E1B-AC3E-76B0-C1425EC6AE27}"/>
              </a:ext>
            </a:extLst>
          </p:cNvPr>
          <p:cNvSpPr txBox="1"/>
          <p:nvPr/>
        </p:nvSpPr>
        <p:spPr>
          <a:xfrm>
            <a:off x="4269218" y="2469362"/>
            <a:ext cx="36535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solidFill>
                  <a:srgbClr val="22252C"/>
                </a:solidFill>
                <a:latin typeface="Bebas Neue" panose="020B0606020202050201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7799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A38B841-D4FE-D56E-5302-1C3907E57678}"/>
              </a:ext>
            </a:extLst>
          </p:cNvPr>
          <p:cNvSpPr/>
          <p:nvPr/>
        </p:nvSpPr>
        <p:spPr>
          <a:xfrm>
            <a:off x="479425" y="476250"/>
            <a:ext cx="11233150" cy="5940426"/>
          </a:xfrm>
          <a:prstGeom prst="roundRect">
            <a:avLst>
              <a:gd name="adj" fmla="val 21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157B36-26B0-396A-D210-0578C85A78F9}"/>
              </a:ext>
            </a:extLst>
          </p:cNvPr>
          <p:cNvSpPr txBox="1"/>
          <p:nvPr/>
        </p:nvSpPr>
        <p:spPr>
          <a:xfrm>
            <a:off x="846396" y="714583"/>
            <a:ext cx="17011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D54E29"/>
                </a:solidFill>
                <a:latin typeface="Bebas Neue" panose="020B0606020202050201" pitchFamily="34" charset="0"/>
              </a:rPr>
              <a:t>INDEX</a:t>
            </a:r>
            <a:endParaRPr lang="ko-KR" altLang="en-US" sz="6000" dirty="0">
              <a:solidFill>
                <a:srgbClr val="D54E29"/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C0ED17-77A1-1DB9-EAA8-7D796D851D01}"/>
              </a:ext>
            </a:extLst>
          </p:cNvPr>
          <p:cNvSpPr txBox="1"/>
          <p:nvPr/>
        </p:nvSpPr>
        <p:spPr>
          <a:xfrm>
            <a:off x="857492" y="3168716"/>
            <a:ext cx="829073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>
                    <a:alpha val="7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팀원 소개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401221-562F-997C-6976-E8671CE64F61}"/>
              </a:ext>
            </a:extLst>
          </p:cNvPr>
          <p:cNvSpPr txBox="1"/>
          <p:nvPr/>
        </p:nvSpPr>
        <p:spPr>
          <a:xfrm>
            <a:off x="2796989" y="3168716"/>
            <a:ext cx="441788" cy="287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en-US" altLang="ko-KR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00p</a:t>
            </a:r>
            <a:endParaRPr lang="ko-KR" altLang="en-US" sz="1200" spc="-4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22252C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D5B8FC-29D8-E4E0-5955-418B37640CD9}"/>
              </a:ext>
            </a:extLst>
          </p:cNvPr>
          <p:cNvSpPr txBox="1"/>
          <p:nvPr/>
        </p:nvSpPr>
        <p:spPr>
          <a:xfrm>
            <a:off x="857492" y="3475220"/>
            <a:ext cx="112659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>
                    <a:alpha val="7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주제선정 배경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C350DB-5D7B-F1D2-293D-13D9F1A6A830}"/>
              </a:ext>
            </a:extLst>
          </p:cNvPr>
          <p:cNvSpPr txBox="1"/>
          <p:nvPr/>
        </p:nvSpPr>
        <p:spPr>
          <a:xfrm>
            <a:off x="2796989" y="3475220"/>
            <a:ext cx="441788" cy="287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en-US" altLang="ko-KR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00p</a:t>
            </a:r>
            <a:endParaRPr lang="ko-KR" altLang="en-US" sz="1200" spc="-4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22252C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070" name="직선 연결선 1069">
            <a:extLst>
              <a:ext uri="{FF2B5EF4-FFF2-40B4-BE49-F238E27FC236}">
                <a16:creationId xmlns:a16="http://schemas.microsoft.com/office/drawing/2014/main" id="{5D211F98-B16C-106D-CA51-FDD63F13E515}"/>
              </a:ext>
            </a:extLst>
          </p:cNvPr>
          <p:cNvCxnSpPr>
            <a:cxnSpLocks/>
          </p:cNvCxnSpPr>
          <p:nvPr/>
        </p:nvCxnSpPr>
        <p:spPr>
          <a:xfrm>
            <a:off x="961250" y="2924675"/>
            <a:ext cx="2176409" cy="0"/>
          </a:xfrm>
          <a:prstGeom prst="line">
            <a:avLst/>
          </a:prstGeom>
          <a:ln w="31750">
            <a:solidFill>
              <a:srgbClr val="181A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1" name="TextBox 1040">
            <a:extLst>
              <a:ext uri="{FF2B5EF4-FFF2-40B4-BE49-F238E27FC236}">
                <a16:creationId xmlns:a16="http://schemas.microsoft.com/office/drawing/2014/main" id="{CF3CB129-769A-38CF-BBA5-29710F64DA73}"/>
              </a:ext>
            </a:extLst>
          </p:cNvPr>
          <p:cNvSpPr txBox="1"/>
          <p:nvPr/>
        </p:nvSpPr>
        <p:spPr>
          <a:xfrm>
            <a:off x="3579215" y="3168716"/>
            <a:ext cx="112659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>
                    <a:alpha val="7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프로젝트 일정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FE8F1293-677F-4A08-464B-BAF3FEC803E4}"/>
              </a:ext>
            </a:extLst>
          </p:cNvPr>
          <p:cNvSpPr txBox="1"/>
          <p:nvPr/>
        </p:nvSpPr>
        <p:spPr>
          <a:xfrm>
            <a:off x="5491857" y="3168716"/>
            <a:ext cx="441788" cy="287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en-US" altLang="ko-KR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00p</a:t>
            </a:r>
            <a:endParaRPr lang="ko-KR" altLang="en-US" sz="1200" spc="-4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22252C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E18A7A6D-329F-41C8-F477-47EA001F5BA3}"/>
              </a:ext>
            </a:extLst>
          </p:cNvPr>
          <p:cNvSpPr txBox="1"/>
          <p:nvPr/>
        </p:nvSpPr>
        <p:spPr>
          <a:xfrm>
            <a:off x="3579215" y="3475220"/>
            <a:ext cx="147348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>
                    <a:alpha val="7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프로젝트 개발 환경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DAEE75E4-B759-92A9-29D7-83BA799D7ADA}"/>
              </a:ext>
            </a:extLst>
          </p:cNvPr>
          <p:cNvSpPr txBox="1"/>
          <p:nvPr/>
        </p:nvSpPr>
        <p:spPr>
          <a:xfrm>
            <a:off x="5491857" y="3475220"/>
            <a:ext cx="441788" cy="287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en-US" altLang="ko-KR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00p</a:t>
            </a:r>
            <a:endParaRPr lang="ko-KR" altLang="en-US" sz="1200" spc="-4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22252C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BC9CB116-0C98-6510-E94F-1784B5F7D737}"/>
              </a:ext>
            </a:extLst>
          </p:cNvPr>
          <p:cNvSpPr txBox="1"/>
          <p:nvPr/>
        </p:nvSpPr>
        <p:spPr>
          <a:xfrm>
            <a:off x="3567727" y="3781724"/>
            <a:ext cx="112659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>
                    <a:alpha val="7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프로젝트 설명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CF40659F-97D8-A065-4A85-5BB4C00FE097}"/>
              </a:ext>
            </a:extLst>
          </p:cNvPr>
          <p:cNvSpPr txBox="1"/>
          <p:nvPr/>
        </p:nvSpPr>
        <p:spPr>
          <a:xfrm>
            <a:off x="5491857" y="3781724"/>
            <a:ext cx="441788" cy="287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en-US" altLang="ko-KR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00p</a:t>
            </a:r>
            <a:endParaRPr lang="ko-KR" altLang="en-US" sz="1200" spc="-4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22252C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072" name="직선 연결선 1071">
            <a:extLst>
              <a:ext uri="{FF2B5EF4-FFF2-40B4-BE49-F238E27FC236}">
                <a16:creationId xmlns:a16="http://schemas.microsoft.com/office/drawing/2014/main" id="{D177FAA5-E1A4-3F48-6DC6-B322AF34DD05}"/>
              </a:ext>
            </a:extLst>
          </p:cNvPr>
          <p:cNvCxnSpPr>
            <a:cxnSpLocks/>
          </p:cNvCxnSpPr>
          <p:nvPr/>
        </p:nvCxnSpPr>
        <p:spPr>
          <a:xfrm>
            <a:off x="3664391" y="2924675"/>
            <a:ext cx="2176409" cy="0"/>
          </a:xfrm>
          <a:prstGeom prst="line">
            <a:avLst/>
          </a:prstGeom>
          <a:ln w="31750">
            <a:solidFill>
              <a:srgbClr val="181A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7EFC7F6A-08B9-4A63-15AD-5E33BB080C6D}"/>
              </a:ext>
            </a:extLst>
          </p:cNvPr>
          <p:cNvSpPr txBox="1"/>
          <p:nvPr/>
        </p:nvSpPr>
        <p:spPr>
          <a:xfrm>
            <a:off x="6260393" y="3168716"/>
            <a:ext cx="829073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>
                    <a:alpha val="7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개선 방향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0A6047F7-83CF-5E24-57AF-8CBDD257EB90}"/>
              </a:ext>
            </a:extLst>
          </p:cNvPr>
          <p:cNvSpPr txBox="1"/>
          <p:nvPr/>
        </p:nvSpPr>
        <p:spPr>
          <a:xfrm>
            <a:off x="8205117" y="3168716"/>
            <a:ext cx="441788" cy="287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en-US" altLang="ko-KR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00p</a:t>
            </a:r>
            <a:endParaRPr lang="ko-KR" altLang="en-US" sz="1200" spc="-4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22252C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073" name="직선 연결선 1072">
            <a:extLst>
              <a:ext uri="{FF2B5EF4-FFF2-40B4-BE49-F238E27FC236}">
                <a16:creationId xmlns:a16="http://schemas.microsoft.com/office/drawing/2014/main" id="{D73684FC-D9E2-C649-224F-2E8E90D8BF4B}"/>
              </a:ext>
            </a:extLst>
          </p:cNvPr>
          <p:cNvCxnSpPr>
            <a:cxnSpLocks/>
          </p:cNvCxnSpPr>
          <p:nvPr/>
        </p:nvCxnSpPr>
        <p:spPr>
          <a:xfrm>
            <a:off x="6362169" y="2924675"/>
            <a:ext cx="2176409" cy="0"/>
          </a:xfrm>
          <a:prstGeom prst="line">
            <a:avLst/>
          </a:prstGeom>
          <a:ln w="31750">
            <a:solidFill>
              <a:srgbClr val="181A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9" name="TextBox 1058">
            <a:extLst>
              <a:ext uri="{FF2B5EF4-FFF2-40B4-BE49-F238E27FC236}">
                <a16:creationId xmlns:a16="http://schemas.microsoft.com/office/drawing/2014/main" id="{5ABB38AE-C5B1-713B-1C12-40827773220B}"/>
              </a:ext>
            </a:extLst>
          </p:cNvPr>
          <p:cNvSpPr txBox="1"/>
          <p:nvPr/>
        </p:nvSpPr>
        <p:spPr>
          <a:xfrm>
            <a:off x="8996275" y="3168716"/>
            <a:ext cx="779701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>
                    <a:alpha val="7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수익모델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38600FF4-5C77-591E-E644-A5E5667FF302}"/>
              </a:ext>
            </a:extLst>
          </p:cNvPr>
          <p:cNvSpPr txBox="1"/>
          <p:nvPr/>
        </p:nvSpPr>
        <p:spPr>
          <a:xfrm>
            <a:off x="10916516" y="3168716"/>
            <a:ext cx="441788" cy="287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en-US" altLang="ko-KR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00p</a:t>
            </a:r>
            <a:endParaRPr lang="ko-KR" altLang="en-US" sz="1200" spc="-4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22252C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96F6CB8A-9CEA-056B-908E-F3BD7F60AF92}"/>
              </a:ext>
            </a:extLst>
          </p:cNvPr>
          <p:cNvSpPr txBox="1"/>
          <p:nvPr/>
        </p:nvSpPr>
        <p:spPr>
          <a:xfrm>
            <a:off x="8996275" y="3475220"/>
            <a:ext cx="663643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>
                    <a:alpha val="7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Q &amp; A</a:t>
            </a:r>
            <a:endParaRPr lang="ko-KR" altLang="en-US" sz="1200" spc="-4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22252C">
                  <a:alpha val="70000"/>
                </a:srgb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C5A68541-2490-3816-8AE4-977B1773D46B}"/>
              </a:ext>
            </a:extLst>
          </p:cNvPr>
          <p:cNvSpPr txBox="1"/>
          <p:nvPr/>
        </p:nvSpPr>
        <p:spPr>
          <a:xfrm>
            <a:off x="10916516" y="3475220"/>
            <a:ext cx="441788" cy="287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en-US" altLang="ko-KR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00p</a:t>
            </a:r>
            <a:endParaRPr lang="ko-KR" altLang="en-US" sz="1200" spc="-4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22252C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074" name="직선 연결선 1073">
            <a:extLst>
              <a:ext uri="{FF2B5EF4-FFF2-40B4-BE49-F238E27FC236}">
                <a16:creationId xmlns:a16="http://schemas.microsoft.com/office/drawing/2014/main" id="{587F8AD2-2C62-7D66-415D-432215996E29}"/>
              </a:ext>
            </a:extLst>
          </p:cNvPr>
          <p:cNvCxnSpPr>
            <a:cxnSpLocks/>
          </p:cNvCxnSpPr>
          <p:nvPr/>
        </p:nvCxnSpPr>
        <p:spPr>
          <a:xfrm>
            <a:off x="9079412" y="2924675"/>
            <a:ext cx="2176409" cy="0"/>
          </a:xfrm>
          <a:prstGeom prst="line">
            <a:avLst/>
          </a:prstGeom>
          <a:ln w="31750">
            <a:solidFill>
              <a:srgbClr val="181A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6E9308D-9593-5E5D-4EA8-6F6E8AE4D7F1}"/>
              </a:ext>
            </a:extLst>
          </p:cNvPr>
          <p:cNvSpPr/>
          <p:nvPr/>
        </p:nvSpPr>
        <p:spPr>
          <a:xfrm>
            <a:off x="3652842" y="4642534"/>
            <a:ext cx="2197916" cy="1328159"/>
          </a:xfrm>
          <a:prstGeom prst="roundRect">
            <a:avLst>
              <a:gd name="adj" fmla="val 312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1E20088-1F09-0408-5F98-B09DA987E064}"/>
              </a:ext>
            </a:extLst>
          </p:cNvPr>
          <p:cNvSpPr/>
          <p:nvPr/>
        </p:nvSpPr>
        <p:spPr>
          <a:xfrm>
            <a:off x="6365337" y="4642534"/>
            <a:ext cx="2197916" cy="1328159"/>
          </a:xfrm>
          <a:prstGeom prst="roundRect">
            <a:avLst>
              <a:gd name="adj" fmla="val 3121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31D80B4-F43D-EBED-C88E-C8C37DEA398A}"/>
              </a:ext>
            </a:extLst>
          </p:cNvPr>
          <p:cNvSpPr/>
          <p:nvPr/>
        </p:nvSpPr>
        <p:spPr>
          <a:xfrm>
            <a:off x="9077832" y="4642534"/>
            <a:ext cx="2197916" cy="1328159"/>
          </a:xfrm>
          <a:prstGeom prst="roundRect">
            <a:avLst>
              <a:gd name="adj" fmla="val 312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D4931D3-3B50-199D-16E7-A284D734D4AF}"/>
              </a:ext>
            </a:extLst>
          </p:cNvPr>
          <p:cNvSpPr/>
          <p:nvPr/>
        </p:nvSpPr>
        <p:spPr>
          <a:xfrm>
            <a:off x="940347" y="4642534"/>
            <a:ext cx="2197916" cy="1328159"/>
          </a:xfrm>
          <a:prstGeom prst="roundRect">
            <a:avLst>
              <a:gd name="adj" fmla="val 3121"/>
            </a:avLst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45C5B4-79CD-3177-6F6D-7FC38BA3B69C}"/>
              </a:ext>
            </a:extLst>
          </p:cNvPr>
          <p:cNvSpPr txBox="1"/>
          <p:nvPr/>
        </p:nvSpPr>
        <p:spPr>
          <a:xfrm>
            <a:off x="846396" y="2286003"/>
            <a:ext cx="21881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40" dirty="0">
                <a:solidFill>
                  <a:srgbClr val="181A1E"/>
                </a:solidFill>
                <a:latin typeface="Bebas Neue" panose="020B0606020202050201" pitchFamily="34" charset="0"/>
              </a:rPr>
              <a:t>01. </a:t>
            </a:r>
            <a:r>
              <a:rPr lang="ko-KR" altLang="en-US" sz="2200" spc="-40" dirty="0">
                <a:solidFill>
                  <a:srgbClr val="181A1E"/>
                </a:solidFill>
                <a:latin typeface="Bebas Neue" panose="020B0606020202050201" pitchFamily="34" charset="0"/>
              </a:rPr>
              <a:t>프로젝트 개요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C67F52-C180-8C01-135B-A00F6FFBF6A6}"/>
              </a:ext>
            </a:extLst>
          </p:cNvPr>
          <p:cNvSpPr txBox="1"/>
          <p:nvPr/>
        </p:nvSpPr>
        <p:spPr>
          <a:xfrm>
            <a:off x="3546924" y="2286003"/>
            <a:ext cx="21881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40" dirty="0">
                <a:solidFill>
                  <a:srgbClr val="181A1E"/>
                </a:solidFill>
                <a:latin typeface="Bebas Neue" panose="020B0606020202050201" pitchFamily="34" charset="0"/>
              </a:rPr>
              <a:t>02. </a:t>
            </a:r>
            <a:r>
              <a:rPr lang="ko-KR" altLang="en-US" sz="2200" spc="-40" dirty="0">
                <a:solidFill>
                  <a:srgbClr val="181A1E"/>
                </a:solidFill>
                <a:latin typeface="Bebas Neue" panose="020B0606020202050201" pitchFamily="34" charset="0"/>
              </a:rPr>
              <a:t>프로젝트 소개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8A552F-8AFE-4D1E-4869-2B6125D28CF8}"/>
              </a:ext>
            </a:extLst>
          </p:cNvPr>
          <p:cNvSpPr txBox="1"/>
          <p:nvPr/>
        </p:nvSpPr>
        <p:spPr>
          <a:xfrm>
            <a:off x="6253802" y="2286003"/>
            <a:ext cx="15943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40" dirty="0">
                <a:solidFill>
                  <a:srgbClr val="181A1E"/>
                </a:solidFill>
                <a:latin typeface="Bebas Neue" panose="020B0606020202050201" pitchFamily="34" charset="0"/>
              </a:rPr>
              <a:t>03. </a:t>
            </a:r>
            <a:r>
              <a:rPr lang="ko-KR" altLang="en-US" sz="2200" spc="-40" dirty="0">
                <a:solidFill>
                  <a:srgbClr val="181A1E"/>
                </a:solidFill>
                <a:latin typeface="Bebas Neue" panose="020B0606020202050201" pitchFamily="34" charset="0"/>
              </a:rPr>
              <a:t>개선방향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691F12-6720-D267-71B5-D13708D0D5AE}"/>
              </a:ext>
            </a:extLst>
          </p:cNvPr>
          <p:cNvSpPr txBox="1"/>
          <p:nvPr/>
        </p:nvSpPr>
        <p:spPr>
          <a:xfrm>
            <a:off x="8979730" y="2286003"/>
            <a:ext cx="15943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40" dirty="0">
                <a:solidFill>
                  <a:srgbClr val="181A1E"/>
                </a:solidFill>
                <a:latin typeface="Bebas Neue" panose="020B0606020202050201" pitchFamily="34" charset="0"/>
              </a:rPr>
              <a:t>04. </a:t>
            </a:r>
            <a:r>
              <a:rPr lang="ko-KR" altLang="en-US" sz="2200" spc="-40" dirty="0">
                <a:solidFill>
                  <a:srgbClr val="181A1E"/>
                </a:solidFill>
                <a:latin typeface="Bebas Neue" panose="020B0606020202050201" pitchFamily="34" charset="0"/>
              </a:rPr>
              <a:t>수익모델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6D78F-216C-65BA-71B9-25544F5958AD}"/>
              </a:ext>
            </a:extLst>
          </p:cNvPr>
          <p:cNvSpPr txBox="1"/>
          <p:nvPr/>
        </p:nvSpPr>
        <p:spPr>
          <a:xfrm>
            <a:off x="857486" y="3729224"/>
            <a:ext cx="1126590" cy="283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>
                    <a:alpha val="7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프로젝트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935DAF-6B13-8F77-A38B-EE00738DFE97}"/>
              </a:ext>
            </a:extLst>
          </p:cNvPr>
          <p:cNvSpPr txBox="1"/>
          <p:nvPr/>
        </p:nvSpPr>
        <p:spPr>
          <a:xfrm>
            <a:off x="2796983" y="3729224"/>
            <a:ext cx="441788" cy="287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en-US" altLang="ko-KR" sz="1200" spc="-4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22252C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00p</a:t>
            </a:r>
            <a:endParaRPr lang="ko-KR" altLang="en-US" sz="1200" spc="-4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22252C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433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70C6F5-7525-C724-ED36-7EFA7D73AFF9}"/>
              </a:ext>
            </a:extLst>
          </p:cNvPr>
          <p:cNvSpPr txBox="1"/>
          <p:nvPr/>
        </p:nvSpPr>
        <p:spPr>
          <a:xfrm>
            <a:off x="768140" y="403753"/>
            <a:ext cx="1765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D54E29"/>
                </a:solidFill>
                <a:latin typeface="Bebas Neue" panose="020B0606020202050201" pitchFamily="34" charset="0"/>
              </a:rPr>
              <a:t>프로젝트 개요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CEC63B1-AF63-0765-EA40-D99B142D96E3}"/>
              </a:ext>
            </a:extLst>
          </p:cNvPr>
          <p:cNvSpPr/>
          <p:nvPr/>
        </p:nvSpPr>
        <p:spPr>
          <a:xfrm>
            <a:off x="490126" y="480580"/>
            <a:ext cx="269548" cy="269548"/>
          </a:xfrm>
          <a:prstGeom prst="roundRect">
            <a:avLst>
              <a:gd name="adj" fmla="val 8245"/>
            </a:avLst>
          </a:prstGeom>
          <a:solidFill>
            <a:srgbClr val="D54E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tlCol="0" anchor="ctr"/>
          <a:lstStyle/>
          <a:p>
            <a:pPr algn="ctr"/>
            <a:r>
              <a:rPr lang="en-US" altLang="ko-KR" sz="1400" spc="-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Bebas Neue" panose="020B0606020202050201" pitchFamily="34" charset="0"/>
              </a:rPr>
              <a:t>01</a:t>
            </a:r>
            <a:endParaRPr lang="ko-KR" altLang="en-US" sz="1400" spc="-5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Bebas Neue" panose="020B0606020202050201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78C2F7-0D4B-9129-355D-DB2EDE3ED107}"/>
              </a:ext>
            </a:extLst>
          </p:cNvPr>
          <p:cNvSpPr txBox="1"/>
          <p:nvPr/>
        </p:nvSpPr>
        <p:spPr>
          <a:xfrm>
            <a:off x="759674" y="791610"/>
            <a:ext cx="1095172" cy="371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8000"/>
              </a:lnSpc>
            </a:pPr>
            <a:r>
              <a:rPr lang="ko-KR" altLang="en-US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팀원 소개 </a:t>
            </a:r>
            <a:endParaRPr lang="en-US" altLang="ko-KR" sz="17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2CBB08E-5D95-E711-A40A-ECEDA10435D7}"/>
              </a:ext>
            </a:extLst>
          </p:cNvPr>
          <p:cNvSpPr/>
          <p:nvPr/>
        </p:nvSpPr>
        <p:spPr>
          <a:xfrm>
            <a:off x="487224" y="2108200"/>
            <a:ext cx="2589130" cy="4346042"/>
          </a:xfrm>
          <a:prstGeom prst="roundRect">
            <a:avLst>
              <a:gd name="adj" fmla="val 3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C92B36A-820F-A80D-B872-B833F41843C8}"/>
              </a:ext>
            </a:extLst>
          </p:cNvPr>
          <p:cNvCxnSpPr>
            <a:cxnSpLocks/>
          </p:cNvCxnSpPr>
          <p:nvPr/>
        </p:nvCxnSpPr>
        <p:spPr>
          <a:xfrm>
            <a:off x="479424" y="2640412"/>
            <a:ext cx="259693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0F65262-6F86-8F80-7D2D-52A2984A39E6}"/>
              </a:ext>
            </a:extLst>
          </p:cNvPr>
          <p:cNvSpPr/>
          <p:nvPr/>
        </p:nvSpPr>
        <p:spPr>
          <a:xfrm>
            <a:off x="3360258" y="403753"/>
            <a:ext cx="2589130" cy="4346042"/>
          </a:xfrm>
          <a:prstGeom prst="roundRect">
            <a:avLst>
              <a:gd name="adj" fmla="val 3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5706D09-18B0-CB7B-D5B9-40CA1B8F558F}"/>
              </a:ext>
            </a:extLst>
          </p:cNvPr>
          <p:cNvCxnSpPr>
            <a:cxnSpLocks/>
          </p:cNvCxnSpPr>
          <p:nvPr/>
        </p:nvCxnSpPr>
        <p:spPr>
          <a:xfrm>
            <a:off x="3332489" y="935965"/>
            <a:ext cx="259693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60F586C-3A78-949B-6B96-93C4F270C9F2}"/>
              </a:ext>
            </a:extLst>
          </p:cNvPr>
          <p:cNvSpPr/>
          <p:nvPr/>
        </p:nvSpPr>
        <p:spPr>
          <a:xfrm>
            <a:off x="6311853" y="2108200"/>
            <a:ext cx="2589130" cy="4346042"/>
          </a:xfrm>
          <a:prstGeom prst="roundRect">
            <a:avLst>
              <a:gd name="adj" fmla="val 3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A8FF14B-E6CB-4369-B3EB-48248F3AC80A}"/>
              </a:ext>
            </a:extLst>
          </p:cNvPr>
          <p:cNvCxnSpPr>
            <a:cxnSpLocks/>
          </p:cNvCxnSpPr>
          <p:nvPr/>
        </p:nvCxnSpPr>
        <p:spPr>
          <a:xfrm>
            <a:off x="6307953" y="2643950"/>
            <a:ext cx="259693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A40098E-BAC0-5D44-3BDD-1B9B53A41DCD}"/>
              </a:ext>
            </a:extLst>
          </p:cNvPr>
          <p:cNvSpPr/>
          <p:nvPr/>
        </p:nvSpPr>
        <p:spPr>
          <a:xfrm>
            <a:off x="9224085" y="403753"/>
            <a:ext cx="2589130" cy="4346042"/>
          </a:xfrm>
          <a:prstGeom prst="roundRect">
            <a:avLst>
              <a:gd name="adj" fmla="val 3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576799D-27FB-BAC7-18D2-FE65251B2629}"/>
              </a:ext>
            </a:extLst>
          </p:cNvPr>
          <p:cNvCxnSpPr>
            <a:cxnSpLocks/>
          </p:cNvCxnSpPr>
          <p:nvPr/>
        </p:nvCxnSpPr>
        <p:spPr>
          <a:xfrm>
            <a:off x="9216285" y="935965"/>
            <a:ext cx="259693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3BCD424-2A4B-D399-547E-8A06D7F0DCCB}"/>
              </a:ext>
            </a:extLst>
          </p:cNvPr>
          <p:cNvCxnSpPr>
            <a:cxnSpLocks/>
          </p:cNvCxnSpPr>
          <p:nvPr/>
        </p:nvCxnSpPr>
        <p:spPr>
          <a:xfrm>
            <a:off x="490126" y="791610"/>
            <a:ext cx="2043241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4B4A51-56DD-D350-370B-3CDF803DA5BD}"/>
              </a:ext>
            </a:extLst>
          </p:cNvPr>
          <p:cNvSpPr txBox="1"/>
          <p:nvPr/>
        </p:nvSpPr>
        <p:spPr>
          <a:xfrm>
            <a:off x="4096488" y="563698"/>
            <a:ext cx="204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김성윤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FA34BD-3150-ECB8-F66A-F3E846FC9185}"/>
              </a:ext>
            </a:extLst>
          </p:cNvPr>
          <p:cNvSpPr txBox="1"/>
          <p:nvPr/>
        </p:nvSpPr>
        <p:spPr>
          <a:xfrm>
            <a:off x="9997950" y="524508"/>
            <a:ext cx="204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박찬의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E93828-D851-658C-9BFB-EC87790B79AC}"/>
              </a:ext>
            </a:extLst>
          </p:cNvPr>
          <p:cNvSpPr txBox="1"/>
          <p:nvPr/>
        </p:nvSpPr>
        <p:spPr>
          <a:xfrm>
            <a:off x="7138301" y="2207442"/>
            <a:ext cx="204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장유진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9E50F2-5128-20B0-A3A9-671CD59899E3}"/>
              </a:ext>
            </a:extLst>
          </p:cNvPr>
          <p:cNvSpPr txBox="1"/>
          <p:nvPr/>
        </p:nvSpPr>
        <p:spPr>
          <a:xfrm>
            <a:off x="1274475" y="2271080"/>
            <a:ext cx="88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윤희원</a:t>
            </a:r>
          </a:p>
        </p:txBody>
      </p:sp>
      <p:pic>
        <p:nvPicPr>
          <p:cNvPr id="1026" name="Picture 2" descr="View cafephilia's full-sized avatar">
            <a:extLst>
              <a:ext uri="{FF2B5EF4-FFF2-40B4-BE49-F238E27FC236}">
                <a16:creationId xmlns:a16="http://schemas.microsoft.com/office/drawing/2014/main" id="{C7EB24E6-7F27-A732-1CCD-3CDA2FCF0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125" y="977334"/>
            <a:ext cx="1505216" cy="151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74405B-C73B-0BF8-48F1-40BE89BDE1CE}"/>
              </a:ext>
            </a:extLst>
          </p:cNvPr>
          <p:cNvSpPr txBox="1"/>
          <p:nvPr/>
        </p:nvSpPr>
        <p:spPr>
          <a:xfrm>
            <a:off x="3663397" y="2537862"/>
            <a:ext cx="19246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GitHub ID</a:t>
            </a:r>
            <a:r>
              <a:rPr lang="en-US" altLang="ko-KR" sz="1400" dirty="0"/>
              <a:t>: </a:t>
            </a:r>
            <a:r>
              <a:rPr lang="en-US" altLang="ko-KR" sz="1400" dirty="0" err="1">
                <a:hlinkClick r:id="rId3"/>
              </a:rPr>
              <a:t>cafephilia</a:t>
            </a:r>
            <a:endParaRPr lang="ko-KR" altLang="en-US" sz="1400" dirty="0"/>
          </a:p>
        </p:txBody>
      </p:sp>
      <p:pic>
        <p:nvPicPr>
          <p:cNvPr id="1028" name="Picture 4" descr="View chchch928's full-sized avatar">
            <a:extLst>
              <a:ext uri="{FF2B5EF4-FFF2-40B4-BE49-F238E27FC236}">
                <a16:creationId xmlns:a16="http://schemas.microsoft.com/office/drawing/2014/main" id="{163207F1-08E7-AE58-00F4-388427D80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342" y="2845638"/>
            <a:ext cx="1365658" cy="106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323D97C-0B5E-3664-0830-8038185B2542}"/>
              </a:ext>
            </a:extLst>
          </p:cNvPr>
          <p:cNvSpPr txBox="1"/>
          <p:nvPr/>
        </p:nvSpPr>
        <p:spPr>
          <a:xfrm>
            <a:off x="6539624" y="4205018"/>
            <a:ext cx="2438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GitHub ID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3"/>
              </a:rPr>
              <a:t>chchch928 </a:t>
            </a:r>
            <a:endParaRPr lang="ko-KR" altLang="en-US" sz="1400" dirty="0"/>
          </a:p>
        </p:txBody>
      </p:sp>
      <p:graphicFrame>
        <p:nvGraphicFramePr>
          <p:cNvPr id="24" name="다이어그램 23">
            <a:extLst>
              <a:ext uri="{FF2B5EF4-FFF2-40B4-BE49-F238E27FC236}">
                <a16:creationId xmlns:a16="http://schemas.microsoft.com/office/drawing/2014/main" id="{21B5EC5E-6095-E781-2C51-29AC2FD539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6634724"/>
              </p:ext>
            </p:extLst>
          </p:nvPr>
        </p:nvGraphicFramePr>
        <p:xfrm>
          <a:off x="624797" y="2586751"/>
          <a:ext cx="3238500" cy="323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F2F60D6-2F9A-0E4B-9DB3-D368E29F2DFF}"/>
              </a:ext>
            </a:extLst>
          </p:cNvPr>
          <p:cNvSpPr txBox="1"/>
          <p:nvPr/>
        </p:nvSpPr>
        <p:spPr>
          <a:xfrm>
            <a:off x="820831" y="4544047"/>
            <a:ext cx="2438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GitHub ID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3"/>
              </a:rPr>
              <a:t>hee123hee 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0F51B2-0BCC-64EB-135D-ED6441CDA245}"/>
              </a:ext>
            </a:extLst>
          </p:cNvPr>
          <p:cNvSpPr txBox="1"/>
          <p:nvPr/>
        </p:nvSpPr>
        <p:spPr>
          <a:xfrm>
            <a:off x="550334" y="4980190"/>
            <a:ext cx="6096000" cy="642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8000"/>
              </a:lnSpc>
              <a:buFontTx/>
              <a:buChar char="-"/>
            </a:pPr>
            <a:r>
              <a:rPr lang="ko-KR" altLang="en-US" sz="14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독서관리 프로그램 구현</a:t>
            </a:r>
            <a:endParaRPr lang="en-US" altLang="ko-KR" sz="14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  <a:p>
            <a:pPr marL="285750" indent="-285750">
              <a:lnSpc>
                <a:spcPct val="118000"/>
              </a:lnSpc>
              <a:buFontTx/>
              <a:buChar char="-"/>
            </a:pPr>
            <a:endParaRPr lang="en-US" altLang="ko-KR" sz="18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84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F9FC7-C679-366B-5740-BC5ECBA09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D0FCEF-A7BB-63E1-0126-21A877B45FF6}"/>
              </a:ext>
            </a:extLst>
          </p:cNvPr>
          <p:cNvSpPr txBox="1"/>
          <p:nvPr/>
        </p:nvSpPr>
        <p:spPr>
          <a:xfrm>
            <a:off x="768140" y="403753"/>
            <a:ext cx="1765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D54E29"/>
                </a:solidFill>
                <a:latin typeface="Bebas Neue" panose="020B0606020202050201" pitchFamily="34" charset="0"/>
              </a:rPr>
              <a:t>프로젝트 개요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0009B9-936A-ED45-AD85-690EB43472A4}"/>
              </a:ext>
            </a:extLst>
          </p:cNvPr>
          <p:cNvSpPr/>
          <p:nvPr/>
        </p:nvSpPr>
        <p:spPr>
          <a:xfrm>
            <a:off x="490126" y="480580"/>
            <a:ext cx="269548" cy="269548"/>
          </a:xfrm>
          <a:prstGeom prst="roundRect">
            <a:avLst>
              <a:gd name="adj" fmla="val 8245"/>
            </a:avLst>
          </a:prstGeom>
          <a:solidFill>
            <a:srgbClr val="D54E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tlCol="0" anchor="ctr"/>
          <a:lstStyle/>
          <a:p>
            <a:pPr algn="ctr"/>
            <a:r>
              <a:rPr lang="en-US" altLang="ko-KR" sz="1400" spc="-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Bebas Neue" panose="020B0606020202050201" pitchFamily="34" charset="0"/>
              </a:rPr>
              <a:t>01</a:t>
            </a:r>
            <a:endParaRPr lang="ko-KR" altLang="en-US" sz="1400" spc="-5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Bebas Neue" panose="020B0606020202050201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687D16-0018-DD2C-6405-75F611B4F1D8}"/>
              </a:ext>
            </a:extLst>
          </p:cNvPr>
          <p:cNvSpPr txBox="1"/>
          <p:nvPr/>
        </p:nvSpPr>
        <p:spPr>
          <a:xfrm>
            <a:off x="759674" y="791610"/>
            <a:ext cx="1620957" cy="371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8000"/>
              </a:lnSpc>
            </a:pPr>
            <a:r>
              <a:rPr lang="ko-KR" altLang="en-US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</a:t>
            </a:r>
            <a:r>
              <a:rPr lang="en-US" altLang="ko-KR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- </a:t>
            </a:r>
            <a:r>
              <a:rPr lang="ko-KR" altLang="en-US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주제선정 배경</a:t>
            </a:r>
            <a:endParaRPr lang="en-US" altLang="ko-KR" sz="17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B859E88-7524-00CF-DCE0-7EB2BE43D34C}"/>
              </a:ext>
            </a:extLst>
          </p:cNvPr>
          <p:cNvCxnSpPr>
            <a:cxnSpLocks/>
          </p:cNvCxnSpPr>
          <p:nvPr/>
        </p:nvCxnSpPr>
        <p:spPr>
          <a:xfrm>
            <a:off x="490126" y="791610"/>
            <a:ext cx="2043241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232D270-85F1-52C9-F398-B03F9A452E00}"/>
              </a:ext>
            </a:extLst>
          </p:cNvPr>
          <p:cNvCxnSpPr>
            <a:cxnSpLocks/>
          </p:cNvCxnSpPr>
          <p:nvPr/>
        </p:nvCxnSpPr>
        <p:spPr>
          <a:xfrm>
            <a:off x="8211415" y="490072"/>
            <a:ext cx="259693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A9C12FFD-EF2E-6579-CC58-211EB91135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68" b="80351"/>
          <a:stretch/>
        </p:blipFill>
        <p:spPr>
          <a:xfrm>
            <a:off x="5208272" y="246932"/>
            <a:ext cx="6627992" cy="8503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3C96ED5-7D20-4341-5E25-29E2E660BA5F}"/>
              </a:ext>
            </a:extLst>
          </p:cNvPr>
          <p:cNvSpPr txBox="1"/>
          <p:nvPr/>
        </p:nvSpPr>
        <p:spPr>
          <a:xfrm>
            <a:off x="4824604" y="7662461"/>
            <a:ext cx="63457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 err="1">
                <a:solidFill>
                  <a:srgbClr val="363636"/>
                </a:solidFill>
                <a:effectLst/>
                <a:latin typeface="맑은고딕"/>
              </a:rPr>
              <a:t>영츠하이머’라고도</a:t>
            </a:r>
            <a:r>
              <a:rPr lang="ko-KR" altLang="en-US" b="0" i="0" dirty="0">
                <a:solidFill>
                  <a:srgbClr val="363636"/>
                </a:solidFill>
                <a:effectLst/>
                <a:latin typeface="맑은고딕"/>
              </a:rPr>
              <a:t> 불리는 청년층의 디지털치매를 예방하기 위해서는 생활습관 개선이 중요하다</a:t>
            </a:r>
            <a:r>
              <a:rPr lang="en-US" altLang="ko-KR" b="0" i="0" dirty="0">
                <a:solidFill>
                  <a:srgbClr val="363636"/>
                </a:solidFill>
                <a:effectLst/>
                <a:latin typeface="맑은고딕"/>
              </a:rPr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948EB3-5B62-7D7B-8424-13AC32FD7444}"/>
              </a:ext>
            </a:extLst>
          </p:cNvPr>
          <p:cNvSpPr txBox="1"/>
          <p:nvPr/>
        </p:nvSpPr>
        <p:spPr>
          <a:xfrm>
            <a:off x="4032242" y="2043817"/>
            <a:ext cx="6530987" cy="466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ts val="3450"/>
              </a:lnSpc>
              <a:spcBef>
                <a:spcPts val="675"/>
              </a:spcBef>
            </a:pPr>
            <a:r>
              <a:rPr lang="en-US" altLang="ko-KR" sz="1050" b="1" i="0" dirty="0">
                <a:solidFill>
                  <a:srgbClr val="111111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* </a:t>
            </a:r>
            <a:r>
              <a:rPr lang="ko-KR" altLang="en-US" sz="1050" b="1" i="0" dirty="0" err="1">
                <a:solidFill>
                  <a:srgbClr val="111111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영츠하이머</a:t>
            </a:r>
            <a:r>
              <a:rPr lang="en-US" altLang="ko-KR" sz="1050" i="0" dirty="0">
                <a:solidFill>
                  <a:srgbClr val="111111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:</a:t>
            </a:r>
            <a:r>
              <a:rPr lang="ko-KR" altLang="en-US" sz="1050" i="0" dirty="0">
                <a:solidFill>
                  <a:srgbClr val="111111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 젊음</a:t>
            </a:r>
            <a:r>
              <a:rPr lang="ko-KR" altLang="en-US" sz="1050" dirty="0"/>
              <a:t> </a:t>
            </a:r>
            <a:r>
              <a:rPr lang="en-US" altLang="ko-KR" sz="1050" dirty="0"/>
              <a:t>(Young) + </a:t>
            </a:r>
            <a:r>
              <a:rPr lang="ko-KR" altLang="en-US" sz="1050" dirty="0"/>
              <a:t>치매 </a:t>
            </a:r>
            <a:r>
              <a:rPr lang="en-US" altLang="ko-KR" sz="1050" dirty="0"/>
              <a:t>(Alzheimer)</a:t>
            </a:r>
            <a:endParaRPr lang="en-US" altLang="ko-KR" sz="1050" b="0" i="0" dirty="0">
              <a:solidFill>
                <a:srgbClr val="333333"/>
              </a:solidFill>
              <a:effectLst/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791E65E-AC81-571E-F717-62EF19E78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355" y="4822354"/>
            <a:ext cx="6752027" cy="104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54F518E-0EE8-B656-6938-DE9ADF4E4FAF}"/>
              </a:ext>
            </a:extLst>
          </p:cNvPr>
          <p:cNvSpPr txBox="1"/>
          <p:nvPr/>
        </p:nvSpPr>
        <p:spPr>
          <a:xfrm>
            <a:off x="5865690" y="3804355"/>
            <a:ext cx="7086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"</a:t>
            </a:r>
            <a:r>
              <a:rPr lang="ko-KR" altLang="en-US" sz="1000" dirty="0" err="1"/>
              <a:t>영츠하이머</a:t>
            </a:r>
            <a:r>
              <a:rPr lang="ko-KR" altLang="en-US" sz="1000" dirty="0"/>
              <a:t> 증가</a:t>
            </a:r>
            <a:r>
              <a:rPr lang="en-US" altLang="ko-KR" sz="1000" dirty="0"/>
              <a:t>: 10</a:t>
            </a:r>
            <a:r>
              <a:rPr lang="ko-KR" altLang="en-US" sz="1000" dirty="0"/>
              <a:t>년간 </a:t>
            </a:r>
            <a:r>
              <a:rPr lang="en-US" altLang="ko-KR" sz="1000" dirty="0"/>
              <a:t>3.6</a:t>
            </a:r>
            <a:r>
              <a:rPr lang="ko-KR" altLang="en-US" sz="1000" dirty="0"/>
              <a:t>배</a:t>
            </a:r>
            <a:r>
              <a:rPr lang="en-US" altLang="ko-KR" sz="1000" dirty="0"/>
              <a:t>," </a:t>
            </a:r>
            <a:r>
              <a:rPr lang="ko-KR" altLang="en-US" sz="1000" dirty="0" err="1"/>
              <a:t>디멘시아뉴스</a:t>
            </a:r>
            <a:r>
              <a:rPr lang="en-US" altLang="ko-KR" sz="1000" dirty="0"/>
              <a:t>, </a:t>
            </a:r>
            <a:r>
              <a:rPr lang="en-US" altLang="ko-KR" sz="1000" dirty="0">
                <a:hlinkClick r:id="rId4"/>
              </a:rPr>
              <a:t>www.dementianews.co.kr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접속일</a:t>
            </a:r>
            <a:r>
              <a:rPr lang="en-US" altLang="ko-KR" sz="1000" dirty="0"/>
              <a:t>: 2024-11-26).</a:t>
            </a:r>
            <a:endParaRPr lang="ko-KR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4E1E5B-1F5C-B371-CEDD-CE0418D1BBDD}"/>
              </a:ext>
            </a:extLst>
          </p:cNvPr>
          <p:cNvSpPr txBox="1"/>
          <p:nvPr/>
        </p:nvSpPr>
        <p:spPr>
          <a:xfrm>
            <a:off x="7878082" y="5973388"/>
            <a:ext cx="70866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/>
              <a:t>매일헬스</a:t>
            </a:r>
            <a:r>
              <a:rPr lang="en-US" altLang="ko-KR" sz="1050" dirty="0"/>
              <a:t>, </a:t>
            </a:r>
            <a:r>
              <a:rPr lang="en-US" altLang="ko-KR" sz="1050" dirty="0">
                <a:hlinkClick r:id="rId4"/>
              </a:rPr>
              <a:t>www.dementianews.co.kr</a:t>
            </a:r>
            <a:r>
              <a:rPr lang="ko-KR" altLang="en-US" sz="1050" dirty="0"/>
              <a:t> </a:t>
            </a:r>
            <a:r>
              <a:rPr lang="en-US" altLang="ko-KR" sz="1050" dirty="0"/>
              <a:t>(</a:t>
            </a:r>
            <a:r>
              <a:rPr lang="ko-KR" altLang="en-US" sz="1050" dirty="0"/>
              <a:t>접속일</a:t>
            </a:r>
            <a:r>
              <a:rPr lang="en-US" altLang="ko-KR" sz="1050" dirty="0"/>
              <a:t>: 2024-11-26).</a:t>
            </a:r>
            <a:endParaRPr lang="ko-KR" alt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54E38A-B6E3-E15D-E44F-8271128565C2}"/>
              </a:ext>
            </a:extLst>
          </p:cNvPr>
          <p:cNvSpPr txBox="1"/>
          <p:nvPr/>
        </p:nvSpPr>
        <p:spPr>
          <a:xfrm>
            <a:off x="8564254" y="1216963"/>
            <a:ext cx="60473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중앙치매센터</a:t>
            </a:r>
            <a:r>
              <a:rPr lang="en-US" altLang="ko-KR" sz="1000" dirty="0"/>
              <a:t>, 2022, </a:t>
            </a:r>
            <a:r>
              <a:rPr lang="en-US" altLang="ko-KR" sz="1000" dirty="0">
                <a:hlinkClick r:id="rId5"/>
              </a:rPr>
              <a:t>www.nid.or.kr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접속일</a:t>
            </a:r>
            <a:r>
              <a:rPr lang="en-US" altLang="ko-KR" sz="1000" dirty="0"/>
              <a:t>: 2024-11-26).</a:t>
            </a:r>
            <a:endParaRPr lang="ko-KR" altLang="en-US" sz="10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3268631-DB6D-8E0F-BBDF-E5F7950BAA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8394" y="2573118"/>
            <a:ext cx="5508000" cy="11612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A898983-9D2D-D0DF-1ED6-1E9C277A5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6" y="2401719"/>
            <a:ext cx="3151812" cy="35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1126AA8-84B3-585D-215E-D3002EA19E5E}"/>
              </a:ext>
            </a:extLst>
          </p:cNvPr>
          <p:cNvSpPr txBox="1"/>
          <p:nvPr/>
        </p:nvSpPr>
        <p:spPr>
          <a:xfrm>
            <a:off x="1266241" y="5287038"/>
            <a:ext cx="736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※</a:t>
            </a:r>
            <a:r>
              <a:rPr lang="ko-KR" altLang="en-US" sz="1000" dirty="0"/>
              <a:t>출처: </a:t>
            </a:r>
            <a:r>
              <a:rPr lang="ko-KR" altLang="en-US" sz="1000" dirty="0" err="1"/>
              <a:t>잡코리아x알바몬</a:t>
            </a:r>
            <a:endParaRPr lang="ko-KR" alt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C37E9C-3D0A-3B8F-51CB-AA139908878C}"/>
              </a:ext>
            </a:extLst>
          </p:cNvPr>
          <p:cNvSpPr txBox="1"/>
          <p:nvPr/>
        </p:nvSpPr>
        <p:spPr>
          <a:xfrm>
            <a:off x="725606" y="2485442"/>
            <a:ext cx="519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ea typeface="나눔스퀘어 네오 Heavy" panose="00000A00000000000000"/>
              </a:rPr>
              <a:t>2030</a:t>
            </a:r>
            <a:r>
              <a:rPr lang="ko-KR" altLang="en-US" sz="1200" b="1" dirty="0">
                <a:ea typeface="나눔스퀘어 네오 Heavy" panose="00000A00000000000000"/>
              </a:rPr>
              <a:t>성인남녀 </a:t>
            </a:r>
            <a:r>
              <a:rPr lang="en-US" altLang="ko-KR" sz="1200" b="1" dirty="0">
                <a:ea typeface="나눔스퀘어 네오 Heavy" panose="00000A00000000000000"/>
              </a:rPr>
              <a:t>649</a:t>
            </a:r>
            <a:r>
              <a:rPr lang="ko-KR" altLang="en-US" sz="1200" b="1" dirty="0">
                <a:ea typeface="나눔스퀘어 네오 Heavy" panose="00000A00000000000000"/>
              </a:rPr>
              <a:t>명 조사 </a:t>
            </a:r>
            <a:endParaRPr lang="en-US" altLang="ko-KR" sz="1200" b="1" dirty="0">
              <a:ea typeface="나눔스퀘어 네오 Heavy" panose="00000A00000000000000"/>
            </a:endParaRPr>
          </a:p>
          <a:p>
            <a:r>
              <a:rPr lang="en-US" altLang="ko-KR" sz="1200" b="1" dirty="0">
                <a:ea typeface="나눔스퀘어 네오 Heavy" panose="00000A00000000000000"/>
              </a:rPr>
              <a:t>2030</a:t>
            </a:r>
            <a:r>
              <a:rPr lang="ko-KR" altLang="en-US" sz="1200" b="1" dirty="0">
                <a:ea typeface="나눔스퀘어 네오 Heavy" panose="00000A00000000000000"/>
              </a:rPr>
              <a:t>세대 </a:t>
            </a:r>
            <a:r>
              <a:rPr lang="en-US" altLang="ko-KR" sz="1200" b="1" dirty="0">
                <a:ea typeface="나눔스퀘어 네오 Heavy" panose="00000A00000000000000"/>
              </a:rPr>
              <a:t>43.9% </a:t>
            </a:r>
            <a:r>
              <a:rPr lang="ko-KR" altLang="en-US" sz="1200" b="1" dirty="0">
                <a:ea typeface="나눔스퀘어 네오 Heavy" panose="00000A00000000000000"/>
              </a:rPr>
              <a:t>건망증이 심한 </a:t>
            </a:r>
            <a:r>
              <a:rPr lang="en-US" altLang="ko-KR" sz="1200" b="1" dirty="0">
                <a:ea typeface="나눔스퀘어 네오 Heavy" panose="00000A00000000000000"/>
              </a:rPr>
              <a:t>’</a:t>
            </a:r>
            <a:r>
              <a:rPr lang="ko-KR" altLang="en-US" sz="1200" b="1" dirty="0" err="1">
                <a:ea typeface="나눔스퀘어 네오 Heavy" panose="00000A00000000000000"/>
              </a:rPr>
              <a:t>영츠하이머</a:t>
            </a:r>
            <a:r>
              <a:rPr lang="en-US" altLang="ko-KR" sz="1200" b="1" dirty="0"/>
              <a:t>’</a:t>
            </a:r>
          </a:p>
          <a:p>
            <a:r>
              <a:rPr lang="en-US" altLang="ko-KR" sz="1200" b="1" dirty="0"/>
              <a:t>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5505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B44AD-3E94-A304-4FA0-BCB7EF6BC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4715BD-03FA-18BF-85C4-90F7B8E28BF4}"/>
              </a:ext>
            </a:extLst>
          </p:cNvPr>
          <p:cNvSpPr txBox="1"/>
          <p:nvPr/>
        </p:nvSpPr>
        <p:spPr>
          <a:xfrm>
            <a:off x="768140" y="403753"/>
            <a:ext cx="1765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D54E29"/>
                </a:solidFill>
                <a:latin typeface="Bebas Neue" panose="020B0606020202050201" pitchFamily="34" charset="0"/>
              </a:rPr>
              <a:t>프로젝트 개요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0133D94-432B-B192-1644-43086A978E0F}"/>
              </a:ext>
            </a:extLst>
          </p:cNvPr>
          <p:cNvSpPr/>
          <p:nvPr/>
        </p:nvSpPr>
        <p:spPr>
          <a:xfrm>
            <a:off x="490126" y="480580"/>
            <a:ext cx="269548" cy="269548"/>
          </a:xfrm>
          <a:prstGeom prst="roundRect">
            <a:avLst>
              <a:gd name="adj" fmla="val 8245"/>
            </a:avLst>
          </a:prstGeom>
          <a:solidFill>
            <a:srgbClr val="D54E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tlCol="0" anchor="ctr"/>
          <a:lstStyle/>
          <a:p>
            <a:pPr algn="ctr"/>
            <a:r>
              <a:rPr lang="en-US" altLang="ko-KR" sz="1400" spc="-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Bebas Neue" panose="020B0606020202050201" pitchFamily="34" charset="0"/>
              </a:rPr>
              <a:t>01</a:t>
            </a:r>
            <a:endParaRPr lang="ko-KR" altLang="en-US" sz="1400" spc="-5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Bebas Neue" panose="020B0606020202050201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59730-8AE2-A0FC-17D8-F7CD36D97B52}"/>
              </a:ext>
            </a:extLst>
          </p:cNvPr>
          <p:cNvSpPr txBox="1"/>
          <p:nvPr/>
        </p:nvSpPr>
        <p:spPr>
          <a:xfrm>
            <a:off x="759674" y="791610"/>
            <a:ext cx="1481496" cy="371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8000"/>
              </a:lnSpc>
            </a:pPr>
            <a:r>
              <a:rPr lang="ko-KR" altLang="en-US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프로젝트 개요</a:t>
            </a:r>
            <a:endParaRPr lang="en-US" altLang="ko-KR" sz="17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091A327-FB7B-FB96-48F5-DCE004F8D124}"/>
              </a:ext>
            </a:extLst>
          </p:cNvPr>
          <p:cNvCxnSpPr>
            <a:cxnSpLocks/>
          </p:cNvCxnSpPr>
          <p:nvPr/>
        </p:nvCxnSpPr>
        <p:spPr>
          <a:xfrm>
            <a:off x="490126" y="791610"/>
            <a:ext cx="2043241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653C839-C0F8-0FC6-809A-8E50F119DD81}"/>
              </a:ext>
            </a:extLst>
          </p:cNvPr>
          <p:cNvCxnSpPr>
            <a:cxnSpLocks/>
          </p:cNvCxnSpPr>
          <p:nvPr/>
        </p:nvCxnSpPr>
        <p:spPr>
          <a:xfrm>
            <a:off x="9216285" y="935965"/>
            <a:ext cx="259693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F7C6020-2939-F408-1360-0655CDEC7E3E}"/>
              </a:ext>
            </a:extLst>
          </p:cNvPr>
          <p:cNvSpPr txBox="1"/>
          <p:nvPr/>
        </p:nvSpPr>
        <p:spPr>
          <a:xfrm>
            <a:off x="1715182" y="3216868"/>
            <a:ext cx="804003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목표</a:t>
            </a:r>
            <a:r>
              <a:rPr lang="en-US" altLang="ko-KR" sz="1600" b="1" dirty="0"/>
              <a:t>:</a:t>
            </a:r>
            <a:endParaRPr lang="en-US" altLang="ko-KR" sz="1600" dirty="0"/>
          </a:p>
          <a:p>
            <a:r>
              <a:rPr lang="ko-KR" altLang="en-US" sz="1600" dirty="0"/>
              <a:t> 사용자에게 편리한 기록 관리 시스템을 제공하여 삶의 질을 향상시키고 효율적인 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관리를 돕는 서비스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7283E6-DBB9-F50F-0A22-4FE084A96BFC}"/>
              </a:ext>
            </a:extLst>
          </p:cNvPr>
          <p:cNvSpPr txBox="1"/>
          <p:nvPr/>
        </p:nvSpPr>
        <p:spPr>
          <a:xfrm>
            <a:off x="1715182" y="4888460"/>
            <a:ext cx="820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핵심 가치를 담은 한 줄 소개</a:t>
            </a:r>
            <a:r>
              <a:rPr lang="en-US" altLang="ko-KR" sz="1600" b="1" dirty="0"/>
              <a:t>:</a:t>
            </a:r>
          </a:p>
          <a:p>
            <a:r>
              <a:rPr lang="en-US" altLang="ko-KR" sz="1600" dirty="0"/>
              <a:t>“</a:t>
            </a:r>
            <a:r>
              <a:rPr lang="ko-KR" altLang="en-US" sz="1600" dirty="0"/>
              <a:t>데이터 기반으로 더 나은 관리와 성장을 제공하는 서비스</a:t>
            </a:r>
            <a:r>
              <a:rPr lang="en-US" altLang="ko-KR" sz="1600" dirty="0"/>
              <a:t>＂</a:t>
            </a:r>
          </a:p>
        </p:txBody>
      </p:sp>
      <p:pic>
        <p:nvPicPr>
          <p:cNvPr id="3074" name="Picture 2" descr="벡터 체크 표시 아이콘">
            <a:extLst>
              <a:ext uri="{FF2B5EF4-FFF2-40B4-BE49-F238E27FC236}">
                <a16:creationId xmlns:a16="http://schemas.microsoft.com/office/drawing/2014/main" id="{DD45C180-17EF-A950-6DF2-A88CD72256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956" b="47430" l="52982" r="68885">
                        <a14:foregroundMark x1="65335" y1="40415" x2="63419" y2="415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994" t="34522" r="29127" b="51136"/>
          <a:stretch/>
        </p:blipFill>
        <p:spPr bwMode="auto">
          <a:xfrm>
            <a:off x="624900" y="1558017"/>
            <a:ext cx="1001873" cy="72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678168D-077C-730F-F9A6-DA39C0C08F92}"/>
              </a:ext>
            </a:extLst>
          </p:cNvPr>
          <p:cNvSpPr txBox="1"/>
          <p:nvPr/>
        </p:nvSpPr>
        <p:spPr>
          <a:xfrm>
            <a:off x="1626773" y="1619075"/>
            <a:ext cx="838411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주제선정 이유</a:t>
            </a:r>
            <a:r>
              <a:rPr lang="en-US" altLang="ko-KR" sz="1600" b="1" dirty="0"/>
              <a:t>:</a:t>
            </a:r>
            <a:endParaRPr lang="en-US" altLang="ko-KR" sz="1600" dirty="0"/>
          </a:p>
          <a:p>
            <a:r>
              <a:rPr lang="en-US" altLang="ko-KR" sz="1600" dirty="0"/>
              <a:t>   20~30</a:t>
            </a:r>
            <a:r>
              <a:rPr lang="ko-KR" altLang="en-US" sz="1600" dirty="0"/>
              <a:t>대의 건망증과 집중력 저하를 우려해 예방 및 생활 습관을 개선하기 위해 </a:t>
            </a:r>
            <a:endParaRPr lang="en-US" altLang="ko-KR" sz="1600" dirty="0"/>
          </a:p>
          <a:p>
            <a:r>
              <a:rPr lang="en-US" altLang="ko-KR" sz="1600" dirty="0"/>
              <a:t>  </a:t>
            </a:r>
            <a:r>
              <a:rPr lang="ko-KR" altLang="en-US" sz="1600" dirty="0"/>
              <a:t>내가 읽은 책</a:t>
            </a:r>
            <a:r>
              <a:rPr lang="en-US" altLang="ko-KR" sz="1600" dirty="0"/>
              <a:t>, </a:t>
            </a:r>
            <a:r>
              <a:rPr lang="ko-KR" altLang="en-US" sz="1600" dirty="0"/>
              <a:t>소비한 돈</a:t>
            </a:r>
            <a:r>
              <a:rPr lang="en-US" altLang="ko-KR" sz="1600" dirty="0"/>
              <a:t>, </a:t>
            </a:r>
            <a:r>
              <a:rPr lang="ko-KR" altLang="en-US" sz="1600" dirty="0"/>
              <a:t>달린 시간을 꾸준히 기록하여 </a:t>
            </a:r>
            <a:r>
              <a:rPr lang="en-US" altLang="ko-KR" sz="1600" dirty="0"/>
              <a:t>“</a:t>
            </a:r>
            <a:r>
              <a:rPr lang="ko-KR" altLang="en-US" sz="1600" dirty="0"/>
              <a:t>기록의 즐거움</a:t>
            </a:r>
            <a:r>
              <a:rPr lang="en-US" altLang="ko-KR" sz="1600" dirty="0"/>
              <a:t>”</a:t>
            </a:r>
            <a:r>
              <a:rPr lang="ko-KR" altLang="en-US" sz="1600" dirty="0"/>
              <a:t>을 느끼고</a:t>
            </a:r>
            <a:r>
              <a:rPr lang="en-US" altLang="ko-KR" sz="1600" dirty="0"/>
              <a:t> </a:t>
            </a:r>
          </a:p>
          <a:p>
            <a:r>
              <a:rPr lang="en-US" altLang="ko-KR" sz="1600" dirty="0"/>
              <a:t>  </a:t>
            </a:r>
            <a:r>
              <a:rPr lang="ko-KR" altLang="en-US" sz="1600" dirty="0"/>
              <a:t>건강한 현대적 생활습관을 갖도록 하기 위함</a:t>
            </a:r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25" name="Picture 2" descr="벡터 체크 표시 아이콘">
            <a:extLst>
              <a:ext uri="{FF2B5EF4-FFF2-40B4-BE49-F238E27FC236}">
                <a16:creationId xmlns:a16="http://schemas.microsoft.com/office/drawing/2014/main" id="{6C572AA7-E5EB-E2A6-9839-5ABD94B1AA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956" b="47430" l="52982" r="68885">
                        <a14:foregroundMark x1="65335" y1="40415" x2="63419" y2="415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994" t="34522" r="29127" b="51136"/>
          <a:stretch/>
        </p:blipFill>
        <p:spPr bwMode="auto">
          <a:xfrm>
            <a:off x="648879" y="3085999"/>
            <a:ext cx="1001873" cy="72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벡터 체크 표시 아이콘">
            <a:extLst>
              <a:ext uri="{FF2B5EF4-FFF2-40B4-BE49-F238E27FC236}">
                <a16:creationId xmlns:a16="http://schemas.microsoft.com/office/drawing/2014/main" id="{D43235E0-E751-8038-E3B7-2DD406CA66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956" b="47430" l="52982" r="68885">
                        <a14:foregroundMark x1="65335" y1="40415" x2="63419" y2="415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994" t="34522" r="29127" b="51136"/>
          <a:stretch/>
        </p:blipFill>
        <p:spPr bwMode="auto">
          <a:xfrm>
            <a:off x="648880" y="4715706"/>
            <a:ext cx="1001873" cy="72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09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BE00D-8383-7075-0828-69996D18E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57FBE3-1E75-D541-F71B-D67CD01D47F1}"/>
              </a:ext>
            </a:extLst>
          </p:cNvPr>
          <p:cNvSpPr txBox="1"/>
          <p:nvPr/>
        </p:nvSpPr>
        <p:spPr>
          <a:xfrm>
            <a:off x="768140" y="403753"/>
            <a:ext cx="176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D54E29"/>
                </a:solidFill>
                <a:latin typeface="Bebas Neue" panose="020B0606020202050201" pitchFamily="34" charset="0"/>
              </a:rPr>
              <a:t>프로젝트 소개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4EDD10B-9C84-687B-6E8A-F2A39DA2A8CD}"/>
              </a:ext>
            </a:extLst>
          </p:cNvPr>
          <p:cNvSpPr/>
          <p:nvPr/>
        </p:nvSpPr>
        <p:spPr>
          <a:xfrm>
            <a:off x="490126" y="480580"/>
            <a:ext cx="269548" cy="269548"/>
          </a:xfrm>
          <a:prstGeom prst="roundRect">
            <a:avLst>
              <a:gd name="adj" fmla="val 8245"/>
            </a:avLst>
          </a:prstGeom>
          <a:solidFill>
            <a:srgbClr val="D54E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tlCol="0" anchor="ctr"/>
          <a:lstStyle/>
          <a:p>
            <a:pPr algn="ctr"/>
            <a:r>
              <a:rPr lang="en-US" altLang="ko-KR" sz="1400" spc="-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Bebas Neue" panose="020B0606020202050201" pitchFamily="34" charset="0"/>
              </a:rPr>
              <a:t>02</a:t>
            </a:r>
            <a:endParaRPr lang="ko-KR" altLang="en-US" sz="1400" spc="-5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Bebas Neue" panose="020B0606020202050201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BDA99-7AB5-C66E-B215-074565D9877F}"/>
              </a:ext>
            </a:extLst>
          </p:cNvPr>
          <p:cNvSpPr txBox="1"/>
          <p:nvPr/>
        </p:nvSpPr>
        <p:spPr>
          <a:xfrm>
            <a:off x="759674" y="791610"/>
            <a:ext cx="1539204" cy="371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8000"/>
              </a:lnSpc>
            </a:pPr>
            <a:r>
              <a:rPr lang="ko-KR" altLang="en-US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프로젝트 일정 </a:t>
            </a:r>
            <a:r>
              <a:rPr lang="en-US" altLang="ko-KR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)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73A5683-8D75-DFCF-B9B4-5F9930A97F2E}"/>
              </a:ext>
            </a:extLst>
          </p:cNvPr>
          <p:cNvCxnSpPr>
            <a:cxnSpLocks/>
          </p:cNvCxnSpPr>
          <p:nvPr/>
        </p:nvCxnSpPr>
        <p:spPr>
          <a:xfrm>
            <a:off x="490126" y="791610"/>
            <a:ext cx="2043241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8C8A117-9296-8904-E9F6-E5F2B5455209}"/>
              </a:ext>
            </a:extLst>
          </p:cNvPr>
          <p:cNvCxnSpPr>
            <a:cxnSpLocks/>
          </p:cNvCxnSpPr>
          <p:nvPr/>
        </p:nvCxnSpPr>
        <p:spPr>
          <a:xfrm>
            <a:off x="9216285" y="935965"/>
            <a:ext cx="259693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가 도토리와 나뭇잎 달력의 상위 뷰">
            <a:extLst>
              <a:ext uri="{FF2B5EF4-FFF2-40B4-BE49-F238E27FC236}">
                <a16:creationId xmlns:a16="http://schemas.microsoft.com/office/drawing/2014/main" id="{49C4F50C-732D-5D4A-EBC9-BE8C1D318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277" y="403753"/>
            <a:ext cx="3971925" cy="5962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198605-F945-6582-C534-BC858AE6D382}"/>
              </a:ext>
            </a:extLst>
          </p:cNvPr>
          <p:cNvSpPr txBox="1"/>
          <p:nvPr/>
        </p:nvSpPr>
        <p:spPr>
          <a:xfrm>
            <a:off x="1049531" y="1820580"/>
            <a:ext cx="6096000" cy="10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8000"/>
              </a:lnSpc>
            </a:pPr>
            <a:r>
              <a:rPr lang="en-US" altLang="ko-KR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DAY1 :     </a:t>
            </a:r>
            <a:r>
              <a:rPr lang="ko-KR" altLang="en-US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주제 선정 및 팀장 선출</a:t>
            </a:r>
            <a:endParaRPr lang="en-US" altLang="ko-KR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  <a:p>
            <a:pPr>
              <a:lnSpc>
                <a:spcPct val="118000"/>
              </a:lnSpc>
            </a:pPr>
            <a:r>
              <a:rPr lang="en-US" altLang="ko-KR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              </a:t>
            </a:r>
            <a:r>
              <a:rPr lang="ko-KR" altLang="en-US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일정 계획 수립</a:t>
            </a:r>
            <a:endParaRPr lang="en-US" altLang="ko-KR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  <a:p>
            <a:pPr>
              <a:lnSpc>
                <a:spcPct val="118000"/>
              </a:lnSpc>
            </a:pPr>
            <a:r>
              <a:rPr lang="en-US" altLang="ko-KR" sz="18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1FD768-EE58-0FE4-A73E-805873A43054}"/>
              </a:ext>
            </a:extLst>
          </p:cNvPr>
          <p:cNvSpPr txBox="1"/>
          <p:nvPr/>
        </p:nvSpPr>
        <p:spPr>
          <a:xfrm>
            <a:off x="1049531" y="2685633"/>
            <a:ext cx="6096000" cy="387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8000"/>
              </a:lnSpc>
            </a:pPr>
            <a:r>
              <a:rPr lang="en-US" altLang="ko-KR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DAY2~3:  </a:t>
            </a:r>
            <a:r>
              <a:rPr lang="ko-KR" altLang="en-US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기본코드 작성 및 </a:t>
            </a:r>
            <a:r>
              <a:rPr lang="en-US" altLang="ko-KR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GitHub </a:t>
            </a:r>
            <a:r>
              <a:rPr lang="ko-KR" altLang="en-US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업로드</a:t>
            </a:r>
            <a:endParaRPr lang="en-US" altLang="ko-KR" sz="18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409D74-4F32-3878-0D59-B404D6A54A55}"/>
              </a:ext>
            </a:extLst>
          </p:cNvPr>
          <p:cNvSpPr txBox="1"/>
          <p:nvPr/>
        </p:nvSpPr>
        <p:spPr>
          <a:xfrm>
            <a:off x="1049531" y="3270804"/>
            <a:ext cx="6096000" cy="714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8000"/>
              </a:lnSpc>
            </a:pPr>
            <a:r>
              <a:rPr lang="en-US" altLang="ko-KR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DAY4:      </a:t>
            </a:r>
            <a:r>
              <a:rPr lang="ko-KR" altLang="en-US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이벤트 기능 추가</a:t>
            </a:r>
            <a:endParaRPr lang="en-US" altLang="ko-KR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  <a:p>
            <a:pPr>
              <a:lnSpc>
                <a:spcPct val="118000"/>
              </a:lnSpc>
            </a:pPr>
            <a:r>
              <a:rPr lang="en-US" altLang="ko-KR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              </a:t>
            </a:r>
            <a:r>
              <a:rPr lang="ko-KR" altLang="en-US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공통 </a:t>
            </a:r>
            <a:r>
              <a:rPr lang="en-US" altLang="ko-KR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CSS style</a:t>
            </a:r>
            <a:r>
              <a:rPr lang="ko-KR" altLang="en-US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및 추가 구성</a:t>
            </a:r>
            <a:endParaRPr lang="en-US" altLang="ko-KR" sz="18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12726-CE28-9125-84FE-6FB404564E2D}"/>
              </a:ext>
            </a:extLst>
          </p:cNvPr>
          <p:cNvSpPr txBox="1"/>
          <p:nvPr/>
        </p:nvSpPr>
        <p:spPr>
          <a:xfrm>
            <a:off x="1049531" y="4203369"/>
            <a:ext cx="6096000" cy="387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8000"/>
              </a:lnSpc>
            </a:pPr>
            <a:r>
              <a:rPr lang="en-US" altLang="ko-KR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DAY5:      </a:t>
            </a:r>
            <a:r>
              <a:rPr lang="ko-KR" altLang="en-US" spc="-150" dirty="0" err="1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메인페이지</a:t>
            </a:r>
            <a:r>
              <a:rPr lang="ko-KR" altLang="en-US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구조회의 및 수정</a:t>
            </a:r>
            <a:endParaRPr lang="en-US" altLang="ko-KR" sz="18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E035A1-7427-1367-84AA-9C327D3FB4D3}"/>
              </a:ext>
            </a:extLst>
          </p:cNvPr>
          <p:cNvSpPr txBox="1"/>
          <p:nvPr/>
        </p:nvSpPr>
        <p:spPr>
          <a:xfrm>
            <a:off x="809861" y="1335475"/>
            <a:ext cx="6096000" cy="387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8000"/>
              </a:lnSpc>
            </a:pPr>
            <a:r>
              <a:rPr lang="en-US" altLang="ko-KR" b="1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**  </a:t>
            </a:r>
            <a:r>
              <a:rPr lang="ko-KR" altLang="en-US" b="1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프로젝트 총 기간</a:t>
            </a:r>
            <a:r>
              <a:rPr lang="en-US" altLang="ko-KR" b="1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: 24/11/19(</a:t>
            </a:r>
            <a:r>
              <a:rPr lang="ko-KR" altLang="en-US" b="1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화</a:t>
            </a:r>
            <a:r>
              <a:rPr lang="en-US" altLang="ko-KR" b="1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) ~ 21/11/27(</a:t>
            </a:r>
            <a:r>
              <a:rPr lang="ko-KR" altLang="en-US" b="1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수</a:t>
            </a:r>
            <a:r>
              <a:rPr lang="en-US" altLang="ko-KR" b="1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) </a:t>
            </a:r>
            <a:r>
              <a:rPr lang="ko-KR" altLang="en-US" b="1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총</a:t>
            </a:r>
            <a:r>
              <a:rPr lang="en-US" altLang="ko-KR" b="1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9</a:t>
            </a:r>
            <a:r>
              <a:rPr lang="ko-KR" altLang="en-US" b="1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일</a:t>
            </a:r>
            <a:endParaRPr lang="en-US" altLang="ko-KR" sz="1800" b="1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15D719-7743-818F-734E-6D23E73CB663}"/>
              </a:ext>
            </a:extLst>
          </p:cNvPr>
          <p:cNvSpPr txBox="1"/>
          <p:nvPr/>
        </p:nvSpPr>
        <p:spPr>
          <a:xfrm>
            <a:off x="1061386" y="5696658"/>
            <a:ext cx="6096000" cy="387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8000"/>
              </a:lnSpc>
            </a:pPr>
            <a:r>
              <a:rPr lang="en-US" altLang="ko-KR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DAY8~9:  </a:t>
            </a:r>
            <a:r>
              <a:rPr lang="ko-KR" altLang="en-US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최종 점검</a:t>
            </a:r>
            <a:endParaRPr lang="en-US" altLang="ko-KR" sz="18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A0628A-4757-FD01-4440-937EAD320579}"/>
              </a:ext>
            </a:extLst>
          </p:cNvPr>
          <p:cNvSpPr txBox="1"/>
          <p:nvPr/>
        </p:nvSpPr>
        <p:spPr>
          <a:xfrm>
            <a:off x="1061386" y="4790828"/>
            <a:ext cx="6096000" cy="714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8000"/>
              </a:lnSpc>
            </a:pPr>
            <a:r>
              <a:rPr lang="en-US" altLang="ko-KR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DAY6~7:  PPT </a:t>
            </a:r>
            <a:r>
              <a:rPr lang="ko-KR" altLang="en-US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제작</a:t>
            </a:r>
            <a:endParaRPr lang="en-US" altLang="ko-KR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  <a:p>
            <a:pPr>
              <a:lnSpc>
                <a:spcPct val="118000"/>
              </a:lnSpc>
            </a:pPr>
            <a:r>
              <a:rPr lang="en-US" altLang="ko-KR" sz="18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              </a:t>
            </a:r>
            <a:r>
              <a:rPr lang="ko-KR" altLang="en-US" sz="18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테스트 및 오류 수정</a:t>
            </a:r>
            <a:endParaRPr lang="en-US" altLang="ko-KR" sz="18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6103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6F5BF-F4BA-EA62-94A3-B0E2072AB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FB1DF5-EB53-B1FA-097D-C4CBE24D02B4}"/>
              </a:ext>
            </a:extLst>
          </p:cNvPr>
          <p:cNvSpPr txBox="1"/>
          <p:nvPr/>
        </p:nvSpPr>
        <p:spPr>
          <a:xfrm>
            <a:off x="768140" y="403753"/>
            <a:ext cx="176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D54E29"/>
                </a:solidFill>
                <a:latin typeface="Bebas Neue" panose="020B0606020202050201" pitchFamily="34" charset="0"/>
              </a:rPr>
              <a:t>프로젝트 소개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5C9876A-3166-C92D-9A34-60AA42EF271D}"/>
              </a:ext>
            </a:extLst>
          </p:cNvPr>
          <p:cNvSpPr/>
          <p:nvPr/>
        </p:nvSpPr>
        <p:spPr>
          <a:xfrm>
            <a:off x="490126" y="480580"/>
            <a:ext cx="269548" cy="269548"/>
          </a:xfrm>
          <a:prstGeom prst="roundRect">
            <a:avLst>
              <a:gd name="adj" fmla="val 8245"/>
            </a:avLst>
          </a:prstGeom>
          <a:solidFill>
            <a:srgbClr val="D54E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tlCol="0" anchor="ctr"/>
          <a:lstStyle/>
          <a:p>
            <a:pPr algn="ctr"/>
            <a:r>
              <a:rPr lang="en-US" altLang="ko-KR" sz="1400" spc="-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Bebas Neue" panose="020B0606020202050201" pitchFamily="34" charset="0"/>
              </a:rPr>
              <a:t>02</a:t>
            </a:r>
            <a:endParaRPr lang="ko-KR" altLang="en-US" sz="1400" spc="-5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Bebas Neue" panose="020B0606020202050201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169737-2856-3BAE-EA02-E86E23EB6002}"/>
              </a:ext>
            </a:extLst>
          </p:cNvPr>
          <p:cNvSpPr txBox="1"/>
          <p:nvPr/>
        </p:nvSpPr>
        <p:spPr>
          <a:xfrm>
            <a:off x="759674" y="791610"/>
            <a:ext cx="1832553" cy="371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8000"/>
              </a:lnSpc>
            </a:pPr>
            <a:r>
              <a:rPr lang="ko-KR" altLang="en-US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프로젝트 개발환경</a:t>
            </a:r>
            <a:endParaRPr lang="en-US" altLang="ko-KR" sz="17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FEC2FCF-2AE9-C8CB-DABB-2E80CDC8595D}"/>
              </a:ext>
            </a:extLst>
          </p:cNvPr>
          <p:cNvCxnSpPr>
            <a:cxnSpLocks/>
          </p:cNvCxnSpPr>
          <p:nvPr/>
        </p:nvCxnSpPr>
        <p:spPr>
          <a:xfrm>
            <a:off x="490126" y="791610"/>
            <a:ext cx="2043241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FA6575-237F-512E-F263-29816DABCCC0}"/>
              </a:ext>
            </a:extLst>
          </p:cNvPr>
          <p:cNvSpPr txBox="1"/>
          <p:nvPr/>
        </p:nvSpPr>
        <p:spPr>
          <a:xfrm>
            <a:off x="768140" y="1728439"/>
            <a:ext cx="77625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 기술</a:t>
            </a:r>
            <a:r>
              <a:rPr lang="en-US" altLang="ko-KR" b="1" dirty="0"/>
              <a:t>:</a:t>
            </a:r>
          </a:p>
          <a:p>
            <a:r>
              <a:rPr lang="en-US" altLang="ko-KR" dirty="0"/>
              <a:t>Frontend : HTML, CSS JavaScript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도구 및 플랫폼</a:t>
            </a:r>
            <a:r>
              <a:rPr lang="en-US" altLang="ko-KR" b="1" dirty="0"/>
              <a:t>:</a:t>
            </a:r>
          </a:p>
          <a:p>
            <a:r>
              <a:rPr lang="en-US" altLang="ko-KR" dirty="0"/>
              <a:t>Git/GitHub: </a:t>
            </a:r>
            <a:r>
              <a:rPr lang="ko-KR" altLang="en-US" dirty="0"/>
              <a:t>코드 버전 관리 팀 협업</a:t>
            </a:r>
            <a:endParaRPr lang="en-US" altLang="ko-KR" dirty="0"/>
          </a:p>
          <a:p>
            <a:r>
              <a:rPr lang="en-US" altLang="ko-KR" dirty="0"/>
              <a:t>Git bash: CLI</a:t>
            </a:r>
            <a:r>
              <a:rPr lang="ko-KR" altLang="en-US" dirty="0"/>
              <a:t>를 활용한 효율적인 작업</a:t>
            </a:r>
            <a:endParaRPr lang="en-US" altLang="ko-KR" dirty="0"/>
          </a:p>
          <a:p>
            <a:r>
              <a:rPr lang="ko-KR" altLang="en-US" dirty="0"/>
              <a:t>브라우저</a:t>
            </a:r>
            <a:r>
              <a:rPr lang="en-US" altLang="ko-KR" dirty="0"/>
              <a:t>: Google Ch </a:t>
            </a:r>
            <a:r>
              <a:rPr lang="en-US" altLang="ko-KR" dirty="0" err="1"/>
              <a:t>rome</a:t>
            </a:r>
            <a:endParaRPr lang="en-US" altLang="ko-KR" dirty="0"/>
          </a:p>
          <a:p>
            <a:r>
              <a:rPr lang="ko-KR" altLang="en-US" dirty="0"/>
              <a:t>발표자료</a:t>
            </a:r>
            <a:r>
              <a:rPr lang="en-US" altLang="ko-KR" dirty="0"/>
              <a:t>: Microsoft PowerPoint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고화질 그림 사용 계획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서비스 아이콘 및 사용자 인터페이스</a:t>
            </a:r>
            <a:r>
              <a:rPr lang="en-US" altLang="ko-KR" dirty="0"/>
              <a:t>(UI) </a:t>
            </a:r>
            <a:r>
              <a:rPr lang="ko-KR" altLang="en-US" dirty="0"/>
              <a:t>그래픽 향상을 위해</a:t>
            </a:r>
            <a:endParaRPr lang="en-US" altLang="ko-KR" dirty="0"/>
          </a:p>
          <a:p>
            <a:r>
              <a:rPr lang="en-US" altLang="ko-KR" dirty="0"/>
              <a:t>3000dpi </a:t>
            </a:r>
            <a:r>
              <a:rPr lang="ko-KR" altLang="en-US" dirty="0"/>
              <a:t>이상의 이미지 채택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사용자의 집중도를 높이고 가독성을 향상시키는 시각적 자료 활용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3212BC-0002-53EB-0728-CC488EDA5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013" y="559924"/>
            <a:ext cx="3609975" cy="2019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1FB288-20EB-A447-5563-9F7CA2827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069" y="2822407"/>
            <a:ext cx="3209925" cy="885825"/>
          </a:xfrm>
          <a:prstGeom prst="rect">
            <a:avLst/>
          </a:prstGeom>
        </p:spPr>
      </p:pic>
      <p:pic>
        <p:nvPicPr>
          <p:cNvPr id="7170" name="Picture 2" descr="크롬(Chrome) 이란 무엇인가?">
            <a:extLst>
              <a:ext uri="{FF2B5EF4-FFF2-40B4-BE49-F238E27FC236}">
                <a16:creationId xmlns:a16="http://schemas.microsoft.com/office/drawing/2014/main" id="{91EAB387-5AB0-B97D-1771-7F7E9FD7F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261" y="3951415"/>
            <a:ext cx="1454150" cy="81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pt - 무료 파일 및 폴더개 아이콘">
            <a:extLst>
              <a:ext uri="{FF2B5EF4-FFF2-40B4-BE49-F238E27FC236}">
                <a16:creationId xmlns:a16="http://schemas.microsoft.com/office/drawing/2014/main" id="{4EE1E9F1-1FA5-625F-8756-68CEC0D06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963" y="4054614"/>
            <a:ext cx="1367897" cy="102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943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294B0-8B28-4A05-B220-DB9B44B38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3F9BAC-6408-21C2-1427-4DCE709B9C66}"/>
              </a:ext>
            </a:extLst>
          </p:cNvPr>
          <p:cNvSpPr txBox="1"/>
          <p:nvPr/>
        </p:nvSpPr>
        <p:spPr>
          <a:xfrm>
            <a:off x="768140" y="403753"/>
            <a:ext cx="176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D54E29"/>
                </a:solidFill>
                <a:latin typeface="Bebas Neue" panose="020B0606020202050201" pitchFamily="34" charset="0"/>
              </a:rPr>
              <a:t>프로젝트 소개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D1DEC86-2131-6696-A5F9-3CC1998A7DC8}"/>
              </a:ext>
            </a:extLst>
          </p:cNvPr>
          <p:cNvSpPr/>
          <p:nvPr/>
        </p:nvSpPr>
        <p:spPr>
          <a:xfrm>
            <a:off x="490126" y="480580"/>
            <a:ext cx="269548" cy="269548"/>
          </a:xfrm>
          <a:prstGeom prst="roundRect">
            <a:avLst>
              <a:gd name="adj" fmla="val 8245"/>
            </a:avLst>
          </a:prstGeom>
          <a:solidFill>
            <a:srgbClr val="D54E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tlCol="0" anchor="ctr"/>
          <a:lstStyle/>
          <a:p>
            <a:pPr algn="ctr"/>
            <a:r>
              <a:rPr lang="en-US" altLang="ko-KR" sz="1400" spc="-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Bebas Neue" panose="020B0606020202050201" pitchFamily="34" charset="0"/>
              </a:rPr>
              <a:t>02</a:t>
            </a:r>
            <a:endParaRPr lang="ko-KR" altLang="en-US" sz="1400" spc="-5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Bebas Neue" panose="020B0606020202050201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6A98FC-F526-25EA-649C-CC5E953903F9}"/>
              </a:ext>
            </a:extLst>
          </p:cNvPr>
          <p:cNvSpPr txBox="1"/>
          <p:nvPr/>
        </p:nvSpPr>
        <p:spPr>
          <a:xfrm>
            <a:off x="759674" y="791610"/>
            <a:ext cx="1435008" cy="371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8000"/>
              </a:lnSpc>
            </a:pPr>
            <a:r>
              <a:rPr lang="ko-KR" altLang="en-US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프로젝트 설명</a:t>
            </a:r>
            <a:endParaRPr lang="en-US" altLang="ko-KR" sz="17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F483C6F-129F-F0B6-4710-AC36DBCF2A27}"/>
              </a:ext>
            </a:extLst>
          </p:cNvPr>
          <p:cNvCxnSpPr>
            <a:cxnSpLocks/>
          </p:cNvCxnSpPr>
          <p:nvPr/>
        </p:nvCxnSpPr>
        <p:spPr>
          <a:xfrm>
            <a:off x="490126" y="791610"/>
            <a:ext cx="2043241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E6C1499-5978-AD18-7DA7-5430D4AEAF15}"/>
              </a:ext>
            </a:extLst>
          </p:cNvPr>
          <p:cNvCxnSpPr>
            <a:cxnSpLocks/>
          </p:cNvCxnSpPr>
          <p:nvPr/>
        </p:nvCxnSpPr>
        <p:spPr>
          <a:xfrm>
            <a:off x="9216285" y="935965"/>
            <a:ext cx="259693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3476B6EB-9419-3C19-3ED6-8951B8110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74" y="1576106"/>
            <a:ext cx="7840608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서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비스 기능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 맞춤형 데이터 입력 및 관리.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시각화 도구를 활용한 데이터 분석 및 통계 제공.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반응형 웹 디자인으로 PC 및 모바일 환경 모두 지원.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프로젝트 구조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사용자와 상호작용하는 UI 개발.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altLang="ko-KR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예상 사용자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독서를 기록하고 성과를 관리하고자 하는 학생, 직장인, 독서가.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프로젝트 개요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청년치매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숏폼의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범람 기사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자주 까먹으니 기록해두자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예상 사용자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자신의 러닝 성과를 기록하고 분석하고자 하는 러너들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408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D4145-C7D8-5482-415B-1C5D7071F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1710D5-F999-F73D-73F7-B45538908B56}"/>
              </a:ext>
            </a:extLst>
          </p:cNvPr>
          <p:cNvSpPr txBox="1"/>
          <p:nvPr/>
        </p:nvSpPr>
        <p:spPr>
          <a:xfrm>
            <a:off x="768140" y="40375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D54E29"/>
                </a:solidFill>
                <a:latin typeface="Bebas Neue" panose="020B0606020202050201" pitchFamily="34" charset="0"/>
              </a:rPr>
              <a:t>개선방향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7459D34-241E-574C-C5E7-26E14C2B158E}"/>
              </a:ext>
            </a:extLst>
          </p:cNvPr>
          <p:cNvSpPr/>
          <p:nvPr/>
        </p:nvSpPr>
        <p:spPr>
          <a:xfrm>
            <a:off x="490126" y="480580"/>
            <a:ext cx="269548" cy="269548"/>
          </a:xfrm>
          <a:prstGeom prst="roundRect">
            <a:avLst>
              <a:gd name="adj" fmla="val 8245"/>
            </a:avLst>
          </a:prstGeom>
          <a:solidFill>
            <a:srgbClr val="D54E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tlCol="0" anchor="ctr"/>
          <a:lstStyle/>
          <a:p>
            <a:pPr algn="ctr"/>
            <a:r>
              <a:rPr lang="en-US" altLang="ko-KR" sz="1400" spc="-5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Bebas Neue" panose="020B0606020202050201" pitchFamily="34" charset="0"/>
              </a:rPr>
              <a:t>03</a:t>
            </a:r>
            <a:endParaRPr lang="ko-KR" altLang="en-US" sz="1400" spc="-5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Bebas Neue" panose="020B0606020202050201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9DD973-9170-D56F-EF52-C0F344955CC8}"/>
              </a:ext>
            </a:extLst>
          </p:cNvPr>
          <p:cNvSpPr txBox="1"/>
          <p:nvPr/>
        </p:nvSpPr>
        <p:spPr>
          <a:xfrm>
            <a:off x="759674" y="791610"/>
            <a:ext cx="979755" cy="371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8000"/>
              </a:lnSpc>
            </a:pPr>
            <a:r>
              <a:rPr lang="ko-KR" altLang="en-US" sz="1700" spc="-150" dirty="0">
                <a:solidFill>
                  <a:srgbClr val="22252C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개선방향</a:t>
            </a:r>
            <a:endParaRPr lang="en-US" altLang="ko-KR" sz="1700" spc="-150" dirty="0">
              <a:solidFill>
                <a:srgbClr val="22252C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F08BE0C-A002-10D0-0A90-ADD8E65D45B3}"/>
              </a:ext>
            </a:extLst>
          </p:cNvPr>
          <p:cNvCxnSpPr>
            <a:cxnSpLocks/>
          </p:cNvCxnSpPr>
          <p:nvPr/>
        </p:nvCxnSpPr>
        <p:spPr>
          <a:xfrm>
            <a:off x="490126" y="791610"/>
            <a:ext cx="2043241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81ADD4B-E6E6-6F00-D6CE-2C1901A62D74}"/>
              </a:ext>
            </a:extLst>
          </p:cNvPr>
          <p:cNvCxnSpPr>
            <a:cxnSpLocks/>
          </p:cNvCxnSpPr>
          <p:nvPr/>
        </p:nvCxnSpPr>
        <p:spPr>
          <a:xfrm>
            <a:off x="9216285" y="935965"/>
            <a:ext cx="259693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1B7A4D78-1C93-F84A-F812-8398A8213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00" y="1913816"/>
            <a:ext cx="725390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기술적 개선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추천 시스템 도입: 데이터를 기반으로 개인 맞춤형 추천 기능 추가.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클라우드 기반 확장: AWS,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Azure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등을 통해 서버 확장성 확보.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디자인 개선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 친화적인 UI/UX 지속 업데이트.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다크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모드 및 커스터마이징 기능 추가.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기능 확장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소셜 네트워크 연동: 독서 기록을 친구들과 공유.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검색 최적화 및 통합 필터링 제공.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667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891</Words>
  <Application>Microsoft Office PowerPoint</Application>
  <PresentationFormat>와이드스크린</PresentationFormat>
  <Paragraphs>162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Pretendard</vt:lpstr>
      <vt:lpstr>나눔고딕</vt:lpstr>
      <vt:lpstr>나눔스퀘어 네오 Heavy</vt:lpstr>
      <vt:lpstr>맑은 고딕</vt:lpstr>
      <vt:lpstr>맑은고딕</vt:lpstr>
      <vt:lpstr>Arial</vt:lpstr>
      <vt:lpstr>Bebas Neue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병조 민</dc:creator>
  <cp:lastModifiedBy>heewon yun</cp:lastModifiedBy>
  <cp:revision>5</cp:revision>
  <dcterms:created xsi:type="dcterms:W3CDTF">2024-09-29T12:59:35Z</dcterms:created>
  <dcterms:modified xsi:type="dcterms:W3CDTF">2024-11-25T22:25:10Z</dcterms:modified>
</cp:coreProperties>
</file>