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0" r:id="rId2"/>
    <p:sldId id="267" r:id="rId3"/>
    <p:sldId id="269" r:id="rId4"/>
    <p:sldId id="278" r:id="rId5"/>
    <p:sldId id="270" r:id="rId6"/>
    <p:sldId id="289" r:id="rId7"/>
    <p:sldId id="271" r:id="rId8"/>
    <p:sldId id="273" r:id="rId9"/>
    <p:sldId id="285" r:id="rId10"/>
    <p:sldId id="282" r:id="rId11"/>
    <p:sldId id="283" r:id="rId12"/>
    <p:sldId id="284" r:id="rId13"/>
    <p:sldId id="275" r:id="rId14"/>
    <p:sldId id="276" r:id="rId15"/>
    <p:sldId id="277" r:id="rId16"/>
    <p:sldId id="286" r:id="rId17"/>
    <p:sldId id="281" r:id="rId18"/>
    <p:sldId id="287" r:id="rId19"/>
    <p:sldId id="279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3" autoAdjust="0"/>
    <p:restoredTop sz="95468" autoAdjust="0"/>
  </p:normalViewPr>
  <p:slideViewPr>
    <p:cSldViewPr snapToGrid="0" showGuides="1">
      <p:cViewPr varScale="1">
        <p:scale>
          <a:sx n="75" d="100"/>
          <a:sy n="75" d="100"/>
        </p:scale>
        <p:origin x="-4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C0417-D937-48AA-A0E5-CC1AEACEC6B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3721528-66F6-40A2-A1BC-F4FB91B633F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56F1B27-D97B-45C7-985B-0A3DD656E89C}" type="parTrans" cxnId="{D2708D26-7729-4787-A574-4E874AAE63FF}">
      <dgm:prSet/>
      <dgm:spPr/>
      <dgm:t>
        <a:bodyPr/>
        <a:lstStyle/>
        <a:p>
          <a:pPr latinLnBrk="1"/>
          <a:endParaRPr lang="ko-KR" altLang="en-US"/>
        </a:p>
      </dgm:t>
    </dgm:pt>
    <dgm:pt modelId="{89EA0BCD-6742-4C76-8D1A-41BEDCB70F18}" type="sibTrans" cxnId="{D2708D26-7729-4787-A574-4E874AAE63F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2E9B319-8619-4FD7-A93B-0F4BC4D12AFD}" type="pres">
      <dgm:prSet presAssocID="{BA1C0417-D937-48AA-A0E5-CC1AEACEC6BE}" presName="Name0" presStyleCnt="0">
        <dgm:presLayoutVars>
          <dgm:chMax val="7"/>
          <dgm:chPref val="7"/>
          <dgm:dir/>
        </dgm:presLayoutVars>
      </dgm:prSet>
      <dgm:spPr/>
    </dgm:pt>
    <dgm:pt modelId="{A14B85AE-3A12-4E35-AD16-10D1B6C038EF}" type="pres">
      <dgm:prSet presAssocID="{BA1C0417-D937-48AA-A0E5-CC1AEACEC6BE}" presName="Name1" presStyleCnt="0"/>
      <dgm:spPr/>
    </dgm:pt>
    <dgm:pt modelId="{2E975B8B-9594-4910-A893-72F021AB90C0}" type="pres">
      <dgm:prSet presAssocID="{89EA0BCD-6742-4C76-8D1A-41BEDCB70F18}" presName="picture_1" presStyleCnt="0"/>
      <dgm:spPr/>
    </dgm:pt>
    <dgm:pt modelId="{93796EF2-59BA-4EE2-A8E4-EC9A3012E338}" type="pres">
      <dgm:prSet presAssocID="{89EA0BCD-6742-4C76-8D1A-41BEDCB70F18}" presName="pictureRepeatNode" presStyleLbl="alignImgPlace1" presStyleIdx="0" presStyleCnt="1" custScaleX="114171" custScaleY="107485" custLinFactNeighborX="-32534" custLinFactNeighborY="-36252"/>
      <dgm:spPr/>
      <dgm:t>
        <a:bodyPr/>
        <a:lstStyle/>
        <a:p>
          <a:pPr latinLnBrk="1"/>
          <a:endParaRPr lang="ko-KR" altLang="en-US"/>
        </a:p>
      </dgm:t>
    </dgm:pt>
    <dgm:pt modelId="{68603EC9-C039-4B19-9A4D-6FF8B83F4B2A}" type="pres">
      <dgm:prSet presAssocID="{53721528-66F6-40A2-A1BC-F4FB91B633F9}" presName="text_1" presStyleLbl="node1" presStyleIdx="0" presStyleCnt="0" custLinFactX="100000" custLinFactY="100000" custLinFactNeighborX="154902" custLinFactNeighborY="12054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2708D26-7729-4787-A574-4E874AAE63FF}" srcId="{BA1C0417-D937-48AA-A0E5-CC1AEACEC6BE}" destId="{53721528-66F6-40A2-A1BC-F4FB91B633F9}" srcOrd="0" destOrd="0" parTransId="{C56F1B27-D97B-45C7-985B-0A3DD656E89C}" sibTransId="{89EA0BCD-6742-4C76-8D1A-41BEDCB70F18}"/>
    <dgm:cxn modelId="{B6E7C26A-1121-415A-8F30-9FA99E07AACE}" type="presOf" srcId="{BA1C0417-D937-48AA-A0E5-CC1AEACEC6BE}" destId="{D2E9B319-8619-4FD7-A93B-0F4BC4D12AFD}" srcOrd="0" destOrd="0" presId="urn:microsoft.com/office/officeart/2008/layout/CircularPictureCallout"/>
    <dgm:cxn modelId="{5F68FB5D-D65C-46B7-A726-3997188454B5}" type="presOf" srcId="{53721528-66F6-40A2-A1BC-F4FB91B633F9}" destId="{68603EC9-C039-4B19-9A4D-6FF8B83F4B2A}" srcOrd="0" destOrd="0" presId="urn:microsoft.com/office/officeart/2008/layout/CircularPictureCallout"/>
    <dgm:cxn modelId="{191B4664-A80B-4BDD-981E-6E78F3272FB5}" type="presOf" srcId="{89EA0BCD-6742-4C76-8D1A-41BEDCB70F18}" destId="{93796EF2-59BA-4EE2-A8E4-EC9A3012E338}" srcOrd="0" destOrd="0" presId="urn:microsoft.com/office/officeart/2008/layout/CircularPictureCallout"/>
    <dgm:cxn modelId="{44A129AA-0B68-4BAC-8470-960B25A58EA5}" type="presParOf" srcId="{D2E9B319-8619-4FD7-A93B-0F4BC4D12AFD}" destId="{A14B85AE-3A12-4E35-AD16-10D1B6C038EF}" srcOrd="0" destOrd="0" presId="urn:microsoft.com/office/officeart/2008/layout/CircularPictureCallout"/>
    <dgm:cxn modelId="{68E63C33-D866-4874-95A9-161C6AED853C}" type="presParOf" srcId="{A14B85AE-3A12-4E35-AD16-10D1B6C038EF}" destId="{2E975B8B-9594-4910-A893-72F021AB90C0}" srcOrd="0" destOrd="0" presId="urn:microsoft.com/office/officeart/2008/layout/CircularPictureCallout"/>
    <dgm:cxn modelId="{3EE8B7C5-E208-4CF9-A867-3C354EC1560B}" type="presParOf" srcId="{2E975B8B-9594-4910-A893-72F021AB90C0}" destId="{93796EF2-59BA-4EE2-A8E4-EC9A3012E338}" srcOrd="0" destOrd="0" presId="urn:microsoft.com/office/officeart/2008/layout/CircularPictureCallout"/>
    <dgm:cxn modelId="{D48310BA-27BF-488C-8A55-D7F3039D7A0A}" type="presParOf" srcId="{A14B85AE-3A12-4E35-AD16-10D1B6C038EF}" destId="{68603EC9-C039-4B19-9A4D-6FF8B83F4B2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1C0417-D937-48AA-A0E5-CC1AEACEC6B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3721528-66F6-40A2-A1BC-F4FB91B633F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56F1B27-D97B-45C7-985B-0A3DD656E89C}" type="parTrans" cxnId="{D2708D26-7729-4787-A574-4E874AAE63FF}">
      <dgm:prSet/>
      <dgm:spPr/>
      <dgm:t>
        <a:bodyPr/>
        <a:lstStyle/>
        <a:p>
          <a:pPr latinLnBrk="1"/>
          <a:endParaRPr lang="ko-KR" altLang="en-US"/>
        </a:p>
      </dgm:t>
    </dgm:pt>
    <dgm:pt modelId="{89EA0BCD-6742-4C76-8D1A-41BEDCB70F18}" type="sibTrans" cxnId="{D2708D26-7729-4787-A574-4E874AAE63F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2E9B319-8619-4FD7-A93B-0F4BC4D12AFD}" type="pres">
      <dgm:prSet presAssocID="{BA1C0417-D937-48AA-A0E5-CC1AEACEC6BE}" presName="Name0" presStyleCnt="0">
        <dgm:presLayoutVars>
          <dgm:chMax val="7"/>
          <dgm:chPref val="7"/>
          <dgm:dir/>
        </dgm:presLayoutVars>
      </dgm:prSet>
      <dgm:spPr/>
    </dgm:pt>
    <dgm:pt modelId="{A14B85AE-3A12-4E35-AD16-10D1B6C038EF}" type="pres">
      <dgm:prSet presAssocID="{BA1C0417-D937-48AA-A0E5-CC1AEACEC6BE}" presName="Name1" presStyleCnt="0"/>
      <dgm:spPr/>
    </dgm:pt>
    <dgm:pt modelId="{2E975B8B-9594-4910-A893-72F021AB90C0}" type="pres">
      <dgm:prSet presAssocID="{89EA0BCD-6742-4C76-8D1A-41BEDCB70F18}" presName="picture_1" presStyleCnt="0"/>
      <dgm:spPr/>
    </dgm:pt>
    <dgm:pt modelId="{93796EF2-59BA-4EE2-A8E4-EC9A3012E338}" type="pres">
      <dgm:prSet presAssocID="{89EA0BCD-6742-4C76-8D1A-41BEDCB70F18}" presName="pictureRepeatNode" presStyleLbl="alignImgPlace1" presStyleIdx="0" presStyleCnt="1" custScaleX="114171" custScaleY="107485" custLinFactNeighborX="-32534" custLinFactNeighborY="-36252"/>
      <dgm:spPr/>
      <dgm:t>
        <a:bodyPr/>
        <a:lstStyle/>
        <a:p>
          <a:pPr latinLnBrk="1"/>
          <a:endParaRPr lang="ko-KR" altLang="en-US"/>
        </a:p>
      </dgm:t>
    </dgm:pt>
    <dgm:pt modelId="{68603EC9-C039-4B19-9A4D-6FF8B83F4B2A}" type="pres">
      <dgm:prSet presAssocID="{53721528-66F6-40A2-A1BC-F4FB91B633F9}" presName="text_1" presStyleLbl="node1" presStyleIdx="0" presStyleCnt="0" custLinFactX="100000" custLinFactY="100000" custLinFactNeighborX="154902" custLinFactNeighborY="12054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2708D26-7729-4787-A574-4E874AAE63FF}" srcId="{BA1C0417-D937-48AA-A0E5-CC1AEACEC6BE}" destId="{53721528-66F6-40A2-A1BC-F4FB91B633F9}" srcOrd="0" destOrd="0" parTransId="{C56F1B27-D97B-45C7-985B-0A3DD656E89C}" sibTransId="{89EA0BCD-6742-4C76-8D1A-41BEDCB70F18}"/>
    <dgm:cxn modelId="{B6E7C26A-1121-415A-8F30-9FA99E07AACE}" type="presOf" srcId="{BA1C0417-D937-48AA-A0E5-CC1AEACEC6BE}" destId="{D2E9B319-8619-4FD7-A93B-0F4BC4D12AFD}" srcOrd="0" destOrd="0" presId="urn:microsoft.com/office/officeart/2008/layout/CircularPictureCallout"/>
    <dgm:cxn modelId="{5F68FB5D-D65C-46B7-A726-3997188454B5}" type="presOf" srcId="{53721528-66F6-40A2-A1BC-F4FB91B633F9}" destId="{68603EC9-C039-4B19-9A4D-6FF8B83F4B2A}" srcOrd="0" destOrd="0" presId="urn:microsoft.com/office/officeart/2008/layout/CircularPictureCallout"/>
    <dgm:cxn modelId="{191B4664-A80B-4BDD-981E-6E78F3272FB5}" type="presOf" srcId="{89EA0BCD-6742-4C76-8D1A-41BEDCB70F18}" destId="{93796EF2-59BA-4EE2-A8E4-EC9A3012E338}" srcOrd="0" destOrd="0" presId="urn:microsoft.com/office/officeart/2008/layout/CircularPictureCallout"/>
    <dgm:cxn modelId="{44A129AA-0B68-4BAC-8470-960B25A58EA5}" type="presParOf" srcId="{D2E9B319-8619-4FD7-A93B-0F4BC4D12AFD}" destId="{A14B85AE-3A12-4E35-AD16-10D1B6C038EF}" srcOrd="0" destOrd="0" presId="urn:microsoft.com/office/officeart/2008/layout/CircularPictureCallout"/>
    <dgm:cxn modelId="{68E63C33-D866-4874-95A9-161C6AED853C}" type="presParOf" srcId="{A14B85AE-3A12-4E35-AD16-10D1B6C038EF}" destId="{2E975B8B-9594-4910-A893-72F021AB90C0}" srcOrd="0" destOrd="0" presId="urn:microsoft.com/office/officeart/2008/layout/CircularPictureCallout"/>
    <dgm:cxn modelId="{3EE8B7C5-E208-4CF9-A867-3C354EC1560B}" type="presParOf" srcId="{2E975B8B-9594-4910-A893-72F021AB90C0}" destId="{93796EF2-59BA-4EE2-A8E4-EC9A3012E338}" srcOrd="0" destOrd="0" presId="urn:microsoft.com/office/officeart/2008/layout/CircularPictureCallout"/>
    <dgm:cxn modelId="{D48310BA-27BF-488C-8A55-D7F3039D7A0A}" type="presParOf" srcId="{A14B85AE-3A12-4E35-AD16-10D1B6C038EF}" destId="{68603EC9-C039-4B19-9A4D-6FF8B83F4B2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96EF2-59BA-4EE2-A8E4-EC9A3012E338}">
      <dsp:nvSpPr>
        <dsp:cNvPr id="0" name=""/>
        <dsp:cNvSpPr/>
      </dsp:nvSpPr>
      <dsp:spPr>
        <a:xfrm>
          <a:off x="168086" y="162014"/>
          <a:ext cx="1848713" cy="1740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03EC9-C039-4B19-9A4D-6FF8B83F4B2A}">
      <dsp:nvSpPr>
        <dsp:cNvPr id="0" name=""/>
        <dsp:cNvSpPr/>
      </dsp:nvSpPr>
      <dsp:spPr>
        <a:xfrm>
          <a:off x="2202179" y="2704147"/>
          <a:ext cx="1036320" cy="53435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202179" y="2704147"/>
        <a:ext cx="1036320" cy="534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96EF2-59BA-4EE2-A8E4-EC9A3012E338}">
      <dsp:nvSpPr>
        <dsp:cNvPr id="0" name=""/>
        <dsp:cNvSpPr/>
      </dsp:nvSpPr>
      <dsp:spPr>
        <a:xfrm>
          <a:off x="168086" y="162014"/>
          <a:ext cx="1848713" cy="1740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03EC9-C039-4B19-9A4D-6FF8B83F4B2A}">
      <dsp:nvSpPr>
        <dsp:cNvPr id="0" name=""/>
        <dsp:cNvSpPr/>
      </dsp:nvSpPr>
      <dsp:spPr>
        <a:xfrm>
          <a:off x="2202179" y="2704147"/>
          <a:ext cx="1036320" cy="53435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202179" y="2704147"/>
        <a:ext cx="1036320" cy="53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1C0C83DD-9AA4-CAF1-6242-A25353500E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AEE91D7-8997-967D-7AE4-7D22164FD9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0D455-7B9D-4513-A0A4-166488120C88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6AD856A-D6CB-4615-1414-4A8901A832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C9EEF46-D9DD-48DF-D4DA-B5F0CC0E24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5B0A5-027E-4045-B15D-3724E66D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369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F5807-02CC-4C1B-9F74-1F4E344A85BD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4C2D-27FD-46A3-B21B-C46E994B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086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9B5D2B-5975-3D93-758D-F1E9EB234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5BC39AB-2676-24D9-E221-89C4CBDC0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5B9B236-4BEF-A54C-40B1-B297DB82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DAE6-C49A-4AA0-B672-506E44DB693E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9E3AD4-4727-5F7B-DEEA-BF369C23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3F6DE3C-5D73-577E-B755-C6389D70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AD63EE-2E6F-463C-D009-24D0FEAE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61727B6-0A9A-FA0B-A1EE-2DA526C54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794BD8-EB1E-6232-5134-1D93D1E6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211-6C3C-4D43-93C2-DE93AD43FD3B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142543-8631-DBB8-B9FB-1696A48F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189F2F-0972-FBAB-3EFA-1AF569A1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4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3CF12F-2522-FD78-58C9-D1050563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ABC596A-CF85-1192-2022-507723D2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B9C839-C36C-6B8A-5DF9-2F93AC5A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B8F6-17FA-442F-AF0C-FE68863AFDCA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5C8AF1-E753-BF00-5E20-DD786568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CAC66A-64D9-DE51-CF52-F19FEBC7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7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5F976B-A8CE-192C-9880-230C1C78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BE4248-60CD-CB75-04AE-8EE2D870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EA37EF-80E4-D55A-557A-1558C779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5FBD-254B-47DD-BA5D-19DC745AC9D3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185BBE-62F0-1473-4BCE-C94F5828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AC3B94-E377-D66A-2CA9-CFDC775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76DCAD-B80C-F331-8CCD-779469AC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855A40B-48ED-8369-C17D-5A6A6F1F7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487357-975E-3E02-9976-34C56368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4C00-91C0-489C-83FF-F9395EC19125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4DD529-86AE-4970-849E-D5A176D1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7BF360-3CCB-92EC-3BB6-03BA830F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4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85D4DE-A28C-0989-D046-947A5B02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6D1D1C-2676-A8B7-FF97-BA309A2F4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B3CE249-B475-95AC-055F-27A03446D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2858C19-9556-472B-F1F8-89D1EC26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BF55-284B-409A-B730-E4998A6F1015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C7DB3A-F4FA-A59C-004A-C4295F80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153C1C8-B0AF-F982-FAB7-5F98E7F4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DD8A29-541F-3A93-6D12-B1A0360E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4B5E0E9-7664-CB68-4787-9106881CC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2B36E7A-06BE-57D6-E3C2-82A9277D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D3DFEA0-E4A7-0AF6-0E28-933987379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F0F0126-FBA7-0384-9BFF-50496DCAC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667D733-73E3-C023-3C84-C340731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469-D133-4F46-9E79-C1D12E7408C3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3368B70-B4FD-129B-5A26-E854A49C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EA8FFD-7507-128A-B81A-B95C5CE2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8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D85525-7B85-D453-5173-EB474C82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AE392E7-4B64-55D8-25E1-36A98864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6468-3595-4BB6-89EB-DAA91EDEA172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1F5527F-15A2-EE0D-FC16-40953E19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28C9163-D492-2FB4-18AF-F2456C4B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3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0F1CC9A-6B92-7B14-386F-62729D3B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546-9B79-4F9F-9DDF-2E785BC1FEA5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DE3CEF2-317A-9D45-F2E8-F9561A08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18EB9D5-23BC-984E-5FD4-8396B1B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4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B06CA4-94F4-B751-5612-0EDA2117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6B257A4-3239-FD0D-18C9-B612C6E9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FEF1C58-5B38-F61B-6270-E71F16B4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F94BBDF-4AB8-461E-9907-BD9655BC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AA8-FC53-418B-BFFF-4D37EBD413F7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BFF8122-6271-1FFF-163B-4F16C2C1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D387D0A-DCE5-E1EC-2B6C-A3BEB8D1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9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F71EC2-3823-B30B-D767-38A73AE2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ABEA8E3-463C-979D-6A87-9C1B87420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A0C520D-CC95-95B7-398E-66CD7D801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C2C3E93-D1A0-96CC-2965-2EDC89EF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63E-9A92-4DDE-A48B-171E43A2EBDD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A1ECE3-D3B2-0E32-5B1B-136C1EEA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F5E929-235F-F4FF-7F14-F52577DC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1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0DA2C68-AE68-F55C-1114-DA128326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4A5281F-A5CC-3B08-3890-D5C89FFE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B0CDE2-82F8-6B3A-27EE-7536E54AC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F77B7-C085-4A65-8458-5B2D70F63629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F36F35-2F9D-C557-9CED-105D06D11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E082EB-0EC3-1F98-683C-889E0220F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2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YourGitHubID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rGitHubI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rGitHubI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rGitHubI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github.com/YourGitHubID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mentianews.co.kr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49E896A-B72D-4BA0-FBDC-58D09CE14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8E282B-E200-C373-C1BE-A7302DAC9402}"/>
              </a:ext>
            </a:extLst>
          </p:cNvPr>
          <p:cNvSpPr txBox="1"/>
          <p:nvPr/>
        </p:nvSpPr>
        <p:spPr>
          <a:xfrm>
            <a:off x="8056280" y="6183216"/>
            <a:ext cx="42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기획 윤희원 김성윤 장유진 </a:t>
            </a:r>
            <a:r>
              <a:rPr lang="ko-KR" altLang="en-US" b="1" dirty="0" err="1"/>
              <a:t>박찬의</a:t>
            </a:r>
            <a:endParaRPr lang="ko-KR" altLang="en-US" b="1" dirty="0"/>
          </a:p>
        </p:txBody>
      </p:sp>
      <p:pic>
        <p:nvPicPr>
          <p:cNvPr id="1026" name="Picture 2" descr="메모가 있는 현실적인 압핀 핀 컬렉션">
            <a:extLst>
              <a:ext uri="{FF2B5EF4-FFF2-40B4-BE49-F238E27FC236}">
                <a16:creationId xmlns:a16="http://schemas.microsoft.com/office/drawing/2014/main" xmlns="" id="{BEF4FFC8-E32A-DD03-CA14-12E7654A6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48672" r="65171" b="7643"/>
          <a:stretch/>
        </p:blipFill>
        <p:spPr bwMode="auto">
          <a:xfrm>
            <a:off x="518272" y="65073"/>
            <a:ext cx="2356047" cy="23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메모가 있는 현실적인 압핀 핀 컬렉션">
            <a:extLst>
              <a:ext uri="{FF2B5EF4-FFF2-40B4-BE49-F238E27FC236}">
                <a16:creationId xmlns:a16="http://schemas.microsoft.com/office/drawing/2014/main" xmlns="" id="{E6E688CB-1A7E-B01B-8102-F91D3F905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48672" r="65171" b="7643"/>
          <a:stretch/>
        </p:blipFill>
        <p:spPr bwMode="auto">
          <a:xfrm>
            <a:off x="4081905" y="2648922"/>
            <a:ext cx="2433034" cy="24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메모가 있는 현실적인 압핀 핀 컬렉션">
            <a:extLst>
              <a:ext uri="{FF2B5EF4-FFF2-40B4-BE49-F238E27FC236}">
                <a16:creationId xmlns:a16="http://schemas.microsoft.com/office/drawing/2014/main" xmlns="" id="{A0993D47-302A-B8C6-47DF-2CC52F786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0" t="47896" r="5612" b="5075"/>
          <a:stretch/>
        </p:blipFill>
        <p:spPr bwMode="auto">
          <a:xfrm>
            <a:off x="6510899" y="3272886"/>
            <a:ext cx="2319058" cy="26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메모가 있는 현실적인 압핀 핀 컬렉션">
            <a:extLst>
              <a:ext uri="{FF2B5EF4-FFF2-40B4-BE49-F238E27FC236}">
                <a16:creationId xmlns:a16="http://schemas.microsoft.com/office/drawing/2014/main" xmlns="" id="{EED489B0-076D-A378-81ED-01BAA0058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97" t="6643" r="6607" b="52958"/>
          <a:stretch/>
        </p:blipFill>
        <p:spPr bwMode="auto">
          <a:xfrm>
            <a:off x="5363171" y="224740"/>
            <a:ext cx="2323374" cy="23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4D7220-1177-8F31-CD6D-4F85925817AA}"/>
              </a:ext>
            </a:extLst>
          </p:cNvPr>
          <p:cNvSpPr txBox="1"/>
          <p:nvPr/>
        </p:nvSpPr>
        <p:spPr>
          <a:xfrm>
            <a:off x="1240693" y="918759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51C2F89-5D96-EB01-1C8A-CCE89931268D}"/>
              </a:ext>
            </a:extLst>
          </p:cNvPr>
          <p:cNvSpPr txBox="1"/>
          <p:nvPr/>
        </p:nvSpPr>
        <p:spPr>
          <a:xfrm>
            <a:off x="8074868" y="5878417"/>
            <a:ext cx="42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팀 스마트 기록관리 플랫폼</a:t>
            </a:r>
          </a:p>
        </p:txBody>
      </p:sp>
      <p:pic>
        <p:nvPicPr>
          <p:cNvPr id="6" name="Picture 2" descr="메모가 있는 현실적인 압핀 핀 컬렉션">
            <a:extLst>
              <a:ext uri="{FF2B5EF4-FFF2-40B4-BE49-F238E27FC236}">
                <a16:creationId xmlns:a16="http://schemas.microsoft.com/office/drawing/2014/main" xmlns="" id="{2879F9F5-9606-D034-09C0-B067338F9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48672" r="65171" b="7643"/>
          <a:stretch/>
        </p:blipFill>
        <p:spPr bwMode="auto">
          <a:xfrm>
            <a:off x="2921237" y="65073"/>
            <a:ext cx="2356047" cy="23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메모가 있는 현실적인 압핀 핀 컬렉션">
            <a:extLst>
              <a:ext uri="{FF2B5EF4-FFF2-40B4-BE49-F238E27FC236}">
                <a16:creationId xmlns:a16="http://schemas.microsoft.com/office/drawing/2014/main" xmlns="" id="{BEB3F252-D7F8-784B-880D-40E3E3359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0" t="47896" r="5612" b="5075"/>
          <a:stretch/>
        </p:blipFill>
        <p:spPr bwMode="auto">
          <a:xfrm>
            <a:off x="8700177" y="2553145"/>
            <a:ext cx="2554558" cy="245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BB3B82-F73B-271C-FD0A-E4067C9E860A}"/>
              </a:ext>
            </a:extLst>
          </p:cNvPr>
          <p:cNvSpPr txBox="1"/>
          <p:nvPr/>
        </p:nvSpPr>
        <p:spPr>
          <a:xfrm>
            <a:off x="3613765" y="927223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7B4BD5-9F78-C299-3DA1-792B03FB933C}"/>
              </a:ext>
            </a:extLst>
          </p:cNvPr>
          <p:cNvSpPr txBox="1"/>
          <p:nvPr/>
        </p:nvSpPr>
        <p:spPr>
          <a:xfrm>
            <a:off x="5969812" y="927223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EFD5D40-F685-2060-4E6E-3F65DDDF6751}"/>
              </a:ext>
            </a:extLst>
          </p:cNvPr>
          <p:cNvSpPr txBox="1"/>
          <p:nvPr/>
        </p:nvSpPr>
        <p:spPr>
          <a:xfrm>
            <a:off x="4829248" y="3504626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/>
              <a:t>즐</a:t>
            </a:r>
            <a:endParaRPr lang="ko-KR" altLang="en-US" sz="6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1DBD97B-32CA-EE49-6D51-2E217F0E07F4}"/>
              </a:ext>
            </a:extLst>
          </p:cNvPr>
          <p:cNvSpPr txBox="1"/>
          <p:nvPr/>
        </p:nvSpPr>
        <p:spPr>
          <a:xfrm>
            <a:off x="7185295" y="4012457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6712B46-EE4D-FE64-8561-AB361E7EE900}"/>
              </a:ext>
            </a:extLst>
          </p:cNvPr>
          <p:cNvSpPr txBox="1"/>
          <p:nvPr/>
        </p:nvSpPr>
        <p:spPr>
          <a:xfrm>
            <a:off x="9679744" y="3272886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움</a:t>
            </a:r>
          </a:p>
        </p:txBody>
      </p:sp>
    </p:spTree>
    <p:extLst>
      <p:ext uri="{BB962C8B-B14F-4D97-AF65-F5344CB8AC3E}">
        <p14:creationId xmlns:p14="http://schemas.microsoft.com/office/powerpoint/2010/main" val="40958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5DA016-A982-24E9-B7C7-B0FEFB3A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537E2B-CA97-177F-65EF-272673D33BB2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01BB00E4-D545-3AA2-E2A4-D2B53E1D2A0B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9475DC-5663-32AC-6D9D-FB1DBE1A3073}"/>
              </a:ext>
            </a:extLst>
          </p:cNvPr>
          <p:cNvSpPr txBox="1"/>
          <p:nvPr/>
        </p:nvSpPr>
        <p:spPr>
          <a:xfrm>
            <a:off x="759674" y="791610"/>
            <a:ext cx="3291286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설명</a:t>
            </a: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(</a:t>
            </a: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러닝관리 프로그램 </a:t>
            </a: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E94871D3-9222-D2C3-96FA-EA3413261CD2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24864681-37EC-0514-AD5A-368DD24C178B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BC1A2395-C804-2864-88B2-3D42EB08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08" y="2006059"/>
            <a:ext cx="53243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17721E-BABA-85A5-DAA3-5B72B3ED636B}"/>
              </a:ext>
            </a:extLst>
          </p:cNvPr>
          <p:cNvSpPr txBox="1"/>
          <p:nvPr/>
        </p:nvSpPr>
        <p:spPr>
          <a:xfrm>
            <a:off x="759674" y="148622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2C82F163-D047-C84E-C959-0ABE34E1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74" y="2136338"/>
            <a:ext cx="1061059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dirty="0">
                <a:latin typeface="Arial" panose="020B0604020202020204" pitchFamily="34" charset="0"/>
              </a:rPr>
              <a:t>1.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기록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거리, 시간, 평균 페이스, 메모 등 러닝 관련 데이터를 손쉽게 입력 및 저장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dirty="0">
                <a:latin typeface="Arial" panose="020B0604020202020204" pitchFamily="34" charset="0"/>
              </a:rPr>
              <a:t>2.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기간별 통계 보기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오늘, 이번 주, 이번 달의 러닝 기록을 필터링하여 거리 및 소요 시간 합계를 보여줌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dirty="0">
                <a:latin typeface="Arial" panose="020B0604020202020204" pitchFamily="34" charset="0"/>
              </a:rPr>
              <a:t>3.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차트 시각화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주간 러닝 기록을 날짜별로 그래프로 표시해 쉽게 비교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dirty="0">
                <a:latin typeface="Arial" panose="020B0604020202020204" pitchFamily="34" charset="0"/>
              </a:rPr>
              <a:t>4.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평균 속도 및 페이스 계산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입력된 데이터를 기반으로 자동으로 평균 시속 및 페이스 계산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수정 및 삭제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기록된 데이터를 편집하거나 삭제할 수 있는 유연한 관리 기능 제공</a:t>
            </a:r>
          </a:p>
        </p:txBody>
      </p:sp>
    </p:spTree>
    <p:extLst>
      <p:ext uri="{BB962C8B-B14F-4D97-AF65-F5344CB8AC3E}">
        <p14:creationId xmlns:p14="http://schemas.microsoft.com/office/powerpoint/2010/main" val="633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70903D-3D4C-F44C-9990-A70D3CBAE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681853-8B47-C34E-21B1-A2D778A9ABD2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CBDFED4-A24E-525D-8669-34D858C2B9F1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9DDFBA-CD92-19FC-23DA-154CB5040EFC}"/>
              </a:ext>
            </a:extLst>
          </p:cNvPr>
          <p:cNvSpPr txBox="1"/>
          <p:nvPr/>
        </p:nvSpPr>
        <p:spPr>
          <a:xfrm>
            <a:off x="759674" y="791610"/>
            <a:ext cx="3490058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설명</a:t>
            </a: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( </a:t>
            </a: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가계부관리 프로그램 </a:t>
            </a: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DFD13E5-B204-0813-41B3-583FB47120EA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548BA4C1-34E7-0E90-FB1A-251E69004F21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2DDF982-A619-0285-F01D-94BF86BD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08" y="2006059"/>
            <a:ext cx="53243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A846D7-814B-2635-E0D8-693333BFFB8D}"/>
              </a:ext>
            </a:extLst>
          </p:cNvPr>
          <p:cNvSpPr txBox="1"/>
          <p:nvPr/>
        </p:nvSpPr>
        <p:spPr>
          <a:xfrm>
            <a:off x="759674" y="1389455"/>
            <a:ext cx="935129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전역 변수 활용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렌더링 기능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정렬 및 화면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 smtClean="0"/>
              <a:t>로컬스토리지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기존에 입력되었던 기록이 다시 입력되도록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데이터 삭제 기능</a:t>
            </a:r>
            <a:endParaRPr lang="en-US" altLang="ko-KR" b="1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삭제 버튼을 눌렀을 때 정말로 삭제할 것인지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항목 추가 기능 </a:t>
            </a:r>
            <a:r>
              <a:rPr lang="en-US" altLang="ko-KR" dirty="0"/>
              <a:t>(</a:t>
            </a:r>
            <a:r>
              <a:rPr lang="ko-KR" altLang="en-US" dirty="0"/>
              <a:t>항목입력 및 데이터 업데이트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금액 필수 입력 여부 검증 </a:t>
            </a:r>
            <a:r>
              <a:rPr lang="en-US" altLang="ko-KR" dirty="0"/>
              <a:t>-&gt; </a:t>
            </a:r>
            <a:r>
              <a:rPr lang="ko-KR" altLang="en-US" dirty="0" err="1"/>
              <a:t>미입력</a:t>
            </a:r>
            <a:r>
              <a:rPr lang="ko-KR" altLang="en-US" dirty="0"/>
              <a:t> 시 </a:t>
            </a:r>
            <a:r>
              <a:rPr lang="ko-KR" altLang="en-US" dirty="0" err="1"/>
              <a:t>알림창</a:t>
            </a:r>
            <a:r>
              <a:rPr lang="ko-KR" altLang="en-US" dirty="0"/>
              <a:t>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지출 버튼 클릭 시 금액을 음수로</a:t>
            </a:r>
            <a:r>
              <a:rPr lang="en-US" altLang="ko-KR" dirty="0"/>
              <a:t>, </a:t>
            </a:r>
            <a:r>
              <a:rPr lang="ko-KR" altLang="en-US" dirty="0"/>
              <a:t>수입 버튼 클릭 시 금액을 양수로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총액 계산 기능</a:t>
            </a:r>
            <a:r>
              <a:rPr lang="en-US" altLang="ko-KR" dirty="0"/>
              <a:t>: </a:t>
            </a:r>
            <a:r>
              <a:rPr lang="ko-KR" altLang="en-US" dirty="0"/>
              <a:t>전체</a:t>
            </a:r>
            <a:r>
              <a:rPr lang="en-US" altLang="ko-KR" dirty="0"/>
              <a:t>, </a:t>
            </a:r>
            <a:r>
              <a:rPr lang="ko-KR" altLang="en-US" dirty="0"/>
              <a:t>수입</a:t>
            </a:r>
            <a:r>
              <a:rPr lang="en-US" altLang="ko-KR" dirty="0"/>
              <a:t>, </a:t>
            </a:r>
            <a:r>
              <a:rPr lang="ko-KR" altLang="en-US" dirty="0"/>
              <a:t>지출 총액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40A571A-197F-AC08-CB3E-301742961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777681-7B8A-DEF2-3205-76C0CB5A58F7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95E63B22-AFB8-8C1A-7785-9167EAC57FB6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2B1A00-7228-8E14-E44A-EC296F18A6EE}"/>
              </a:ext>
            </a:extLst>
          </p:cNvPr>
          <p:cNvSpPr txBox="1"/>
          <p:nvPr/>
        </p:nvSpPr>
        <p:spPr>
          <a:xfrm>
            <a:off x="759674" y="791610"/>
            <a:ext cx="2694969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설명</a:t>
            </a: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( </a:t>
            </a:r>
            <a:r>
              <a:rPr lang="ko-KR" altLang="en-US" sz="1700" spc="-150" dirty="0" err="1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업다운</a:t>
            </a: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게임 </a:t>
            </a: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09875309-A560-448C-CA36-E322934ABDB4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E11173C3-21D8-6A9E-DCE1-D0BB210707B3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9C65F48A-F4B1-15F1-2231-E78A5732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08" y="2006059"/>
            <a:ext cx="53243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80CCEE-C31D-5C79-D87E-B6541B2BD2F5}"/>
              </a:ext>
            </a:extLst>
          </p:cNvPr>
          <p:cNvSpPr txBox="1"/>
          <p:nvPr/>
        </p:nvSpPr>
        <p:spPr>
          <a:xfrm>
            <a:off x="768140" y="1456673"/>
            <a:ext cx="109090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랜덤 숫자 생성</a:t>
            </a:r>
            <a:r>
              <a:rPr lang="en-US" altLang="ko-KR" dirty="0"/>
              <a:t>: 1~45 </a:t>
            </a:r>
            <a:r>
              <a:rPr lang="ko-KR" altLang="en-US" dirty="0"/>
              <a:t>사이의 랜덤 숫자를 생성하여 정답으로 설정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숫자 선택 인터페이스</a:t>
            </a:r>
            <a:r>
              <a:rPr lang="en-US" altLang="ko-KR" dirty="0"/>
              <a:t>: </a:t>
            </a:r>
            <a:r>
              <a:rPr lang="ko-KR" altLang="en-US" dirty="0"/>
              <a:t>사용자가 숫자 아이콘을 클릭하여 정답을 추리할 수 있는 인터페이스를 제공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b="1" dirty="0"/>
              <a:t>- Up &amp; Down </a:t>
            </a:r>
            <a:r>
              <a:rPr lang="ko-KR" altLang="en-US" b="1" dirty="0"/>
              <a:t>힌트 제공</a:t>
            </a:r>
            <a:r>
              <a:rPr lang="en-US" altLang="ko-KR" dirty="0"/>
              <a:t>: </a:t>
            </a:r>
            <a:r>
              <a:rPr lang="ko-KR" altLang="en-US" dirty="0"/>
              <a:t>사용자의 </a:t>
            </a:r>
            <a:r>
              <a:rPr lang="ko-KR" altLang="en-US" dirty="0" err="1"/>
              <a:t>입력값에</a:t>
            </a:r>
            <a:r>
              <a:rPr lang="ko-KR" altLang="en-US" dirty="0"/>
              <a:t> 따라 정답보다 크면 </a:t>
            </a:r>
            <a:r>
              <a:rPr lang="en-US" altLang="ko-KR" dirty="0"/>
              <a:t>"Down", </a:t>
            </a:r>
            <a:r>
              <a:rPr lang="ko-KR" altLang="en-US" dirty="0"/>
              <a:t>작으면 </a:t>
            </a:r>
            <a:r>
              <a:rPr lang="en-US" altLang="ko-KR" dirty="0"/>
              <a:t>"Up＂</a:t>
            </a:r>
            <a:r>
              <a:rPr lang="ko-KR" altLang="en-US" dirty="0"/>
              <a:t> 힌트 제공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실시간 범위 업데이트</a:t>
            </a:r>
            <a:r>
              <a:rPr lang="en-US" altLang="ko-KR" dirty="0"/>
              <a:t>: </a:t>
            </a:r>
            <a:r>
              <a:rPr lang="ko-KR" altLang="en-US" dirty="0"/>
              <a:t>사용자가 선택할 수 있는 숫자의 범위를 동적으로 업데이트하여 </a:t>
            </a:r>
            <a:r>
              <a:rPr lang="ko-KR" altLang="en-US" dirty="0" err="1"/>
              <a:t>직관성</a:t>
            </a:r>
            <a:r>
              <a:rPr lang="ko-KR" altLang="en-US" dirty="0"/>
              <a:t> 제공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정답 처리</a:t>
            </a:r>
            <a:r>
              <a:rPr lang="en-US" altLang="ko-KR" dirty="0"/>
              <a:t>: </a:t>
            </a:r>
            <a:r>
              <a:rPr lang="ko-KR" altLang="en-US" dirty="0"/>
              <a:t>정답을 맞췄을 때 축하 애니메이션과 함께 종료 메시지를 출력하며 게임을 종료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재시작 기능</a:t>
            </a:r>
            <a:r>
              <a:rPr lang="en-US" altLang="ko-KR" dirty="0"/>
              <a:t>: </a:t>
            </a:r>
            <a:r>
              <a:rPr lang="ko-KR" altLang="en-US" dirty="0"/>
              <a:t>일정 시간이 지나면 게임이 자동으로 </a:t>
            </a:r>
            <a:r>
              <a:rPr lang="ko-KR" altLang="en-US" dirty="0" err="1"/>
              <a:t>리셋되어</a:t>
            </a:r>
            <a:r>
              <a:rPr lang="ko-KR" altLang="en-US" dirty="0"/>
              <a:t> 반복 플레이가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43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1DD4145-C7D8-5482-415B-1C5D7071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1710D5-F999-F73D-73F7-B45538908B56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B7459D34-241E-574C-C5E7-26E14C2B158E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9DD973-9170-D56F-EF52-C0F344955CC8}"/>
              </a:ext>
            </a:extLst>
          </p:cNvPr>
          <p:cNvSpPr txBox="1"/>
          <p:nvPr/>
        </p:nvSpPr>
        <p:spPr>
          <a:xfrm>
            <a:off x="759674" y="791610"/>
            <a:ext cx="979755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개선방향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DF08BE0C-A002-10D0-0A90-ADD8E65D45B3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781ADD4B-E6E6-6F00-D6CE-2C1901A62D74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1B7A4D78-1C93-F84A-F812-8398A8213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99" y="1518253"/>
            <a:ext cx="730206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기술적 개선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추천 시스템 도입: 데이터를 기반으로 개인 맞춤형 추천 기능 추가.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클라우드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기반 확장: AWS, Azure 등을 통해 서버 확장성 확보.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디자인 개선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친화적인 UI/UX 지속 업데이트.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모드 및 커스터마이징 기능 추가.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기능 확장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소셜 네트워크 연동: 독서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러닝</a:t>
            </a:r>
            <a:r>
              <a:rPr lang="en-US" altLang="ko-KR" dirty="0">
                <a:latin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</a:rPr>
              <a:t>가계부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기록을 친구들과 공유.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검색 최적화 및 통합 필터링 제공.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B55B0A7-C68C-0DA4-C273-0FBBC546C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136C76-0A34-5715-363B-76161AEAC21B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수익모델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35EA2B66-F80F-C2CA-064B-9AF619253693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04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056E14-C465-24CB-68D5-6D666FFB3937}"/>
              </a:ext>
            </a:extLst>
          </p:cNvPr>
          <p:cNvSpPr txBox="1"/>
          <p:nvPr/>
        </p:nvSpPr>
        <p:spPr>
          <a:xfrm>
            <a:off x="759674" y="791610"/>
            <a:ext cx="979755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수익모델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7E5E89C-8628-C56B-299F-99DB8E383C0F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B23FF822-C1C9-82C0-6FF9-A9471C119D70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25DD8D26-0D5D-8E2A-CB03-D8DC0086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26" y="1582341"/>
            <a:ext cx="994374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dirty="0">
                <a:latin typeface="Arial" panose="020B0604020202020204" pitchFamily="34" charset="0"/>
              </a:rPr>
              <a:t>※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 모델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무료 사용자와 유료 사용자로 구분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유료 서비스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구독제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(프리미엄): 추가 기능 제공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광고 제거, 데이터 백업)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제공: 외부 기업에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판매하여 추가 수익 창출.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광고 수익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앱 내 배너 광고 및 스폰서십.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dirty="0">
                <a:latin typeface="Arial" panose="020B0604020202020204" pitchFamily="34" charset="0"/>
              </a:rPr>
              <a:t>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제휴 서비스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출판사와 협력하여 신간 홍보 및 추천 도서 판매.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드사와 제휴를 통한 신용카드 발급 광고 혹은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은행사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제휴를 통한 대출 광고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가계부 프로그램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8AC2D91-D42D-783E-BAFA-4A19F4A52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A48E03-DA8D-485F-8881-B1B2518D6FFA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0B6BF03F-A80A-AD29-A029-E6F8062B8644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4A053E-7402-EBD9-81EC-4D18E3322240}"/>
              </a:ext>
            </a:extLst>
          </p:cNvPr>
          <p:cNvSpPr txBox="1"/>
          <p:nvPr/>
        </p:nvSpPr>
        <p:spPr>
          <a:xfrm>
            <a:off x="759674" y="791610"/>
            <a:ext cx="780983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 err="1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느낀점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F2E31B8-0734-6C9A-4605-C61FD22FD4D5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62C730E1-2972-ABB0-BC8A-45EA8CA58DDB}"/>
              </a:ext>
            </a:extLst>
          </p:cNvPr>
          <p:cNvCxnSpPr>
            <a:cxnSpLocks/>
          </p:cNvCxnSpPr>
          <p:nvPr/>
        </p:nvCxnSpPr>
        <p:spPr>
          <a:xfrm>
            <a:off x="9223265" y="1173290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51194B-5273-EBF4-03CE-B14EC615EE3C}"/>
              </a:ext>
            </a:extLst>
          </p:cNvPr>
          <p:cNvSpPr txBox="1"/>
          <p:nvPr/>
        </p:nvSpPr>
        <p:spPr>
          <a:xfrm>
            <a:off x="707081" y="3208611"/>
            <a:ext cx="88497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개선사항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책 정보를 저장할 때 책을 읽었는지</a:t>
            </a:r>
            <a:r>
              <a:rPr lang="en-US" altLang="ko-KR" sz="1600" dirty="0"/>
              <a:t>? </a:t>
            </a:r>
            <a:r>
              <a:rPr lang="ko-KR" altLang="en-US" sz="1600" dirty="0"/>
              <a:t>읽고 있는지</a:t>
            </a:r>
            <a:r>
              <a:rPr lang="en-US" altLang="ko-KR" sz="1600" dirty="0"/>
              <a:t>? </a:t>
            </a:r>
            <a:r>
              <a:rPr lang="ko-KR" altLang="en-US" sz="1600" dirty="0"/>
              <a:t>읽을 계획인지</a:t>
            </a:r>
            <a:r>
              <a:rPr lang="en-US" altLang="ko-KR" sz="1600" dirty="0"/>
              <a:t>? 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상태를 추가로 관리할 수 있도록 드롭다운 메뉴로 추가하면 좋겠다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en-US" altLang="ko-KR" sz="1600" dirty="0"/>
              <a:t>2.  </a:t>
            </a:r>
            <a:r>
              <a:rPr lang="ko-KR" altLang="en-US" sz="1600" dirty="0"/>
              <a:t>자바스크립트의 고급기능인 </a:t>
            </a:r>
            <a:r>
              <a:rPr lang="en-US" altLang="ko-KR" sz="1600" dirty="0"/>
              <a:t>Async/Await</a:t>
            </a:r>
            <a:r>
              <a:rPr lang="ko-KR" altLang="en-US" sz="1600" dirty="0"/>
              <a:t>와  </a:t>
            </a:r>
            <a:r>
              <a:rPr lang="en-US" altLang="ko-KR" sz="1600" dirty="0"/>
              <a:t>Fetch API</a:t>
            </a:r>
            <a:r>
              <a:rPr lang="ko-KR" altLang="en-US" sz="1600" dirty="0"/>
              <a:t>를 활용하여</a:t>
            </a:r>
            <a:endParaRPr lang="en-US" altLang="ko-KR" sz="1600" dirty="0"/>
          </a:p>
          <a:p>
            <a:r>
              <a:rPr lang="ko-KR" altLang="en-US" sz="1600" dirty="0"/>
              <a:t>   책 정보를 외부 </a:t>
            </a:r>
            <a:r>
              <a:rPr lang="en-US" altLang="ko-KR" sz="1600" dirty="0"/>
              <a:t>API</a:t>
            </a:r>
            <a:r>
              <a:rPr lang="ko-KR" altLang="en-US" sz="1600" dirty="0"/>
              <a:t>에서 불러오는 기능 추가해보고 싶다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ex. </a:t>
            </a:r>
            <a:r>
              <a:rPr lang="ko-KR" altLang="en-US" sz="1600" dirty="0"/>
              <a:t>구글 북 </a:t>
            </a:r>
            <a:r>
              <a:rPr lang="en-US" altLang="ko-KR" sz="1600" dirty="0"/>
              <a:t>API, Open Library API</a:t>
            </a:r>
          </a:p>
          <a:p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4DFBC5A6-3CAA-E71C-4842-5DE52C8C285C}"/>
              </a:ext>
            </a:extLst>
          </p:cNvPr>
          <p:cNvSpPr/>
          <p:nvPr/>
        </p:nvSpPr>
        <p:spPr>
          <a:xfrm>
            <a:off x="9231065" y="641078"/>
            <a:ext cx="2589130" cy="3403391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DADBB6B-D81F-55BE-C59C-5B9C20D04BED}"/>
              </a:ext>
            </a:extLst>
          </p:cNvPr>
          <p:cNvCxnSpPr>
            <a:cxnSpLocks/>
          </p:cNvCxnSpPr>
          <p:nvPr/>
        </p:nvCxnSpPr>
        <p:spPr>
          <a:xfrm>
            <a:off x="9223265" y="1173290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653145-FE5A-6BB8-9BFA-0E85ABEA6178}"/>
              </a:ext>
            </a:extLst>
          </p:cNvPr>
          <p:cNvSpPr txBox="1"/>
          <p:nvPr/>
        </p:nvSpPr>
        <p:spPr>
          <a:xfrm>
            <a:off x="9742419" y="785662"/>
            <a:ext cx="171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팀장</a:t>
            </a:r>
            <a:r>
              <a:rPr lang="en-US" altLang="ko-KR" sz="1600" dirty="0"/>
              <a:t>: </a:t>
            </a:r>
            <a:r>
              <a:rPr lang="ko-KR" altLang="en-US" dirty="0"/>
              <a:t>윤희원</a:t>
            </a:r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xmlns="" id="{8DCE4079-75A5-93BC-A774-C17353BE7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837364"/>
              </p:ext>
            </p:extLst>
          </p:nvPr>
        </p:nvGraphicFramePr>
        <p:xfrm>
          <a:off x="9368638" y="1119629"/>
          <a:ext cx="3238500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65D7088-C040-8A1B-AFE3-21E057FB7DCC}"/>
              </a:ext>
            </a:extLst>
          </p:cNvPr>
          <p:cNvSpPr txBox="1"/>
          <p:nvPr/>
        </p:nvSpPr>
        <p:spPr>
          <a:xfrm>
            <a:off x="9564672" y="3076925"/>
            <a:ext cx="243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GitHub ID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7"/>
              </a:rPr>
              <a:t>hee123hee 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35F1E06-B944-AE53-3503-91C096D7C88C}"/>
              </a:ext>
            </a:extLst>
          </p:cNvPr>
          <p:cNvSpPr txBox="1"/>
          <p:nvPr/>
        </p:nvSpPr>
        <p:spPr>
          <a:xfrm>
            <a:off x="9389595" y="3468029"/>
            <a:ext cx="2438400" cy="57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독서관리 프로그램 구현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en-US" altLang="ko-KR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PPT </a:t>
            </a: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작성 및 발표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8EAE39F-D35E-DD58-97F4-508A5B7D2493}"/>
              </a:ext>
            </a:extLst>
          </p:cNvPr>
          <p:cNvSpPr txBox="1"/>
          <p:nvPr/>
        </p:nvSpPr>
        <p:spPr>
          <a:xfrm>
            <a:off x="2563750" y="430555"/>
            <a:ext cx="6510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 책 정보를 배열에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로컬 스토리지에 반영하는 데이터 처리 방식에 대해 더 깊이 이해하게 되었고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DOM</a:t>
            </a:r>
            <a:r>
              <a:rPr lang="ko-KR" altLang="en-US" sz="1600" dirty="0"/>
              <a:t>을 직접 조작하는 부분에 있어서 흥미로웠고</a:t>
            </a:r>
            <a:r>
              <a:rPr lang="en-US" altLang="ko-KR" sz="1600" dirty="0"/>
              <a:t>, HTML </a:t>
            </a:r>
            <a:r>
              <a:rPr lang="ko-KR" altLang="en-US" sz="1600" dirty="0"/>
              <a:t>요소를 동적으로 생성하고 배열 데이터와 연결하는 과정에서 자바스크립트의 강력함을 느낄 수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코드가 길어지면서 가독성이 떨어지기도 했고</a:t>
            </a:r>
            <a:r>
              <a:rPr lang="en-US" altLang="ko-KR" sz="1600" dirty="0"/>
              <a:t>, </a:t>
            </a:r>
            <a:r>
              <a:rPr lang="ko-KR" altLang="en-US" sz="1600" dirty="0"/>
              <a:t>각 기능이 분리되지 않아 유지보수가 어려울 수 있다는 점이 아쉬웠다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부분을 구조화 하는 방법에 대해 더 고민 </a:t>
            </a:r>
            <a:r>
              <a:rPr lang="ko-KR" altLang="en-US" sz="1600" dirty="0" err="1"/>
              <a:t>해봐야겠다는</a:t>
            </a:r>
            <a:r>
              <a:rPr lang="ko-KR" altLang="en-US" sz="1600" dirty="0"/>
              <a:t> 생각이 들었다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xmlns="" id="{82B0BEA9-FFC6-BABB-952E-BF6CDB6CEDB0}"/>
              </a:ext>
            </a:extLst>
          </p:cNvPr>
          <p:cNvSpPr/>
          <p:nvPr/>
        </p:nvSpPr>
        <p:spPr>
          <a:xfrm>
            <a:off x="2491064" y="396648"/>
            <a:ext cx="6656181" cy="2748857"/>
          </a:xfrm>
          <a:custGeom>
            <a:avLst/>
            <a:gdLst>
              <a:gd name="connsiteX0" fmla="*/ 148551 w 6402122"/>
              <a:gd name="connsiteY0" fmla="*/ 0 h 1106055"/>
              <a:gd name="connsiteX1" fmla="*/ 6154527 w 6402122"/>
              <a:gd name="connsiteY1" fmla="*/ 0 h 1106055"/>
              <a:gd name="connsiteX2" fmla="*/ 6303078 w 6402122"/>
              <a:gd name="connsiteY2" fmla="*/ 148551 h 1106055"/>
              <a:gd name="connsiteX3" fmla="*/ 6303078 w 6402122"/>
              <a:gd name="connsiteY3" fmla="*/ 742740 h 1106055"/>
              <a:gd name="connsiteX4" fmla="*/ 6154527 w 6402122"/>
              <a:gd name="connsiteY4" fmla="*/ 891291 h 1106055"/>
              <a:gd name="connsiteX5" fmla="*/ 5948632 w 6402122"/>
              <a:gd name="connsiteY5" fmla="*/ 891291 h 1106055"/>
              <a:gd name="connsiteX6" fmla="*/ 5975243 w 6402122"/>
              <a:gd name="connsiteY6" fmla="*/ 918061 h 1106055"/>
              <a:gd name="connsiteX7" fmla="*/ 6322433 w 6402122"/>
              <a:gd name="connsiteY7" fmla="*/ 999550 h 1106055"/>
              <a:gd name="connsiteX8" fmla="*/ 6402122 w 6402122"/>
              <a:gd name="connsiteY8" fmla="*/ 978396 h 1106055"/>
              <a:gd name="connsiteX9" fmla="*/ 6396676 w 6402122"/>
              <a:gd name="connsiteY9" fmla="*/ 983629 h 1106055"/>
              <a:gd name="connsiteX10" fmla="*/ 6318996 w 6402122"/>
              <a:gd name="connsiteY10" fmla="*/ 1036344 h 1106055"/>
              <a:gd name="connsiteX11" fmla="*/ 5724882 w 6402122"/>
              <a:gd name="connsiteY11" fmla="*/ 927008 h 1106055"/>
              <a:gd name="connsiteX12" fmla="*/ 5714818 w 6402122"/>
              <a:gd name="connsiteY12" fmla="*/ 891291 h 1106055"/>
              <a:gd name="connsiteX13" fmla="*/ 148551 w 6402122"/>
              <a:gd name="connsiteY13" fmla="*/ 891291 h 1106055"/>
              <a:gd name="connsiteX14" fmla="*/ 0 w 6402122"/>
              <a:gd name="connsiteY14" fmla="*/ 742740 h 1106055"/>
              <a:gd name="connsiteX15" fmla="*/ 0 w 6402122"/>
              <a:gd name="connsiteY15" fmla="*/ 148551 h 1106055"/>
              <a:gd name="connsiteX16" fmla="*/ 148551 w 6402122"/>
              <a:gd name="connsiteY16" fmla="*/ 0 h 110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02122" h="1106055">
                <a:moveTo>
                  <a:pt x="148551" y="0"/>
                </a:moveTo>
                <a:lnTo>
                  <a:pt x="6154527" y="0"/>
                </a:lnTo>
                <a:cubicBezTo>
                  <a:pt x="6236569" y="0"/>
                  <a:pt x="6303078" y="66509"/>
                  <a:pt x="6303078" y="148551"/>
                </a:cubicBezTo>
                <a:lnTo>
                  <a:pt x="6303078" y="742740"/>
                </a:lnTo>
                <a:cubicBezTo>
                  <a:pt x="6303078" y="824782"/>
                  <a:pt x="6236569" y="891291"/>
                  <a:pt x="6154527" y="891291"/>
                </a:cubicBezTo>
                <a:lnTo>
                  <a:pt x="5948632" y="891291"/>
                </a:lnTo>
                <a:lnTo>
                  <a:pt x="5975243" y="918061"/>
                </a:lnTo>
                <a:cubicBezTo>
                  <a:pt x="6064126" y="993066"/>
                  <a:pt x="6191951" y="1022455"/>
                  <a:pt x="6322433" y="999550"/>
                </a:cubicBezTo>
                <a:lnTo>
                  <a:pt x="6402122" y="978396"/>
                </a:lnTo>
                <a:lnTo>
                  <a:pt x="6396676" y="983629"/>
                </a:lnTo>
                <a:cubicBezTo>
                  <a:pt x="6372866" y="1002934"/>
                  <a:pt x="6346924" y="1020631"/>
                  <a:pt x="6318996" y="1036344"/>
                </a:cubicBezTo>
                <a:cubicBezTo>
                  <a:pt x="6095569" y="1162046"/>
                  <a:pt x="5829576" y="1113094"/>
                  <a:pt x="5724882" y="927008"/>
                </a:cubicBezTo>
                <a:lnTo>
                  <a:pt x="5714818" y="891291"/>
                </a:lnTo>
                <a:lnTo>
                  <a:pt x="148551" y="891291"/>
                </a:lnTo>
                <a:cubicBezTo>
                  <a:pt x="66509" y="891291"/>
                  <a:pt x="0" y="824782"/>
                  <a:pt x="0" y="742740"/>
                </a:cubicBezTo>
                <a:lnTo>
                  <a:pt x="0" y="148551"/>
                </a:lnTo>
                <a:cubicBezTo>
                  <a:pt x="0" y="66509"/>
                  <a:pt x="66509" y="0"/>
                  <a:pt x="148551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1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239C01-BD90-88F8-9067-88815AD2F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6570BB-51A6-5AD9-C87E-418688F7AC37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4E775DEE-6F0B-BF17-02D0-566F0AC88A44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442F2E-F07A-15A3-7C0D-D100C96A43E8}"/>
              </a:ext>
            </a:extLst>
          </p:cNvPr>
          <p:cNvSpPr txBox="1"/>
          <p:nvPr/>
        </p:nvSpPr>
        <p:spPr>
          <a:xfrm>
            <a:off x="759674" y="791610"/>
            <a:ext cx="780983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 err="1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느낀점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EAE4892B-0D06-7750-7C73-7992CF0BBC15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4D278CF7-6908-0911-CDEE-587559C94688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10F89B-99B0-EF7F-4A17-9435F71B7176}"/>
              </a:ext>
            </a:extLst>
          </p:cNvPr>
          <p:cNvSpPr txBox="1"/>
          <p:nvPr/>
        </p:nvSpPr>
        <p:spPr>
          <a:xfrm>
            <a:off x="624900" y="3230286"/>
            <a:ext cx="73684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개선방향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: 공통적으로 날짜에 기반한 기록 </a:t>
            </a:r>
            <a:r>
              <a:rPr lang="ko-KR" altLang="en-US" sz="1600" dirty="0" err="1"/>
              <a:t>어플들이기</a:t>
            </a:r>
            <a:r>
              <a:rPr lang="ko-KR" altLang="en-US" sz="1600" dirty="0"/>
              <a:t> 때문에 각각 입력한 정보들을 통합해서 관리할 수 있는 캘린더가 있었으면 더 좋았을 것 같다.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러닝 어플의 경우 러닝화나 러닝용품 등을 광고로 보여주면 수익화에 도움이 될 것 같다. 모바일 환경에서 구동한다면 위치추적을 통해 이동거리를 자동으로 기록해 주는 기능을 추가하면 좋겠다.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01951415-1955-3289-1EF0-7DE4F94F4644}"/>
              </a:ext>
            </a:extLst>
          </p:cNvPr>
          <p:cNvSpPr/>
          <p:nvPr/>
        </p:nvSpPr>
        <p:spPr>
          <a:xfrm>
            <a:off x="9278988" y="935965"/>
            <a:ext cx="2589130" cy="3238499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DD1760F-B8DB-4738-2B1A-5B4BF61AAC71}"/>
              </a:ext>
            </a:extLst>
          </p:cNvPr>
          <p:cNvSpPr txBox="1"/>
          <p:nvPr/>
        </p:nvSpPr>
        <p:spPr>
          <a:xfrm>
            <a:off x="10015218" y="1095910"/>
            <a:ext cx="20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김성윤</a:t>
            </a:r>
          </a:p>
        </p:txBody>
      </p:sp>
      <p:pic>
        <p:nvPicPr>
          <p:cNvPr id="8" name="Picture 2" descr="View cafephilia's full-sized avatar">
            <a:extLst>
              <a:ext uri="{FF2B5EF4-FFF2-40B4-BE49-F238E27FC236}">
                <a16:creationId xmlns:a16="http://schemas.microsoft.com/office/drawing/2014/main" xmlns="" id="{3FD47048-A2F5-3403-682D-26B18BCB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855" y="1509546"/>
            <a:ext cx="1505216" cy="151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46BE5BE-8ABA-EB68-4231-AC0C9E49D9C0}"/>
              </a:ext>
            </a:extLst>
          </p:cNvPr>
          <p:cNvSpPr txBox="1"/>
          <p:nvPr/>
        </p:nvSpPr>
        <p:spPr>
          <a:xfrm>
            <a:off x="9582127" y="3070074"/>
            <a:ext cx="1924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GitHub ID</a:t>
            </a:r>
            <a:r>
              <a:rPr lang="en-US" altLang="ko-KR" sz="1400" dirty="0"/>
              <a:t>: </a:t>
            </a:r>
            <a:r>
              <a:rPr lang="en-US" altLang="ko-KR" sz="1400" dirty="0" err="1">
                <a:hlinkClick r:id="rId3"/>
              </a:rPr>
              <a:t>cafephilia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E39A87-7410-378C-57F0-5AD73090DD44}"/>
              </a:ext>
            </a:extLst>
          </p:cNvPr>
          <p:cNvSpPr txBox="1"/>
          <p:nvPr/>
        </p:nvSpPr>
        <p:spPr>
          <a:xfrm>
            <a:off x="9374035" y="3507257"/>
            <a:ext cx="2438400" cy="57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러닝기록 프로그램 구현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메인 페이지 구현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939EE7-716A-B257-AEF0-6B07AC12E7E4}"/>
              </a:ext>
            </a:extLst>
          </p:cNvPr>
          <p:cNvSpPr txBox="1"/>
          <p:nvPr/>
        </p:nvSpPr>
        <p:spPr>
          <a:xfrm>
            <a:off x="2701007" y="97733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필터링을 자주 </a:t>
            </a:r>
            <a:r>
              <a:rPr lang="ko-KR" altLang="en-US" sz="1600" dirty="0" err="1"/>
              <a:t>사용하다보니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여러번</a:t>
            </a:r>
            <a:r>
              <a:rPr lang="ko-KR" altLang="en-US" sz="1600" dirty="0"/>
              <a:t> 사용하는 기능들의 모듈화가 중요하다는 사실을 </a:t>
            </a:r>
            <a:r>
              <a:rPr lang="ko-KR" altLang="en-US" sz="1600" dirty="0" err="1"/>
              <a:t>깨달았다</a:t>
            </a:r>
            <a:r>
              <a:rPr lang="ko-KR" altLang="en-US" sz="1600" dirty="0"/>
              <a:t>. 간단한 기능 들을 구현하는데도 스크립트가 많이 들어가고 처음부터 구조를 잘 못 짜면 고치는데 시간이 더 들어간다는 사실도 알았다. 다음 프로젝트를 하게 된다면 구조와 기능들을 더 상세하게 정의하고 시작해서 시간을 절약하도록 노력할 것이다 </a:t>
            </a:r>
            <a:r>
              <a:rPr lang="en-US" altLang="ko-KR" sz="1600" dirty="0"/>
              <a:t>“</a:t>
            </a:r>
            <a:endParaRPr lang="ko-KR" altLang="en-US" sz="16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C6619DAF-39EC-AA59-80FF-A334871B6F6B}"/>
              </a:ext>
            </a:extLst>
          </p:cNvPr>
          <p:cNvSpPr/>
          <p:nvPr/>
        </p:nvSpPr>
        <p:spPr>
          <a:xfrm>
            <a:off x="2644140" y="897865"/>
            <a:ext cx="6465367" cy="2092525"/>
          </a:xfrm>
          <a:custGeom>
            <a:avLst/>
            <a:gdLst>
              <a:gd name="connsiteX0" fmla="*/ 292393 w 6465367"/>
              <a:gd name="connsiteY0" fmla="*/ 0 h 2092525"/>
              <a:gd name="connsiteX1" fmla="*/ 5933147 w 6465367"/>
              <a:gd name="connsiteY1" fmla="*/ 0 h 2092525"/>
              <a:gd name="connsiteX2" fmla="*/ 6225540 w 6465367"/>
              <a:gd name="connsiteY2" fmla="*/ 292393 h 2092525"/>
              <a:gd name="connsiteX3" fmla="*/ 6225540 w 6465367"/>
              <a:gd name="connsiteY3" fmla="*/ 1461931 h 2092525"/>
              <a:gd name="connsiteX4" fmla="*/ 5992074 w 6465367"/>
              <a:gd name="connsiteY4" fmla="*/ 1748384 h 2092525"/>
              <a:gd name="connsiteX5" fmla="*/ 5933914 w 6465367"/>
              <a:gd name="connsiteY5" fmla="*/ 1754247 h 2092525"/>
              <a:gd name="connsiteX6" fmla="*/ 5945715 w 6465367"/>
              <a:gd name="connsiteY6" fmla="*/ 1778978 h 2092525"/>
              <a:gd name="connsiteX7" fmla="*/ 6384735 w 6465367"/>
              <a:gd name="connsiteY7" fmla="*/ 1920691 h 2092525"/>
              <a:gd name="connsiteX8" fmla="*/ 6465367 w 6465367"/>
              <a:gd name="connsiteY8" fmla="*/ 1891518 h 2092525"/>
              <a:gd name="connsiteX9" fmla="*/ 6424250 w 6465367"/>
              <a:gd name="connsiteY9" fmla="*/ 1941493 h 2092525"/>
              <a:gd name="connsiteX10" fmla="*/ 6354297 w 6465367"/>
              <a:gd name="connsiteY10" fmla="*/ 2000840 h 2092525"/>
              <a:gd name="connsiteX11" fmla="*/ 5752958 w 6465367"/>
              <a:gd name="connsiteY11" fmla="*/ 1935205 h 2092525"/>
              <a:gd name="connsiteX12" fmla="*/ 5692165 w 6465367"/>
              <a:gd name="connsiteY12" fmla="*/ 1787322 h 2092525"/>
              <a:gd name="connsiteX13" fmla="*/ 5693395 w 6465367"/>
              <a:gd name="connsiteY13" fmla="*/ 1754324 h 2092525"/>
              <a:gd name="connsiteX14" fmla="*/ 292393 w 6465367"/>
              <a:gd name="connsiteY14" fmla="*/ 1754324 h 2092525"/>
              <a:gd name="connsiteX15" fmla="*/ 0 w 6465367"/>
              <a:gd name="connsiteY15" fmla="*/ 1461931 h 2092525"/>
              <a:gd name="connsiteX16" fmla="*/ 0 w 6465367"/>
              <a:gd name="connsiteY16" fmla="*/ 292393 h 2092525"/>
              <a:gd name="connsiteX17" fmla="*/ 292393 w 6465367"/>
              <a:gd name="connsiteY17" fmla="*/ 0 h 209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65367" h="2092525">
                <a:moveTo>
                  <a:pt x="292393" y="0"/>
                </a:moveTo>
                <a:lnTo>
                  <a:pt x="5933147" y="0"/>
                </a:lnTo>
                <a:cubicBezTo>
                  <a:pt x="6094631" y="0"/>
                  <a:pt x="6225540" y="130909"/>
                  <a:pt x="6225540" y="292393"/>
                </a:cubicBezTo>
                <a:lnTo>
                  <a:pt x="6225540" y="1461931"/>
                </a:lnTo>
                <a:cubicBezTo>
                  <a:pt x="6225540" y="1603230"/>
                  <a:pt x="6125313" y="1721119"/>
                  <a:pt x="5992074" y="1748384"/>
                </a:cubicBezTo>
                <a:lnTo>
                  <a:pt x="5933914" y="1754247"/>
                </a:lnTo>
                <a:lnTo>
                  <a:pt x="5945715" y="1778978"/>
                </a:lnTo>
                <a:cubicBezTo>
                  <a:pt x="6041380" y="1914480"/>
                  <a:pt x="6216738" y="1964885"/>
                  <a:pt x="6384735" y="1920691"/>
                </a:cubicBezTo>
                <a:lnTo>
                  <a:pt x="6465367" y="1891518"/>
                </a:lnTo>
                <a:lnTo>
                  <a:pt x="6424250" y="1941493"/>
                </a:lnTo>
                <a:cubicBezTo>
                  <a:pt x="6403215" y="1962874"/>
                  <a:pt x="6379867" y="1982787"/>
                  <a:pt x="6354297" y="2000840"/>
                </a:cubicBezTo>
                <a:cubicBezTo>
                  <a:pt x="6149741" y="2145259"/>
                  <a:pt x="5880512" y="2115874"/>
                  <a:pt x="5752958" y="1935205"/>
                </a:cubicBezTo>
                <a:cubicBezTo>
                  <a:pt x="5721069" y="1890038"/>
                  <a:pt x="5701054" y="1839691"/>
                  <a:pt x="5692165" y="1787322"/>
                </a:cubicBezTo>
                <a:lnTo>
                  <a:pt x="5693395" y="1754324"/>
                </a:lnTo>
                <a:lnTo>
                  <a:pt x="292393" y="1754324"/>
                </a:lnTo>
                <a:cubicBezTo>
                  <a:pt x="130909" y="1754324"/>
                  <a:pt x="0" y="1623415"/>
                  <a:pt x="0" y="1461931"/>
                </a:cubicBezTo>
                <a:lnTo>
                  <a:pt x="0" y="292393"/>
                </a:lnTo>
                <a:cubicBezTo>
                  <a:pt x="0" y="130909"/>
                  <a:pt x="130909" y="0"/>
                  <a:pt x="292393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A23E80-4E28-6665-75DE-FF71736F1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D7C3F7-5604-83F7-C511-473F66E07799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8326C8DA-D9E3-512D-5957-592E9A772365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6A0BE6-69AE-548B-ECB2-081897F9E696}"/>
              </a:ext>
            </a:extLst>
          </p:cNvPr>
          <p:cNvSpPr txBox="1"/>
          <p:nvPr/>
        </p:nvSpPr>
        <p:spPr>
          <a:xfrm>
            <a:off x="759674" y="791610"/>
            <a:ext cx="780983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 err="1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느낀점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A388CFF-41B8-C213-577F-F218993CDCAB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73A7DE54-3C8E-47E7-63A5-5444590B198F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2507B103-6827-255B-41C3-985242FA7423}"/>
              </a:ext>
            </a:extLst>
          </p:cNvPr>
          <p:cNvSpPr/>
          <p:nvPr/>
        </p:nvSpPr>
        <p:spPr>
          <a:xfrm>
            <a:off x="9322311" y="935965"/>
            <a:ext cx="2589130" cy="3238499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CAF1891-BB17-FCE6-C2E0-88B1F6AE38C3}"/>
              </a:ext>
            </a:extLst>
          </p:cNvPr>
          <p:cNvCxnSpPr>
            <a:cxnSpLocks/>
          </p:cNvCxnSpPr>
          <p:nvPr/>
        </p:nvCxnSpPr>
        <p:spPr>
          <a:xfrm>
            <a:off x="9318411" y="147171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1280A6-68A8-6A8D-FC4B-B48F58DDC896}"/>
              </a:ext>
            </a:extLst>
          </p:cNvPr>
          <p:cNvSpPr txBox="1"/>
          <p:nvPr/>
        </p:nvSpPr>
        <p:spPr>
          <a:xfrm>
            <a:off x="10148759" y="1035207"/>
            <a:ext cx="20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장유진</a:t>
            </a:r>
          </a:p>
        </p:txBody>
      </p:sp>
      <p:pic>
        <p:nvPicPr>
          <p:cNvPr id="9" name="Picture 4" descr="View chchch928's full-sized avatar">
            <a:extLst>
              <a:ext uri="{FF2B5EF4-FFF2-40B4-BE49-F238E27FC236}">
                <a16:creationId xmlns:a16="http://schemas.microsoft.com/office/drawing/2014/main" xmlns="" id="{B03813B6-ED73-1884-7847-41ACF429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800" y="1673403"/>
            <a:ext cx="1365658" cy="106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53117F-312D-E2F0-A269-5A6DB8AEF667}"/>
              </a:ext>
            </a:extLst>
          </p:cNvPr>
          <p:cNvSpPr txBox="1"/>
          <p:nvPr/>
        </p:nvSpPr>
        <p:spPr>
          <a:xfrm>
            <a:off x="9550082" y="3032783"/>
            <a:ext cx="243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GitHub ID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chchch928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48279DE-24FE-4BCA-F898-1EC73611C0DE}"/>
              </a:ext>
            </a:extLst>
          </p:cNvPr>
          <p:cNvSpPr txBox="1"/>
          <p:nvPr/>
        </p:nvSpPr>
        <p:spPr>
          <a:xfrm>
            <a:off x="9397676" y="3494466"/>
            <a:ext cx="2438400" cy="57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가계부 프로그램 구현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공통 </a:t>
            </a:r>
            <a:r>
              <a:rPr lang="en-US" altLang="ko-KR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CSS </a:t>
            </a: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작성 및 공유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5DDCAB8-89E6-720C-3A12-BB4875EAF1A7}"/>
              </a:ext>
            </a:extLst>
          </p:cNvPr>
          <p:cNvSpPr txBox="1"/>
          <p:nvPr/>
        </p:nvSpPr>
        <p:spPr>
          <a:xfrm>
            <a:off x="242905" y="1278457"/>
            <a:ext cx="87867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“ </a:t>
            </a:r>
            <a:r>
              <a:rPr lang="ko-KR" altLang="en-US" sz="1600" dirty="0"/>
              <a:t>처음부터 회의를 통해 </a:t>
            </a:r>
            <a:r>
              <a:rPr lang="ko-KR" altLang="en-US" sz="1600" dirty="0" err="1"/>
              <a:t>html과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 틀을 짜고 프로젝트를 시작했으면 조금 더 편안한 상태로 진행했을 것 같은데 중간중간에 계속 수정해 나아가는 것이 쉽지 않았다.</a:t>
            </a:r>
          </a:p>
          <a:p>
            <a:r>
              <a:rPr lang="ko-KR" altLang="en-US" sz="1600" dirty="0"/>
              <a:t>다음에 프로젝트를 진행할 때는 </a:t>
            </a:r>
            <a:r>
              <a:rPr lang="ko-KR" altLang="en-US" sz="1600" dirty="0" smtClean="0"/>
              <a:t>큰 틀을 </a:t>
            </a:r>
            <a:r>
              <a:rPr lang="ko-KR" altLang="en-US" sz="1600" dirty="0"/>
              <a:t>짜고 시작하는 것이 좋을 것 같다. </a:t>
            </a:r>
          </a:p>
          <a:p>
            <a:r>
              <a:rPr lang="ko-KR" altLang="en-US" sz="1600" dirty="0"/>
              <a:t>그리고 코드를 간결하게 하는 작업이 하다가 꼬이는 경우가 있어서 생각보다 쉽지 않았다. 지금은 완성도가 다소 아쉽지만 다음에 더 완성도 있는 가계부를 구현해보고 싶다 </a:t>
            </a:r>
            <a:r>
              <a:rPr lang="en-US" altLang="ko-KR" sz="1600" dirty="0"/>
              <a:t>“</a:t>
            </a:r>
            <a:endParaRPr lang="ko-KR" altLang="en-US" sz="1600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A7CB6D95-F020-ED74-8F15-BF4DCF06A599}"/>
              </a:ext>
            </a:extLst>
          </p:cNvPr>
          <p:cNvSpPr/>
          <p:nvPr/>
        </p:nvSpPr>
        <p:spPr>
          <a:xfrm rot="19968680">
            <a:off x="450778" y="-594326"/>
            <a:ext cx="8377298" cy="5639962"/>
          </a:xfrm>
          <a:custGeom>
            <a:avLst/>
            <a:gdLst>
              <a:gd name="connsiteX0" fmla="*/ 963300 w 8377298"/>
              <a:gd name="connsiteY0" fmla="*/ 32465 h 5639962"/>
              <a:gd name="connsiteX1" fmla="*/ 8217971 w 8377298"/>
              <a:gd name="connsiteY1" fmla="*/ 3759045 h 5639962"/>
              <a:gd name="connsiteX2" fmla="*/ 8344833 w 8377298"/>
              <a:gd name="connsiteY2" fmla="*/ 4153903 h 5639962"/>
              <a:gd name="connsiteX3" fmla="*/ 7808855 w 8377298"/>
              <a:gd name="connsiteY3" fmla="*/ 5197311 h 5639962"/>
              <a:gd name="connsiteX4" fmla="*/ 7582731 w 8377298"/>
              <a:gd name="connsiteY4" fmla="*/ 5354541 h 5639962"/>
              <a:gd name="connsiteX5" fmla="*/ 7536654 w 8377298"/>
              <a:gd name="connsiteY5" fmla="*/ 5355589 h 5639962"/>
              <a:gd name="connsiteX6" fmla="*/ 7541648 w 8377298"/>
              <a:gd name="connsiteY6" fmla="*/ 5372259 h 5639962"/>
              <a:gd name="connsiteX7" fmla="*/ 7821888 w 8377298"/>
              <a:gd name="connsiteY7" fmla="*/ 5610021 h 5639962"/>
              <a:gd name="connsiteX8" fmla="*/ 7885468 w 8377298"/>
              <a:gd name="connsiteY8" fmla="*/ 5625203 h 5639962"/>
              <a:gd name="connsiteX9" fmla="*/ 7856076 w 8377298"/>
              <a:gd name="connsiteY9" fmla="*/ 5632222 h 5639962"/>
              <a:gd name="connsiteX10" fmla="*/ 7756255 w 8377298"/>
              <a:gd name="connsiteY10" fmla="*/ 5639962 h 5639962"/>
              <a:gd name="connsiteX11" fmla="*/ 7260955 w 8377298"/>
              <a:gd name="connsiteY11" fmla="*/ 5258962 h 5639962"/>
              <a:gd name="connsiteX12" fmla="*/ 7264055 w 8377298"/>
              <a:gd name="connsiteY12" fmla="*/ 5247149 h 5639962"/>
              <a:gd name="connsiteX13" fmla="*/ 159326 w 8377298"/>
              <a:gd name="connsiteY13" fmla="*/ 1597591 h 5639962"/>
              <a:gd name="connsiteX14" fmla="*/ 32465 w 8377298"/>
              <a:gd name="connsiteY14" fmla="*/ 1202733 h 5639962"/>
              <a:gd name="connsiteX15" fmla="*/ 568442 w 8377298"/>
              <a:gd name="connsiteY15" fmla="*/ 159326 h 5639962"/>
              <a:gd name="connsiteX16" fmla="*/ 963300 w 8377298"/>
              <a:gd name="connsiteY16" fmla="*/ 32465 h 563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377298" h="5639962">
                <a:moveTo>
                  <a:pt x="963300" y="32465"/>
                </a:moveTo>
                <a:lnTo>
                  <a:pt x="8217971" y="3759045"/>
                </a:lnTo>
                <a:cubicBezTo>
                  <a:pt x="8362040" y="3833051"/>
                  <a:pt x="8418838" y="4009834"/>
                  <a:pt x="8344833" y="4153903"/>
                </a:cubicBezTo>
                <a:lnTo>
                  <a:pt x="7808855" y="5197311"/>
                </a:lnTo>
                <a:cubicBezTo>
                  <a:pt x="7762601" y="5287354"/>
                  <a:pt x="7676201" y="5343307"/>
                  <a:pt x="7582731" y="5354541"/>
                </a:cubicBezTo>
                <a:lnTo>
                  <a:pt x="7536654" y="5355589"/>
                </a:lnTo>
                <a:lnTo>
                  <a:pt x="7541648" y="5372259"/>
                </a:lnTo>
                <a:cubicBezTo>
                  <a:pt x="7585064" y="5479632"/>
                  <a:pt x="7688560" y="5566642"/>
                  <a:pt x="7821888" y="5610021"/>
                </a:cubicBezTo>
                <a:lnTo>
                  <a:pt x="7885468" y="5625203"/>
                </a:lnTo>
                <a:lnTo>
                  <a:pt x="7856076" y="5632222"/>
                </a:lnTo>
                <a:cubicBezTo>
                  <a:pt x="7823833" y="5637297"/>
                  <a:pt x="7790449" y="5639962"/>
                  <a:pt x="7756255" y="5639962"/>
                </a:cubicBezTo>
                <a:cubicBezTo>
                  <a:pt x="7482708" y="5639962"/>
                  <a:pt x="7260955" y="5469382"/>
                  <a:pt x="7260955" y="5258962"/>
                </a:cubicBezTo>
                <a:lnTo>
                  <a:pt x="7264055" y="5247149"/>
                </a:lnTo>
                <a:lnTo>
                  <a:pt x="159326" y="1597591"/>
                </a:lnTo>
                <a:cubicBezTo>
                  <a:pt x="15257" y="1523586"/>
                  <a:pt x="-41541" y="1346802"/>
                  <a:pt x="32465" y="1202733"/>
                </a:cubicBezTo>
                <a:lnTo>
                  <a:pt x="568442" y="159326"/>
                </a:lnTo>
                <a:cubicBezTo>
                  <a:pt x="642448" y="15257"/>
                  <a:pt x="819231" y="-41541"/>
                  <a:pt x="963300" y="3246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6579483-F51B-1261-93CA-6A7D61E03342}"/>
              </a:ext>
            </a:extLst>
          </p:cNvPr>
          <p:cNvSpPr txBox="1"/>
          <p:nvPr/>
        </p:nvSpPr>
        <p:spPr>
          <a:xfrm>
            <a:off x="355924" y="3655418"/>
            <a:ext cx="89624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개선방향 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달력에서 </a:t>
            </a:r>
            <a:r>
              <a:rPr lang="ko-KR" altLang="en-US" sz="1600" dirty="0"/>
              <a:t>가계부</a:t>
            </a:r>
            <a:r>
              <a:rPr lang="en-US" altLang="ko-KR" sz="1600" dirty="0"/>
              <a:t>, </a:t>
            </a:r>
            <a:r>
              <a:rPr lang="ko-KR" altLang="en-US" sz="1600" dirty="0"/>
              <a:t>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런닝</a:t>
            </a:r>
            <a:r>
              <a:rPr lang="ko-KR" altLang="en-US" sz="1600" dirty="0"/>
              <a:t> 기록을  모두 관리할 수 있는 자바스크립트도 구성해보고 싶다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/>
              <a:t>다음에 시간이 된다면 연도별 월별 </a:t>
            </a:r>
            <a:r>
              <a:rPr lang="ko-KR" altLang="en-US" sz="1600" dirty="0" err="1"/>
              <a:t>주별</a:t>
            </a:r>
            <a:r>
              <a:rPr lang="ko-KR" altLang="en-US" sz="1600" dirty="0"/>
              <a:t> 일별로 정렬될 수 있게 만들어 보고 싶다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79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72200A2-5AE6-3502-0409-90A320399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D245A8-0840-9210-2FB5-F7195C8CA207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DC2C4D7-927A-A2E6-9CF9-795AA492A02B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EA7F3C-AA06-2779-9A59-3C574D575C49}"/>
              </a:ext>
            </a:extLst>
          </p:cNvPr>
          <p:cNvSpPr txBox="1"/>
          <p:nvPr/>
        </p:nvSpPr>
        <p:spPr>
          <a:xfrm>
            <a:off x="759674" y="791610"/>
            <a:ext cx="780983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 err="1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느낀점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66B0DD7-6109-C024-7482-E16541909934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41A75C5-21A8-C0CD-FEB8-1F50D5558688}"/>
              </a:ext>
            </a:extLst>
          </p:cNvPr>
          <p:cNvSpPr txBox="1"/>
          <p:nvPr/>
        </p:nvSpPr>
        <p:spPr>
          <a:xfrm>
            <a:off x="2802915" y="586314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 err="1"/>
              <a:t>자바스크립트랑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js</a:t>
            </a:r>
            <a:r>
              <a:rPr lang="ko-KR" altLang="en-US" sz="1600" dirty="0"/>
              <a:t> 파일까지도 </a:t>
            </a:r>
            <a:r>
              <a:rPr lang="ko-KR" altLang="en-US" sz="1600" dirty="0" err="1"/>
              <a:t>다함께</a:t>
            </a:r>
            <a:r>
              <a:rPr lang="ko-KR" altLang="en-US" sz="1600" dirty="0"/>
              <a:t> 만들어서 코딩해야 한다는 것이 어려운 일이었다. 그러나 여태까지 공부한 것을 참고하니 차근차근 해 나갈 수가 있었다. 완성도는 나름 </a:t>
            </a:r>
            <a:r>
              <a:rPr lang="ko-KR" altLang="en-US" sz="1600" dirty="0" err="1"/>
              <a:t>쏘쏘한데</a:t>
            </a:r>
            <a:r>
              <a:rPr lang="ko-KR" altLang="en-US" sz="1600" dirty="0"/>
              <a:t> 다음 프로젝트에는 더욱 완성도를 높일 것이다 </a:t>
            </a:r>
            <a:r>
              <a:rPr lang="en-US" altLang="ko-KR" sz="1600" dirty="0"/>
              <a:t>“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CFAD7832-89F0-C2C7-026E-FDFAD7C50F54}"/>
              </a:ext>
            </a:extLst>
          </p:cNvPr>
          <p:cNvSpPr/>
          <p:nvPr/>
        </p:nvSpPr>
        <p:spPr>
          <a:xfrm>
            <a:off x="9245025" y="834891"/>
            <a:ext cx="2589130" cy="3147731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22ACE83-A7F6-1C16-EA1C-3D0F14B4AB11}"/>
              </a:ext>
            </a:extLst>
          </p:cNvPr>
          <p:cNvSpPr txBox="1"/>
          <p:nvPr/>
        </p:nvSpPr>
        <p:spPr>
          <a:xfrm>
            <a:off x="10018890" y="955646"/>
            <a:ext cx="20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박찬의</a:t>
            </a:r>
            <a:endParaRPr lang="ko-KR" altLang="en-US" dirty="0"/>
          </a:p>
        </p:txBody>
      </p:sp>
      <p:pic>
        <p:nvPicPr>
          <p:cNvPr id="15" name="Picture 2" descr="@parkchenui">
            <a:extLst>
              <a:ext uri="{FF2B5EF4-FFF2-40B4-BE49-F238E27FC236}">
                <a16:creationId xmlns:a16="http://schemas.microsoft.com/office/drawing/2014/main" xmlns="" id="{CDC29232-FBB4-3818-FA32-C21AA543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62" y="1559632"/>
            <a:ext cx="1368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6A37FF-0C2E-3571-1B82-9A2FF93575D0}"/>
              </a:ext>
            </a:extLst>
          </p:cNvPr>
          <p:cNvSpPr txBox="1"/>
          <p:nvPr/>
        </p:nvSpPr>
        <p:spPr>
          <a:xfrm>
            <a:off x="9509743" y="3090098"/>
            <a:ext cx="243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GitHub ID</a:t>
            </a:r>
            <a:r>
              <a:rPr lang="en-US" altLang="ko-KR" sz="1400" dirty="0"/>
              <a:t>: </a:t>
            </a:r>
            <a:r>
              <a:rPr lang="en-US" altLang="ko-KR" sz="1400" dirty="0" err="1">
                <a:hlinkClick r:id="rId3"/>
              </a:rPr>
              <a:t>parkchenui</a:t>
            </a:r>
            <a:r>
              <a:rPr lang="en-US" altLang="ko-KR" sz="1400" dirty="0">
                <a:hlinkClick r:id="rId3"/>
              </a:rPr>
              <a:t> 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2E66374-1F12-A957-74B8-2682657C148E}"/>
              </a:ext>
            </a:extLst>
          </p:cNvPr>
          <p:cNvSpPr txBox="1"/>
          <p:nvPr/>
        </p:nvSpPr>
        <p:spPr>
          <a:xfrm>
            <a:off x="9395755" y="3521536"/>
            <a:ext cx="2438400" cy="322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en-US" altLang="ko-KR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Up &amp; Down </a:t>
            </a: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게임 구현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A36B9B4-36D5-E478-F250-9C255AE29E77}"/>
              </a:ext>
            </a:extLst>
          </p:cNvPr>
          <p:cNvSpPr txBox="1"/>
          <p:nvPr/>
        </p:nvSpPr>
        <p:spPr>
          <a:xfrm>
            <a:off x="432416" y="2968323"/>
            <a:ext cx="781242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개선방향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현재는 숫자 범위가 고정되어 있지만 난이도 설정을 통해 범위설정 하여  </a:t>
            </a:r>
            <a:endParaRPr lang="en-US" altLang="ko-KR" sz="1600" smtClean="0"/>
          </a:p>
          <a:p>
            <a:r>
              <a:rPr lang="ko-KR" altLang="en-US" sz="1600" smtClean="0"/>
              <a:t>게임 </a:t>
            </a:r>
            <a:r>
              <a:rPr lang="ko-KR" altLang="en-US" sz="1600" dirty="0"/>
              <a:t>난이도를 추가하면 좋겠다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F44AA0DD-36B5-3D81-565F-87784B2F07BA}"/>
              </a:ext>
            </a:extLst>
          </p:cNvPr>
          <p:cNvSpPr/>
          <p:nvPr/>
        </p:nvSpPr>
        <p:spPr>
          <a:xfrm rot="18890212">
            <a:off x="3346811" y="-1421837"/>
            <a:ext cx="5208563" cy="5560859"/>
          </a:xfrm>
          <a:custGeom>
            <a:avLst/>
            <a:gdLst>
              <a:gd name="connsiteX0" fmla="*/ 1097218 w 5208563"/>
              <a:gd name="connsiteY0" fmla="*/ 71187 h 5560859"/>
              <a:gd name="connsiteX1" fmla="*/ 5138348 w 5208563"/>
              <a:gd name="connsiteY1" fmla="*/ 4135394 h 5560859"/>
              <a:gd name="connsiteX2" fmla="*/ 5137376 w 5208563"/>
              <a:gd name="connsiteY2" fmla="*/ 4476764 h 5560859"/>
              <a:gd name="connsiteX3" fmla="*/ 4452714 w 5208563"/>
              <a:gd name="connsiteY3" fmla="*/ 5157538 h 5560859"/>
              <a:gd name="connsiteX4" fmla="*/ 4149123 w 5208563"/>
              <a:gd name="connsiteY4" fmla="*/ 5187605 h 5560859"/>
              <a:gd name="connsiteX5" fmla="*/ 4124183 w 5208563"/>
              <a:gd name="connsiteY5" fmla="*/ 5167115 h 5560859"/>
              <a:gd name="connsiteX6" fmla="*/ 4110690 w 5208563"/>
              <a:gd name="connsiteY6" fmla="*/ 5232223 h 5560859"/>
              <a:gd name="connsiteX7" fmla="*/ 4394581 w 5208563"/>
              <a:gd name="connsiteY7" fmla="*/ 5544666 h 5560859"/>
              <a:gd name="connsiteX8" fmla="*/ 4433453 w 5208563"/>
              <a:gd name="connsiteY8" fmla="*/ 5553468 h 5560859"/>
              <a:gd name="connsiteX9" fmla="*/ 4431238 w 5208563"/>
              <a:gd name="connsiteY9" fmla="*/ 5553970 h 5560859"/>
              <a:gd name="connsiteX10" fmla="*/ 4337560 w 5208563"/>
              <a:gd name="connsiteY10" fmla="*/ 5560859 h 5560859"/>
              <a:gd name="connsiteX11" fmla="*/ 3872740 w 5208563"/>
              <a:gd name="connsiteY11" fmla="*/ 5221769 h 5560859"/>
              <a:gd name="connsiteX12" fmla="*/ 3909268 w 5208563"/>
              <a:gd name="connsiteY12" fmla="*/ 5089780 h 5560859"/>
              <a:gd name="connsiteX13" fmla="*/ 3974624 w 5208563"/>
              <a:gd name="connsiteY13" fmla="*/ 5019065 h 5560859"/>
              <a:gd name="connsiteX14" fmla="*/ 70215 w 5208563"/>
              <a:gd name="connsiteY14" fmla="*/ 1092359 h 5560859"/>
              <a:gd name="connsiteX15" fmla="*/ 71187 w 5208563"/>
              <a:gd name="connsiteY15" fmla="*/ 750989 h 5560859"/>
              <a:gd name="connsiteX16" fmla="*/ 755848 w 5208563"/>
              <a:gd name="connsiteY16" fmla="*/ 70215 h 5560859"/>
              <a:gd name="connsiteX17" fmla="*/ 1097218 w 5208563"/>
              <a:gd name="connsiteY17" fmla="*/ 71187 h 556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08563" h="5560859">
                <a:moveTo>
                  <a:pt x="1097218" y="71187"/>
                </a:moveTo>
                <a:lnTo>
                  <a:pt x="5138348" y="4135394"/>
                </a:lnTo>
                <a:cubicBezTo>
                  <a:pt x="5232347" y="4229929"/>
                  <a:pt x="5231911" y="4382765"/>
                  <a:pt x="5137376" y="4476764"/>
                </a:cubicBezTo>
                <a:lnTo>
                  <a:pt x="4452714" y="5157538"/>
                </a:lnTo>
                <a:cubicBezTo>
                  <a:pt x="4369996" y="5239787"/>
                  <a:pt x="4242641" y="5249734"/>
                  <a:pt x="4149123" y="5187605"/>
                </a:cubicBezTo>
                <a:lnTo>
                  <a:pt x="4124183" y="5167115"/>
                </a:lnTo>
                <a:lnTo>
                  <a:pt x="4110690" y="5232223"/>
                </a:lnTo>
                <a:cubicBezTo>
                  <a:pt x="4110690" y="5372679"/>
                  <a:pt x="4227750" y="5493189"/>
                  <a:pt x="4394581" y="5544666"/>
                </a:cubicBezTo>
                <a:lnTo>
                  <a:pt x="4433453" y="5553468"/>
                </a:lnTo>
                <a:lnTo>
                  <a:pt x="4431238" y="5553970"/>
                </a:lnTo>
                <a:cubicBezTo>
                  <a:pt x="4400979" y="5558487"/>
                  <a:pt x="4369649" y="5560859"/>
                  <a:pt x="4337560" y="5560859"/>
                </a:cubicBezTo>
                <a:cubicBezTo>
                  <a:pt x="4080847" y="5560859"/>
                  <a:pt x="3872740" y="5409043"/>
                  <a:pt x="3872740" y="5221769"/>
                </a:cubicBezTo>
                <a:cubicBezTo>
                  <a:pt x="3872740" y="5174951"/>
                  <a:pt x="3885747" y="5130348"/>
                  <a:pt x="3909268" y="5089780"/>
                </a:cubicBezTo>
                <a:lnTo>
                  <a:pt x="3974624" y="5019065"/>
                </a:lnTo>
                <a:lnTo>
                  <a:pt x="70215" y="1092359"/>
                </a:lnTo>
                <a:cubicBezTo>
                  <a:pt x="-23784" y="997824"/>
                  <a:pt x="-23349" y="844987"/>
                  <a:pt x="71187" y="750989"/>
                </a:cubicBezTo>
                <a:lnTo>
                  <a:pt x="755848" y="70215"/>
                </a:lnTo>
                <a:cubicBezTo>
                  <a:pt x="850384" y="-23784"/>
                  <a:pt x="1003220" y="-23349"/>
                  <a:pt x="1097218" y="7118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33813FD-D547-46AB-7F23-BF356EE60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8ED0D8-F42D-E135-63F2-41EE96555171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9B205A5D-5A6C-6EA7-3D6A-0FABBF90A94B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4A994-DF6B-4401-5FE8-69B0909F2704}"/>
              </a:ext>
            </a:extLst>
          </p:cNvPr>
          <p:cNvSpPr txBox="1"/>
          <p:nvPr/>
        </p:nvSpPr>
        <p:spPr>
          <a:xfrm>
            <a:off x="759674" y="791610"/>
            <a:ext cx="732893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Q &amp; A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0C9762BD-1F6C-7B78-84C2-B54D15196372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FB09146E-4B53-507D-E614-F50F56809531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056C90-0141-7E26-A505-C1261428C2C6}"/>
              </a:ext>
            </a:extLst>
          </p:cNvPr>
          <p:cNvSpPr txBox="1"/>
          <p:nvPr/>
        </p:nvSpPr>
        <p:spPr>
          <a:xfrm>
            <a:off x="2533367" y="2810218"/>
            <a:ext cx="60941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22252C"/>
                </a:solidFill>
                <a:latin typeface="Bebas Neue" panose="020B0606020202050201" pitchFamily="34" charset="0"/>
              </a:rPr>
              <a:t> </a:t>
            </a:r>
            <a:r>
              <a:rPr lang="en-US" altLang="ko-KR" sz="7000" dirty="0">
                <a:solidFill>
                  <a:srgbClr val="22252C"/>
                </a:solidFill>
                <a:latin typeface="Bebas Neue" panose="020B0606020202050201" pitchFamily="34" charset="0"/>
              </a:rPr>
              <a:t>Q &amp; A</a:t>
            </a:r>
          </a:p>
          <a:p>
            <a:pPr algn="ctr"/>
            <a:endParaRPr lang="en-US" altLang="ko-KR" sz="1800" dirty="0">
              <a:solidFill>
                <a:srgbClr val="22252C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65DED56-E401-2033-2E08-1995C02C2602}"/>
              </a:ext>
            </a:extLst>
          </p:cNvPr>
          <p:cNvSpPr txBox="1"/>
          <p:nvPr/>
        </p:nvSpPr>
        <p:spPr>
          <a:xfrm>
            <a:off x="490126" y="49000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4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3A38B841-D4FE-D56E-5302-1C3907E57678}"/>
              </a:ext>
            </a:extLst>
          </p:cNvPr>
          <p:cNvSpPr/>
          <p:nvPr/>
        </p:nvSpPr>
        <p:spPr>
          <a:xfrm>
            <a:off x="479425" y="505007"/>
            <a:ext cx="11233150" cy="5940426"/>
          </a:xfrm>
          <a:prstGeom prst="roundRect">
            <a:avLst>
              <a:gd name="adj" fmla="val 21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157B36-26B0-396A-D210-0578C85A78F9}"/>
              </a:ext>
            </a:extLst>
          </p:cNvPr>
          <p:cNvSpPr txBox="1"/>
          <p:nvPr/>
        </p:nvSpPr>
        <p:spPr>
          <a:xfrm>
            <a:off x="846396" y="714583"/>
            <a:ext cx="17011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D54E29"/>
                </a:solidFill>
                <a:latin typeface="Bebas Neue" panose="020B0606020202050201" pitchFamily="34" charset="0"/>
              </a:rPr>
              <a:t>INDEX</a:t>
            </a:r>
            <a:endParaRPr lang="ko-KR" altLang="en-US" sz="6000" dirty="0">
              <a:solidFill>
                <a:srgbClr val="D54E29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9C0ED17-77A1-1DB9-EAA8-7D796D851D01}"/>
              </a:ext>
            </a:extLst>
          </p:cNvPr>
          <p:cNvSpPr txBox="1"/>
          <p:nvPr/>
        </p:nvSpPr>
        <p:spPr>
          <a:xfrm>
            <a:off x="857492" y="3168716"/>
            <a:ext cx="829073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팀원 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1401221-562F-997C-6976-E8671CE64F61}"/>
              </a:ext>
            </a:extLst>
          </p:cNvPr>
          <p:cNvSpPr txBox="1"/>
          <p:nvPr/>
        </p:nvSpPr>
        <p:spPr>
          <a:xfrm>
            <a:off x="2806607" y="3168716"/>
            <a:ext cx="43217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03p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5D5B8FC-29D8-E4E0-5955-418B37640CD9}"/>
              </a:ext>
            </a:extLst>
          </p:cNvPr>
          <p:cNvSpPr txBox="1"/>
          <p:nvPr/>
        </p:nvSpPr>
        <p:spPr>
          <a:xfrm>
            <a:off x="857492" y="3475220"/>
            <a:ext cx="112659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주제선정 배경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CC350DB-5D7B-F1D2-293D-13D9F1A6A830}"/>
              </a:ext>
            </a:extLst>
          </p:cNvPr>
          <p:cNvSpPr txBox="1"/>
          <p:nvPr/>
        </p:nvSpPr>
        <p:spPr>
          <a:xfrm>
            <a:off x="2806607" y="3475220"/>
            <a:ext cx="43217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04p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0" name="직선 연결선 1069">
            <a:extLst>
              <a:ext uri="{FF2B5EF4-FFF2-40B4-BE49-F238E27FC236}">
                <a16:creationId xmlns:a16="http://schemas.microsoft.com/office/drawing/2014/main" xmlns="" id="{5D211F98-B16C-106D-CA51-FDD63F13E515}"/>
              </a:ext>
            </a:extLst>
          </p:cNvPr>
          <p:cNvCxnSpPr>
            <a:cxnSpLocks/>
          </p:cNvCxnSpPr>
          <p:nvPr/>
        </p:nvCxnSpPr>
        <p:spPr>
          <a:xfrm>
            <a:off x="961250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xmlns="" id="{CF3CB129-769A-38CF-BBA5-29710F64DA73}"/>
              </a:ext>
            </a:extLst>
          </p:cNvPr>
          <p:cNvSpPr txBox="1"/>
          <p:nvPr/>
        </p:nvSpPr>
        <p:spPr>
          <a:xfrm>
            <a:off x="3579215" y="3168716"/>
            <a:ext cx="112659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일정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xmlns="" id="{FE8F1293-677F-4A08-464B-BAF3FEC803E4}"/>
              </a:ext>
            </a:extLst>
          </p:cNvPr>
          <p:cNvSpPr txBox="1"/>
          <p:nvPr/>
        </p:nvSpPr>
        <p:spPr>
          <a:xfrm>
            <a:off x="5501475" y="3168716"/>
            <a:ext cx="43217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06p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xmlns="" id="{E18A7A6D-329F-41C8-F477-47EA001F5BA3}"/>
              </a:ext>
            </a:extLst>
          </p:cNvPr>
          <p:cNvSpPr txBox="1"/>
          <p:nvPr/>
        </p:nvSpPr>
        <p:spPr>
          <a:xfrm>
            <a:off x="3579215" y="3475220"/>
            <a:ext cx="14734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개발 환경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xmlns="" id="{DAEE75E4-B759-92A9-29D7-83BA799D7ADA}"/>
              </a:ext>
            </a:extLst>
          </p:cNvPr>
          <p:cNvSpPr txBox="1"/>
          <p:nvPr/>
        </p:nvSpPr>
        <p:spPr>
          <a:xfrm>
            <a:off x="5501475" y="3475220"/>
            <a:ext cx="43217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07p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xmlns="" id="{BC9CB116-0C98-6510-E94F-1784B5F7D737}"/>
              </a:ext>
            </a:extLst>
          </p:cNvPr>
          <p:cNvSpPr txBox="1"/>
          <p:nvPr/>
        </p:nvSpPr>
        <p:spPr>
          <a:xfrm>
            <a:off x="3567727" y="3781724"/>
            <a:ext cx="112659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설명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xmlns="" id="{CF40659F-97D8-A065-4A85-5BB4C00FE097}"/>
              </a:ext>
            </a:extLst>
          </p:cNvPr>
          <p:cNvSpPr txBox="1"/>
          <p:nvPr/>
        </p:nvSpPr>
        <p:spPr>
          <a:xfrm>
            <a:off x="5501475" y="3781724"/>
            <a:ext cx="43217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08p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2" name="직선 연결선 1071">
            <a:extLst>
              <a:ext uri="{FF2B5EF4-FFF2-40B4-BE49-F238E27FC236}">
                <a16:creationId xmlns:a16="http://schemas.microsoft.com/office/drawing/2014/main" xmlns="" id="{D177FAA5-E1A4-3F48-6DC6-B322AF34DD05}"/>
              </a:ext>
            </a:extLst>
          </p:cNvPr>
          <p:cNvCxnSpPr>
            <a:cxnSpLocks/>
          </p:cNvCxnSpPr>
          <p:nvPr/>
        </p:nvCxnSpPr>
        <p:spPr>
          <a:xfrm>
            <a:off x="3664391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xmlns="" id="{7EFC7F6A-08B9-4A63-15AD-5E33BB080C6D}"/>
              </a:ext>
            </a:extLst>
          </p:cNvPr>
          <p:cNvSpPr txBox="1"/>
          <p:nvPr/>
        </p:nvSpPr>
        <p:spPr>
          <a:xfrm>
            <a:off x="6260393" y="3168716"/>
            <a:ext cx="829073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개선 방향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xmlns="" id="{0A6047F7-83CF-5E24-57AF-8CBDD257EB90}"/>
              </a:ext>
            </a:extLst>
          </p:cNvPr>
          <p:cNvSpPr txBox="1"/>
          <p:nvPr/>
        </p:nvSpPr>
        <p:spPr>
          <a:xfrm>
            <a:off x="8214735" y="3168716"/>
            <a:ext cx="43217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3" name="직선 연결선 1072">
            <a:extLst>
              <a:ext uri="{FF2B5EF4-FFF2-40B4-BE49-F238E27FC236}">
                <a16:creationId xmlns:a16="http://schemas.microsoft.com/office/drawing/2014/main" xmlns="" id="{D73684FC-D9E2-C649-224F-2E8E90D8BF4B}"/>
              </a:ext>
            </a:extLst>
          </p:cNvPr>
          <p:cNvCxnSpPr>
            <a:cxnSpLocks/>
          </p:cNvCxnSpPr>
          <p:nvPr/>
        </p:nvCxnSpPr>
        <p:spPr>
          <a:xfrm>
            <a:off x="6362169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xmlns="" id="{5ABB38AE-C5B1-713B-1C12-40827773220B}"/>
              </a:ext>
            </a:extLst>
          </p:cNvPr>
          <p:cNvSpPr txBox="1"/>
          <p:nvPr/>
        </p:nvSpPr>
        <p:spPr>
          <a:xfrm>
            <a:off x="8996275" y="3168716"/>
            <a:ext cx="779701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수익모델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xmlns="" id="{38600FF4-5C77-591E-E644-A5E5667FF302}"/>
              </a:ext>
            </a:extLst>
          </p:cNvPr>
          <p:cNvSpPr txBox="1"/>
          <p:nvPr/>
        </p:nvSpPr>
        <p:spPr>
          <a:xfrm>
            <a:off x="10926134" y="3168716"/>
            <a:ext cx="43217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xmlns="" id="{96F6CB8A-9CEA-056B-908E-F3BD7F60AF92}"/>
              </a:ext>
            </a:extLst>
          </p:cNvPr>
          <p:cNvSpPr txBox="1"/>
          <p:nvPr/>
        </p:nvSpPr>
        <p:spPr>
          <a:xfrm>
            <a:off x="8996275" y="3475220"/>
            <a:ext cx="1209305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느낀점</a:t>
            </a: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및</a:t>
            </a: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Q&amp;A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>
                  <a:alpha val="70000"/>
                </a:srgb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xmlns="" id="{C5A68541-2490-3816-8AE4-977B1773D46B}"/>
              </a:ext>
            </a:extLst>
          </p:cNvPr>
          <p:cNvSpPr txBox="1"/>
          <p:nvPr/>
        </p:nvSpPr>
        <p:spPr>
          <a:xfrm>
            <a:off x="10926134" y="3475220"/>
            <a:ext cx="43217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4" name="직선 연결선 1073">
            <a:extLst>
              <a:ext uri="{FF2B5EF4-FFF2-40B4-BE49-F238E27FC236}">
                <a16:creationId xmlns:a16="http://schemas.microsoft.com/office/drawing/2014/main" xmlns="" id="{587F8AD2-2C62-7D66-415D-432215996E29}"/>
              </a:ext>
            </a:extLst>
          </p:cNvPr>
          <p:cNvCxnSpPr>
            <a:cxnSpLocks/>
          </p:cNvCxnSpPr>
          <p:nvPr/>
        </p:nvCxnSpPr>
        <p:spPr>
          <a:xfrm>
            <a:off x="9079412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345C5B4-79CD-3177-6F6D-7FC38BA3B69C}"/>
              </a:ext>
            </a:extLst>
          </p:cNvPr>
          <p:cNvSpPr txBox="1"/>
          <p:nvPr/>
        </p:nvSpPr>
        <p:spPr>
          <a:xfrm>
            <a:off x="846396" y="2286003"/>
            <a:ext cx="2188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01.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AC67F52-C180-8C01-135B-A00F6FFBF6A6}"/>
              </a:ext>
            </a:extLst>
          </p:cNvPr>
          <p:cNvSpPr txBox="1"/>
          <p:nvPr/>
        </p:nvSpPr>
        <p:spPr>
          <a:xfrm>
            <a:off x="3546924" y="2286003"/>
            <a:ext cx="2188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02.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8A552F-8AFE-4D1E-4869-2B6125D28CF8}"/>
              </a:ext>
            </a:extLst>
          </p:cNvPr>
          <p:cNvSpPr txBox="1"/>
          <p:nvPr/>
        </p:nvSpPr>
        <p:spPr>
          <a:xfrm>
            <a:off x="6253802" y="2286003"/>
            <a:ext cx="1594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03.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691F12-6720-D267-71B5-D13708D0D5AE}"/>
              </a:ext>
            </a:extLst>
          </p:cNvPr>
          <p:cNvSpPr txBox="1"/>
          <p:nvPr/>
        </p:nvSpPr>
        <p:spPr>
          <a:xfrm>
            <a:off x="8979730" y="2286003"/>
            <a:ext cx="1594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04.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수익모델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86D78F-216C-65BA-71B9-25544F5958AD}"/>
              </a:ext>
            </a:extLst>
          </p:cNvPr>
          <p:cNvSpPr txBox="1"/>
          <p:nvPr/>
        </p:nvSpPr>
        <p:spPr>
          <a:xfrm>
            <a:off x="857486" y="3729224"/>
            <a:ext cx="112659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935DAF-6B13-8F77-A38B-EE00738DFE97}"/>
              </a:ext>
            </a:extLst>
          </p:cNvPr>
          <p:cNvSpPr txBox="1"/>
          <p:nvPr/>
        </p:nvSpPr>
        <p:spPr>
          <a:xfrm>
            <a:off x="2806601" y="3729224"/>
            <a:ext cx="43217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05p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D99F6EA-3CB6-0F50-1B5E-0748A779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7" y="4544518"/>
            <a:ext cx="2197312" cy="15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240D0633-4222-C69A-E373-73942430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634" y="4563564"/>
            <a:ext cx="2197312" cy="14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804A0056-F944-542C-0CBA-DF37B48B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27" y="4547706"/>
            <a:ext cx="2273074" cy="149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xmlns="" id="{D1D3E297-7F29-1917-BE39-AA8320D8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13" y="4563564"/>
            <a:ext cx="2134866" cy="14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3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D41286-4E1B-AC3E-76B0-C1425EC6AE27}"/>
              </a:ext>
            </a:extLst>
          </p:cNvPr>
          <p:cNvSpPr txBox="1"/>
          <p:nvPr/>
        </p:nvSpPr>
        <p:spPr>
          <a:xfrm>
            <a:off x="4269218" y="2469362"/>
            <a:ext cx="3653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22252C"/>
                </a:solidFill>
                <a:latin typeface="Bebas Neue" panose="020B0606020202050201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79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70C6F5-7525-C724-ED36-7EFA7D73AFF9}"/>
              </a:ext>
            </a:extLst>
          </p:cNvPr>
          <p:cNvSpPr txBox="1"/>
          <p:nvPr/>
        </p:nvSpPr>
        <p:spPr>
          <a:xfrm>
            <a:off x="768140" y="40375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2CEC63B1-AF63-0765-EA40-D99B142D96E3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01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78C2F7-0D4B-9129-355D-DB2EDE3ED107}"/>
              </a:ext>
            </a:extLst>
          </p:cNvPr>
          <p:cNvSpPr txBox="1"/>
          <p:nvPr/>
        </p:nvSpPr>
        <p:spPr>
          <a:xfrm>
            <a:off x="759674" y="791610"/>
            <a:ext cx="1095172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팀원 소개 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82CBB08E-5D95-E711-A40A-ECEDA10435D7}"/>
              </a:ext>
            </a:extLst>
          </p:cNvPr>
          <p:cNvSpPr/>
          <p:nvPr/>
        </p:nvSpPr>
        <p:spPr>
          <a:xfrm>
            <a:off x="487224" y="2701136"/>
            <a:ext cx="2589130" cy="3403391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8C92B36A-820F-A80D-B872-B833F41843C8}"/>
              </a:ext>
            </a:extLst>
          </p:cNvPr>
          <p:cNvCxnSpPr>
            <a:cxnSpLocks/>
          </p:cNvCxnSpPr>
          <p:nvPr/>
        </p:nvCxnSpPr>
        <p:spPr>
          <a:xfrm>
            <a:off x="479424" y="3233348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E0F65262-6F86-8F80-7D2D-52A2984A39E6}"/>
              </a:ext>
            </a:extLst>
          </p:cNvPr>
          <p:cNvSpPr/>
          <p:nvPr/>
        </p:nvSpPr>
        <p:spPr>
          <a:xfrm>
            <a:off x="3360258" y="1246719"/>
            <a:ext cx="2589130" cy="3238499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5706D09-18B0-CB7B-D5B9-40CA1B8F558F}"/>
              </a:ext>
            </a:extLst>
          </p:cNvPr>
          <p:cNvCxnSpPr>
            <a:cxnSpLocks/>
          </p:cNvCxnSpPr>
          <p:nvPr/>
        </p:nvCxnSpPr>
        <p:spPr>
          <a:xfrm>
            <a:off x="3332489" y="1778931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160F586C-3A78-949B-6B96-93C4F270C9F2}"/>
              </a:ext>
            </a:extLst>
          </p:cNvPr>
          <p:cNvSpPr/>
          <p:nvPr/>
        </p:nvSpPr>
        <p:spPr>
          <a:xfrm>
            <a:off x="6311853" y="2701136"/>
            <a:ext cx="2589130" cy="3238499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CA8FF14B-E6CB-4369-B3EB-48248F3AC80A}"/>
              </a:ext>
            </a:extLst>
          </p:cNvPr>
          <p:cNvCxnSpPr>
            <a:cxnSpLocks/>
          </p:cNvCxnSpPr>
          <p:nvPr/>
        </p:nvCxnSpPr>
        <p:spPr>
          <a:xfrm>
            <a:off x="6307953" y="3236886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9A40098E-BAC0-5D44-3BDD-1B9B53A41DCD}"/>
              </a:ext>
            </a:extLst>
          </p:cNvPr>
          <p:cNvSpPr/>
          <p:nvPr/>
        </p:nvSpPr>
        <p:spPr>
          <a:xfrm>
            <a:off x="9224085" y="1246719"/>
            <a:ext cx="2589130" cy="3147731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2576799D-27FB-BAC7-18D2-FE65251B2629}"/>
              </a:ext>
            </a:extLst>
          </p:cNvPr>
          <p:cNvCxnSpPr>
            <a:cxnSpLocks/>
          </p:cNvCxnSpPr>
          <p:nvPr/>
        </p:nvCxnSpPr>
        <p:spPr>
          <a:xfrm>
            <a:off x="9216285" y="1778931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3BCD424-2A4B-D399-547E-8A06D7F0DCCB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4B4A51-56DD-D350-370B-3CDF803DA5BD}"/>
              </a:ext>
            </a:extLst>
          </p:cNvPr>
          <p:cNvSpPr txBox="1"/>
          <p:nvPr/>
        </p:nvSpPr>
        <p:spPr>
          <a:xfrm>
            <a:off x="4096488" y="1406664"/>
            <a:ext cx="20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김성윤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FA34BD-3150-ECB8-F66A-F3E846FC9185}"/>
              </a:ext>
            </a:extLst>
          </p:cNvPr>
          <p:cNvSpPr txBox="1"/>
          <p:nvPr/>
        </p:nvSpPr>
        <p:spPr>
          <a:xfrm>
            <a:off x="9997950" y="1367474"/>
            <a:ext cx="20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박찬의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4E93828-D851-658C-9BFB-EC87790B79AC}"/>
              </a:ext>
            </a:extLst>
          </p:cNvPr>
          <p:cNvSpPr txBox="1"/>
          <p:nvPr/>
        </p:nvSpPr>
        <p:spPr>
          <a:xfrm>
            <a:off x="7138301" y="2800378"/>
            <a:ext cx="20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장유진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9E50F2-5128-20B0-A3A9-671CD59899E3}"/>
              </a:ext>
            </a:extLst>
          </p:cNvPr>
          <p:cNvSpPr txBox="1"/>
          <p:nvPr/>
        </p:nvSpPr>
        <p:spPr>
          <a:xfrm>
            <a:off x="998578" y="2845720"/>
            <a:ext cx="171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팀장</a:t>
            </a:r>
            <a:r>
              <a:rPr lang="en-US" altLang="ko-KR" sz="1600" dirty="0"/>
              <a:t>: </a:t>
            </a:r>
            <a:r>
              <a:rPr lang="ko-KR" altLang="en-US" dirty="0"/>
              <a:t>윤희원</a:t>
            </a:r>
          </a:p>
        </p:txBody>
      </p:sp>
      <p:pic>
        <p:nvPicPr>
          <p:cNvPr id="1026" name="Picture 2" descr="View cafephilia's full-sized avatar">
            <a:extLst>
              <a:ext uri="{FF2B5EF4-FFF2-40B4-BE49-F238E27FC236}">
                <a16:creationId xmlns:a16="http://schemas.microsoft.com/office/drawing/2014/main" xmlns="" id="{C7EB24E6-7F27-A732-1CCD-3CDA2FCF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25" y="1820300"/>
            <a:ext cx="1505216" cy="151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974405B-C73B-0BF8-48F1-40BE89BDE1CE}"/>
              </a:ext>
            </a:extLst>
          </p:cNvPr>
          <p:cNvSpPr txBox="1"/>
          <p:nvPr/>
        </p:nvSpPr>
        <p:spPr>
          <a:xfrm>
            <a:off x="3663397" y="3380828"/>
            <a:ext cx="1924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GitHub ID</a:t>
            </a:r>
            <a:r>
              <a:rPr lang="en-US" altLang="ko-KR" sz="1400" dirty="0"/>
              <a:t>: </a:t>
            </a:r>
            <a:r>
              <a:rPr lang="en-US" altLang="ko-KR" sz="1400" dirty="0" err="1">
                <a:hlinkClick r:id="rId3"/>
              </a:rPr>
              <a:t>cafephilia</a:t>
            </a:r>
            <a:endParaRPr lang="ko-KR" altLang="en-US" sz="1400" dirty="0"/>
          </a:p>
        </p:txBody>
      </p:sp>
      <p:pic>
        <p:nvPicPr>
          <p:cNvPr id="1028" name="Picture 4" descr="View chchch928's full-sized avatar">
            <a:extLst>
              <a:ext uri="{FF2B5EF4-FFF2-40B4-BE49-F238E27FC236}">
                <a16:creationId xmlns:a16="http://schemas.microsoft.com/office/drawing/2014/main" xmlns="" id="{163207F1-08E7-AE58-00F4-388427D8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42" y="3438574"/>
            <a:ext cx="1365658" cy="106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323D97C-0B5E-3664-0830-8038185B2542}"/>
              </a:ext>
            </a:extLst>
          </p:cNvPr>
          <p:cNvSpPr txBox="1"/>
          <p:nvPr/>
        </p:nvSpPr>
        <p:spPr>
          <a:xfrm>
            <a:off x="6539624" y="4797954"/>
            <a:ext cx="243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GitHub ID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chchch928 </a:t>
            </a:r>
            <a:endParaRPr lang="ko-KR" altLang="en-US" sz="1400" dirty="0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xmlns="" id="{21B5EC5E-6095-E781-2C51-29AC2FD53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212785"/>
              </p:ext>
            </p:extLst>
          </p:nvPr>
        </p:nvGraphicFramePr>
        <p:xfrm>
          <a:off x="624797" y="3179687"/>
          <a:ext cx="3238500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F2F60D6-2F9A-0E4B-9DB3-D368E29F2DFF}"/>
              </a:ext>
            </a:extLst>
          </p:cNvPr>
          <p:cNvSpPr txBox="1"/>
          <p:nvPr/>
        </p:nvSpPr>
        <p:spPr>
          <a:xfrm>
            <a:off x="820831" y="5136983"/>
            <a:ext cx="243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GitHub ID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hee123hee 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90F51B2-0BCC-64EB-135D-ED6441CDA245}"/>
              </a:ext>
            </a:extLst>
          </p:cNvPr>
          <p:cNvSpPr txBox="1"/>
          <p:nvPr/>
        </p:nvSpPr>
        <p:spPr>
          <a:xfrm>
            <a:off x="6387218" y="5259637"/>
            <a:ext cx="2438400" cy="57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가계부 프로그램 구현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공통 </a:t>
            </a:r>
            <a:r>
              <a:rPr lang="en-US" altLang="ko-KR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CSS </a:t>
            </a: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작성 및 공유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717F45D-F176-6373-43D6-99A5BF380716}"/>
              </a:ext>
            </a:extLst>
          </p:cNvPr>
          <p:cNvSpPr txBox="1"/>
          <p:nvPr/>
        </p:nvSpPr>
        <p:spPr>
          <a:xfrm>
            <a:off x="3455305" y="3818011"/>
            <a:ext cx="2438400" cy="57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러닝기록 프로그램 구현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메인 페이지 구현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4AFFA2E-28D3-277F-7628-ED38F55AA11D}"/>
              </a:ext>
            </a:extLst>
          </p:cNvPr>
          <p:cNvSpPr txBox="1"/>
          <p:nvPr/>
        </p:nvSpPr>
        <p:spPr>
          <a:xfrm>
            <a:off x="645754" y="5528087"/>
            <a:ext cx="2438400" cy="57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독서관리 프로그램 구현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en-US" altLang="ko-KR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PPT </a:t>
            </a: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작성 및 발표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pic>
        <p:nvPicPr>
          <p:cNvPr id="15" name="Picture 2" descr="@parkchenui">
            <a:extLst>
              <a:ext uri="{FF2B5EF4-FFF2-40B4-BE49-F238E27FC236}">
                <a16:creationId xmlns:a16="http://schemas.microsoft.com/office/drawing/2014/main" xmlns="" id="{92300425-5070-A3E1-C67A-7AF9D9577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22" y="1971460"/>
            <a:ext cx="1368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CAEF7BE-C7DE-F18A-9901-2BAEB58A99A7}"/>
              </a:ext>
            </a:extLst>
          </p:cNvPr>
          <p:cNvSpPr txBox="1"/>
          <p:nvPr/>
        </p:nvSpPr>
        <p:spPr>
          <a:xfrm>
            <a:off x="3102678" y="3107580"/>
            <a:ext cx="6205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6C17004-53D4-6E64-18AF-B3BCD7C3396E}"/>
              </a:ext>
            </a:extLst>
          </p:cNvPr>
          <p:cNvSpPr txBox="1"/>
          <p:nvPr/>
        </p:nvSpPr>
        <p:spPr>
          <a:xfrm>
            <a:off x="9488803" y="3501926"/>
            <a:ext cx="243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GitHub ID</a:t>
            </a:r>
            <a:r>
              <a:rPr lang="en-US" altLang="ko-KR" sz="1400" dirty="0"/>
              <a:t>: </a:t>
            </a:r>
            <a:r>
              <a:rPr lang="en-US" altLang="ko-KR" sz="1400" dirty="0" err="1">
                <a:hlinkClick r:id="rId3"/>
              </a:rPr>
              <a:t>parkchenui</a:t>
            </a:r>
            <a:r>
              <a:rPr lang="en-US" altLang="ko-KR" sz="1400" dirty="0">
                <a:hlinkClick r:id="rId3"/>
              </a:rPr>
              <a:t> 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058FB6E-1181-90A9-4859-9A6D773C8662}"/>
              </a:ext>
            </a:extLst>
          </p:cNvPr>
          <p:cNvSpPr txBox="1"/>
          <p:nvPr/>
        </p:nvSpPr>
        <p:spPr>
          <a:xfrm>
            <a:off x="9374815" y="3933364"/>
            <a:ext cx="2438400" cy="322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en-US" altLang="ko-KR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Up &amp; Down </a:t>
            </a: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게임 구현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8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75F9FC7-C679-366B-5740-BC5ECBA09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D0FCEF-A7BB-63E1-0126-21A877B45FF6}"/>
              </a:ext>
            </a:extLst>
          </p:cNvPr>
          <p:cNvSpPr txBox="1"/>
          <p:nvPr/>
        </p:nvSpPr>
        <p:spPr>
          <a:xfrm>
            <a:off x="768140" y="40375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980009B9-936A-ED45-AD85-690EB43472A4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01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687D16-0018-DD2C-6405-75F611B4F1D8}"/>
              </a:ext>
            </a:extLst>
          </p:cNvPr>
          <p:cNvSpPr txBox="1"/>
          <p:nvPr/>
        </p:nvSpPr>
        <p:spPr>
          <a:xfrm>
            <a:off x="759674" y="791610"/>
            <a:ext cx="1550424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주제선정 배경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FB859E88-7524-00CF-DCE0-7EB2BE43D34C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791E65E-AC81-571E-F717-62EF19E7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475" y="237354"/>
            <a:ext cx="4889399" cy="75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84E1E5B-1F5C-B371-CEDD-CE0418D1BBDD}"/>
              </a:ext>
            </a:extLst>
          </p:cNvPr>
          <p:cNvSpPr txBox="1"/>
          <p:nvPr/>
        </p:nvSpPr>
        <p:spPr>
          <a:xfrm>
            <a:off x="8158574" y="1098221"/>
            <a:ext cx="7086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매일헬스</a:t>
            </a:r>
            <a:r>
              <a:rPr lang="en-US" altLang="ko-KR" sz="1050" dirty="0"/>
              <a:t>, </a:t>
            </a:r>
            <a:r>
              <a:rPr lang="en-US" altLang="ko-KR" sz="1050" dirty="0">
                <a:hlinkClick r:id="rId3"/>
              </a:rPr>
              <a:t>www.dementianews.co.kr</a:t>
            </a:r>
            <a:r>
              <a:rPr lang="ko-KR" altLang="en-US" sz="1050" dirty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접속일</a:t>
            </a:r>
            <a:r>
              <a:rPr lang="en-US" altLang="ko-KR" sz="1050" dirty="0"/>
              <a:t>: 2024-11-26).</a:t>
            </a:r>
            <a:endParaRPr lang="ko-KR" altLang="en-US" sz="10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BA898983-9D2D-D0DF-1ED6-1E9C277A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6" y="2401719"/>
            <a:ext cx="3151812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1126AA8-84B3-585D-215E-D3002EA19E5E}"/>
              </a:ext>
            </a:extLst>
          </p:cNvPr>
          <p:cNvSpPr txBox="1"/>
          <p:nvPr/>
        </p:nvSpPr>
        <p:spPr>
          <a:xfrm>
            <a:off x="646513" y="5394760"/>
            <a:ext cx="736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※</a:t>
            </a:r>
            <a:r>
              <a:rPr lang="ko-KR" altLang="en-US" sz="800" dirty="0"/>
              <a:t>출처: </a:t>
            </a:r>
            <a:r>
              <a:rPr lang="ko-KR" altLang="en-US" sz="800" dirty="0" err="1"/>
              <a:t>잡코리아x알바몬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CC37E9C-3D0A-3B8F-51CB-AA139908878C}"/>
              </a:ext>
            </a:extLst>
          </p:cNvPr>
          <p:cNvSpPr txBox="1"/>
          <p:nvPr/>
        </p:nvSpPr>
        <p:spPr>
          <a:xfrm>
            <a:off x="725606" y="2485442"/>
            <a:ext cx="51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a typeface="나눔스퀘어 네오 Heavy" panose="00000A00000000000000"/>
              </a:rPr>
              <a:t>2030</a:t>
            </a:r>
            <a:r>
              <a:rPr lang="ko-KR" altLang="en-US" sz="1200" b="1" dirty="0">
                <a:ea typeface="나눔스퀘어 네오 Heavy" panose="00000A00000000000000"/>
              </a:rPr>
              <a:t>성인남녀 </a:t>
            </a:r>
            <a:r>
              <a:rPr lang="en-US" altLang="ko-KR" sz="1200" b="1" dirty="0">
                <a:ea typeface="나눔스퀘어 네오 Heavy" panose="00000A00000000000000"/>
              </a:rPr>
              <a:t>649</a:t>
            </a:r>
            <a:r>
              <a:rPr lang="ko-KR" altLang="en-US" sz="1200" b="1" dirty="0">
                <a:ea typeface="나눔스퀘어 네오 Heavy" panose="00000A00000000000000"/>
              </a:rPr>
              <a:t>명 조사 </a:t>
            </a:r>
            <a:endParaRPr lang="en-US" altLang="ko-KR" sz="1200" b="1" dirty="0">
              <a:ea typeface="나눔스퀘어 네오 Heavy" panose="00000A00000000000000"/>
            </a:endParaRPr>
          </a:p>
          <a:p>
            <a:r>
              <a:rPr lang="en-US" altLang="ko-KR" sz="1200" b="1" dirty="0">
                <a:ea typeface="나눔스퀘어 네오 Heavy" panose="00000A00000000000000"/>
              </a:rPr>
              <a:t>2030</a:t>
            </a:r>
            <a:r>
              <a:rPr lang="ko-KR" altLang="en-US" sz="1200" b="1" dirty="0">
                <a:ea typeface="나눔스퀘어 네오 Heavy" panose="00000A00000000000000"/>
              </a:rPr>
              <a:t>세대 </a:t>
            </a:r>
            <a:r>
              <a:rPr lang="en-US" altLang="ko-KR" sz="1200" b="1" dirty="0">
                <a:ea typeface="나눔스퀘어 네오 Heavy" panose="00000A00000000000000"/>
              </a:rPr>
              <a:t>43.9% </a:t>
            </a:r>
            <a:r>
              <a:rPr lang="ko-KR" altLang="en-US" sz="1200" b="1" dirty="0">
                <a:ea typeface="나눔스퀘어 네오 Heavy" panose="00000A00000000000000"/>
              </a:rPr>
              <a:t>건망증이 심한 </a:t>
            </a:r>
            <a:r>
              <a:rPr lang="en-US" altLang="ko-KR" sz="1200" b="1" dirty="0">
                <a:ea typeface="나눔스퀘어 네오 Heavy" panose="00000A00000000000000"/>
              </a:rPr>
              <a:t>’</a:t>
            </a:r>
            <a:r>
              <a:rPr lang="ko-KR" altLang="en-US" sz="1200" b="1" dirty="0" err="1">
                <a:ea typeface="나눔스퀘어 네오 Heavy" panose="00000A00000000000000"/>
              </a:rPr>
              <a:t>영츠하이머</a:t>
            </a:r>
            <a:r>
              <a:rPr lang="en-US" altLang="ko-KR" sz="1200" b="1" dirty="0"/>
              <a:t>’</a:t>
            </a:r>
          </a:p>
          <a:p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8B67626-907B-9B2D-A53D-E1CCC11C6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485" y="1595688"/>
            <a:ext cx="7174407" cy="471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F4F15F-9B79-4489-C881-BDAC7549A9EF}"/>
              </a:ext>
            </a:extLst>
          </p:cNvPr>
          <p:cNvSpPr txBox="1"/>
          <p:nvPr/>
        </p:nvSpPr>
        <p:spPr>
          <a:xfrm>
            <a:off x="9050867" y="6346053"/>
            <a:ext cx="29297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se-nanumgothic"/>
              </a:rPr>
              <a:t>※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se-nanumgothic"/>
              </a:rPr>
              <a:t>출처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se-nanumgothic"/>
              </a:rPr>
              <a:t>: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se-nanumgothic"/>
              </a:rPr>
              <a:t>일본 고노 임상의학 연구소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00AE3C-4FE5-500A-249A-E2ABD999CEAD}"/>
              </a:ext>
            </a:extLst>
          </p:cNvPr>
          <p:cNvSpPr txBox="1"/>
          <p:nvPr/>
        </p:nvSpPr>
        <p:spPr>
          <a:xfrm>
            <a:off x="624900" y="5514678"/>
            <a:ext cx="32970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https://www.jobkorea.co.kr/goodjob/tip/view?News_No=17964</a:t>
            </a:r>
          </a:p>
        </p:txBody>
      </p:sp>
    </p:spTree>
    <p:extLst>
      <p:ext uri="{BB962C8B-B14F-4D97-AF65-F5344CB8AC3E}">
        <p14:creationId xmlns:p14="http://schemas.microsoft.com/office/powerpoint/2010/main" val="31550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65B44AD-3E94-A304-4FA0-BCB7EF6B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D4715BD-03FA-18BF-85C4-90F7B8E28BF4}"/>
              </a:ext>
            </a:extLst>
          </p:cNvPr>
          <p:cNvSpPr txBox="1"/>
          <p:nvPr/>
        </p:nvSpPr>
        <p:spPr>
          <a:xfrm>
            <a:off x="768140" y="40375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90133D94-432B-B192-1644-43086A978E0F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01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959730-8AE2-A0FC-17D8-F7CD36D97B52}"/>
              </a:ext>
            </a:extLst>
          </p:cNvPr>
          <p:cNvSpPr txBox="1"/>
          <p:nvPr/>
        </p:nvSpPr>
        <p:spPr>
          <a:xfrm>
            <a:off x="759674" y="791610"/>
            <a:ext cx="1435008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주제선정 배경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0091A327-FB7B-FB96-48F5-DCE004F8D124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653C839-C0F8-0FC6-809A-8E50F119DD81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7C6020-2939-F408-1360-0655CDEC7E3E}"/>
              </a:ext>
            </a:extLst>
          </p:cNvPr>
          <p:cNvSpPr txBox="1"/>
          <p:nvPr/>
        </p:nvSpPr>
        <p:spPr>
          <a:xfrm>
            <a:off x="1715181" y="2981734"/>
            <a:ext cx="903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목표</a:t>
            </a:r>
            <a:r>
              <a:rPr lang="en-US" altLang="ko-KR" sz="1600" b="1" dirty="0"/>
              <a:t>:</a:t>
            </a:r>
            <a:endParaRPr lang="en-US" altLang="ko-KR" sz="1600" dirty="0"/>
          </a:p>
          <a:p>
            <a:r>
              <a:rPr lang="ko-KR" altLang="en-US" sz="1600" dirty="0"/>
              <a:t> 모든 연령대의 사용자에게 편리한 기록 관리 시스템을 제공하여 삶의 질을 향상시키고 </a:t>
            </a:r>
            <a:endParaRPr lang="en-US" altLang="ko-KR" sz="1600" dirty="0"/>
          </a:p>
          <a:p>
            <a:r>
              <a:rPr lang="ko-KR" altLang="en-US" sz="1600" dirty="0"/>
              <a:t>효율적인 관리를 돕는 서비스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7283E6-DBB9-F50F-0A22-4FE084A96BFC}"/>
              </a:ext>
            </a:extLst>
          </p:cNvPr>
          <p:cNvSpPr txBox="1"/>
          <p:nvPr/>
        </p:nvSpPr>
        <p:spPr>
          <a:xfrm>
            <a:off x="1715182" y="4139067"/>
            <a:ext cx="820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핵심 가치를 담은 한 줄 소개</a:t>
            </a:r>
            <a:r>
              <a:rPr lang="en-US" altLang="ko-KR" sz="1600" b="1" dirty="0"/>
              <a:t>:</a:t>
            </a: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프로그램이 단순히 기능을 제공하는 것을 넘어</a:t>
            </a:r>
            <a:r>
              <a:rPr lang="en-US" altLang="ko-KR" sz="1600" dirty="0"/>
              <a:t>, </a:t>
            </a:r>
            <a:r>
              <a:rPr lang="ko-KR" altLang="en-US" sz="1600" dirty="0"/>
              <a:t>즐거움과 성취감을 줄 수 있는 서비스</a:t>
            </a:r>
            <a:r>
              <a:rPr lang="en-US" altLang="ko-KR" sz="1600" dirty="0"/>
              <a:t>＂</a:t>
            </a:r>
          </a:p>
        </p:txBody>
      </p:sp>
      <p:pic>
        <p:nvPicPr>
          <p:cNvPr id="3074" name="Picture 2" descr="벡터 체크 표시 아이콘">
            <a:extLst>
              <a:ext uri="{FF2B5EF4-FFF2-40B4-BE49-F238E27FC236}">
                <a16:creationId xmlns:a16="http://schemas.microsoft.com/office/drawing/2014/main" xmlns="" id="{DD45C180-17EF-A950-6DF2-A88CD722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56" b="47430" l="52982" r="68885">
                        <a14:foregroundMark x1="65335" y1="40415" x2="63419" y2="4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34522" r="29127" b="51136"/>
          <a:stretch/>
        </p:blipFill>
        <p:spPr bwMode="auto">
          <a:xfrm>
            <a:off x="624900" y="1558017"/>
            <a:ext cx="1001873" cy="7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678168D-077C-730F-F9A6-DA39C0C08F92}"/>
              </a:ext>
            </a:extLst>
          </p:cNvPr>
          <p:cNvSpPr txBox="1"/>
          <p:nvPr/>
        </p:nvSpPr>
        <p:spPr>
          <a:xfrm>
            <a:off x="1626773" y="1619075"/>
            <a:ext cx="83841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주제선정 이유</a:t>
            </a:r>
            <a:r>
              <a:rPr lang="en-US" altLang="ko-KR" sz="1600" b="1" dirty="0"/>
              <a:t>:</a:t>
            </a:r>
            <a:endParaRPr lang="en-US" altLang="ko-KR" sz="1600" dirty="0"/>
          </a:p>
          <a:p>
            <a:r>
              <a:rPr lang="en-US" altLang="ko-KR" sz="1600" dirty="0"/>
              <a:t>   20~30</a:t>
            </a:r>
            <a:r>
              <a:rPr lang="ko-KR" altLang="en-US" sz="1600" dirty="0"/>
              <a:t>대의 건망증과 집중력 저하를 우려해 예방 및 생활 습관을 개선하기 위해 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내가 읽은 책</a:t>
            </a:r>
            <a:r>
              <a:rPr lang="en-US" altLang="ko-KR" sz="1600" dirty="0"/>
              <a:t>, </a:t>
            </a:r>
            <a:r>
              <a:rPr lang="ko-KR" altLang="en-US" sz="1600" dirty="0"/>
              <a:t>소비한 돈</a:t>
            </a:r>
            <a:r>
              <a:rPr lang="en-US" altLang="ko-KR" sz="1600" dirty="0"/>
              <a:t>, </a:t>
            </a:r>
            <a:r>
              <a:rPr lang="ko-KR" altLang="en-US" sz="1600" dirty="0"/>
              <a:t>달린 시간을 꾸준히 기록하여 </a:t>
            </a:r>
            <a:r>
              <a:rPr lang="en-US" altLang="ko-KR" sz="1600" dirty="0"/>
              <a:t>“</a:t>
            </a:r>
            <a:r>
              <a:rPr lang="ko-KR" altLang="en-US" sz="1600" dirty="0"/>
              <a:t>기록의 즐거움</a:t>
            </a:r>
            <a:r>
              <a:rPr lang="en-US" altLang="ko-KR" sz="1600" dirty="0"/>
              <a:t>”</a:t>
            </a:r>
            <a:r>
              <a:rPr lang="ko-KR" altLang="en-US" sz="1600" dirty="0"/>
              <a:t>을 느끼고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건강한 현대적 생활습관을 갖도록 하기 위함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25" name="Picture 2" descr="벡터 체크 표시 아이콘">
            <a:extLst>
              <a:ext uri="{FF2B5EF4-FFF2-40B4-BE49-F238E27FC236}">
                <a16:creationId xmlns:a16="http://schemas.microsoft.com/office/drawing/2014/main" xmlns="" id="{6C572AA7-E5EB-E2A6-9839-5ABD94B1A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56" b="47430" l="52982" r="68885">
                        <a14:foregroundMark x1="65335" y1="40415" x2="63419" y2="4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34522" r="29127" b="51136"/>
          <a:stretch/>
        </p:blipFill>
        <p:spPr bwMode="auto">
          <a:xfrm>
            <a:off x="648879" y="2850865"/>
            <a:ext cx="1001873" cy="7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벡터 체크 표시 아이콘">
            <a:extLst>
              <a:ext uri="{FF2B5EF4-FFF2-40B4-BE49-F238E27FC236}">
                <a16:creationId xmlns:a16="http://schemas.microsoft.com/office/drawing/2014/main" xmlns="" id="{D43235E0-E751-8038-E3B7-2DD406CA6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56" b="47430" l="52982" r="68885">
                        <a14:foregroundMark x1="65335" y1="40415" x2="63419" y2="4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34522" r="29127" b="51136"/>
          <a:stretch/>
        </p:blipFill>
        <p:spPr bwMode="auto">
          <a:xfrm>
            <a:off x="648880" y="3966313"/>
            <a:ext cx="1001873" cy="7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0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181AA0A-9C2D-7130-BB54-A25317477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504743-4158-31DB-9451-A5E034DAD976}"/>
              </a:ext>
            </a:extLst>
          </p:cNvPr>
          <p:cNvSpPr txBox="1"/>
          <p:nvPr/>
        </p:nvSpPr>
        <p:spPr>
          <a:xfrm>
            <a:off x="768140" y="40375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287E4528-CBCA-FB0B-CF2C-57E96C4384E8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01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3B68FF-257E-36C0-7CAB-B6776CE5ABC4}"/>
              </a:ext>
            </a:extLst>
          </p:cNvPr>
          <p:cNvSpPr txBox="1"/>
          <p:nvPr/>
        </p:nvSpPr>
        <p:spPr>
          <a:xfrm>
            <a:off x="759674" y="791610"/>
            <a:ext cx="1435008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개요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9301CF52-1389-F64E-D41E-6B968FBA659C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59D96C65-31A8-5105-F068-621276478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01810"/>
              </p:ext>
            </p:extLst>
          </p:nvPr>
        </p:nvGraphicFramePr>
        <p:xfrm>
          <a:off x="490126" y="1420098"/>
          <a:ext cx="11404694" cy="45240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11147">
                  <a:extLst>
                    <a:ext uri="{9D8B030D-6E8A-4147-A177-3AD203B41FA5}">
                      <a16:colId xmlns:a16="http://schemas.microsoft.com/office/drawing/2014/main" xmlns="" val="2597346997"/>
                    </a:ext>
                  </a:extLst>
                </a:gridCol>
                <a:gridCol w="8793547">
                  <a:extLst>
                    <a:ext uri="{9D8B030D-6E8A-4147-A177-3AD203B41FA5}">
                      <a16:colId xmlns:a16="http://schemas.microsoft.com/office/drawing/2014/main" xmlns="" val="1258715575"/>
                    </a:ext>
                  </a:extLst>
                </a:gridCol>
              </a:tblGrid>
              <a:tr h="1056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도서관리 프로그램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(Book Log)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="0" dirty="0"/>
                        <a:t>사용자가 읽은 책의 정보를 체계적으로 기록 및 관리</a:t>
                      </a:r>
                      <a:endParaRPr lang="en-US" altLang="ko-KR" b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="0" dirty="0"/>
                        <a:t>직관적인 사용자 인터페이스와 편리한 기능 제공해 도서기록과 검색을 쉽게 수행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4414135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러닝관리 프로그램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(Run Log)</a:t>
                      </a:r>
                      <a:endParaRPr lang="ko-KR" altLang="en-US" b="1" dirty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개인 러닝 데이터를 체계적으로 관리하고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사용자의 러닝 습관 형성을 돕기 위해 설계된 도구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주간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월간 거리 및 시간 통계를 통해 효율적인 훈련 계획 수립 지원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사용자의 러닝 기록을 시각화해 성취감을 제공하고 동기 부여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7258255"/>
                  </a:ext>
                </a:extLst>
              </a:tr>
              <a:tr h="1139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예산관리 프로그램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(Budget Book)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개인의 수입과 지출을 기록하고 관리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효율적인 재정관리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재정 계획 수립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6334333"/>
                  </a:ext>
                </a:extLst>
              </a:tr>
              <a:tr h="1139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(UP &amp; DOWN)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사용자가 주어진 숫자 범위 내에서 숨겨진 정답을 추리해가는 과정을 통해 재미를 느끼고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동시에 프로그래밍 논리를 체험할 수 있도록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421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6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F8BE00D-8383-7075-0828-69996D18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57FBE3-1E75-D541-F71B-D67CD01D47F1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84EDD10B-9C84-687B-6E8A-F2A39DA2A8CD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9BDA99-7AB5-C66E-B215-074565D9877F}"/>
              </a:ext>
            </a:extLst>
          </p:cNvPr>
          <p:cNvSpPr txBox="1"/>
          <p:nvPr/>
        </p:nvSpPr>
        <p:spPr>
          <a:xfrm>
            <a:off x="759674" y="791610"/>
            <a:ext cx="1539204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일정 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73A5683-8D75-DFCF-B9B4-5F9930A97F2E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F8C8A117-9296-8904-E9F6-E5F2B5455209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BE035A1-7427-1367-84AA-9C327D3FB4D3}"/>
              </a:ext>
            </a:extLst>
          </p:cNvPr>
          <p:cNvSpPr txBox="1"/>
          <p:nvPr/>
        </p:nvSpPr>
        <p:spPr>
          <a:xfrm>
            <a:off x="759674" y="1176036"/>
            <a:ext cx="6096000" cy="322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8000"/>
              </a:lnSpc>
            </a:pPr>
            <a:r>
              <a:rPr lang="en-US" altLang="ko-KR" sz="1400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**  </a:t>
            </a:r>
            <a:r>
              <a:rPr lang="ko-KR" altLang="en-US" sz="1400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총 기간</a:t>
            </a:r>
            <a:r>
              <a:rPr lang="en-US" altLang="ko-KR" sz="1400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: 24/11/19(</a:t>
            </a:r>
            <a:r>
              <a:rPr lang="ko-KR" altLang="en-US" sz="1400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화</a:t>
            </a:r>
            <a:r>
              <a:rPr lang="en-US" altLang="ko-KR" sz="1400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 ~ 21/11/27(</a:t>
            </a:r>
            <a:r>
              <a:rPr lang="ko-KR" altLang="en-US" sz="1400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수</a:t>
            </a:r>
            <a:r>
              <a:rPr lang="en-US" altLang="ko-KR" sz="1400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 </a:t>
            </a:r>
            <a:r>
              <a:rPr lang="ko-KR" altLang="en-US" sz="1400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총</a:t>
            </a:r>
            <a:r>
              <a:rPr lang="en-US" altLang="ko-KR" sz="1400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9</a:t>
            </a:r>
            <a:r>
              <a:rPr lang="ko-KR" altLang="en-US" sz="1400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일</a:t>
            </a:r>
            <a:endParaRPr lang="en-US" altLang="ko-KR" sz="1400" b="1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7D7D161-6AB4-D47F-E7CF-8FC5EF129422}"/>
              </a:ext>
            </a:extLst>
          </p:cNvPr>
          <p:cNvGrpSpPr/>
          <p:nvPr/>
        </p:nvGrpSpPr>
        <p:grpSpPr>
          <a:xfrm>
            <a:off x="350363" y="2564808"/>
            <a:ext cx="11491273" cy="2653906"/>
            <a:chOff x="472124" y="1938401"/>
            <a:chExt cx="11491273" cy="265390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54A2E091-0628-D991-6C00-261A6DC76648}"/>
                </a:ext>
              </a:extLst>
            </p:cNvPr>
            <p:cNvSpPr/>
            <p:nvPr/>
          </p:nvSpPr>
          <p:spPr>
            <a:xfrm>
              <a:off x="986850" y="2949147"/>
              <a:ext cx="332896" cy="332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A90AEFC-2356-4925-483D-19ADF70B908C}"/>
                </a:ext>
              </a:extLst>
            </p:cNvPr>
            <p:cNvSpPr/>
            <p:nvPr/>
          </p:nvSpPr>
          <p:spPr>
            <a:xfrm>
              <a:off x="10944331" y="2949147"/>
              <a:ext cx="332896" cy="332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38EB48DA-96A7-4FC6-B67D-EA5EDBFEB8D0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319746" y="3115595"/>
              <a:ext cx="962458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95BE61C-F085-CFA0-24BE-179DD813E5E5}"/>
                </a:ext>
              </a:extLst>
            </p:cNvPr>
            <p:cNvSpPr txBox="1"/>
            <p:nvPr/>
          </p:nvSpPr>
          <p:spPr>
            <a:xfrm>
              <a:off x="472124" y="3384841"/>
              <a:ext cx="1772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2"/>
                  </a:solidFill>
                </a:rPr>
                <a:t>프로젝트 시작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A463FC1-7511-9B11-B561-3AFB4B7DBC05}"/>
                </a:ext>
              </a:extLst>
            </p:cNvPr>
            <p:cNvSpPr txBox="1"/>
            <p:nvPr/>
          </p:nvSpPr>
          <p:spPr>
            <a:xfrm>
              <a:off x="6052484" y="1945796"/>
              <a:ext cx="17312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ea typeface="나눔스퀘어 네오 Heavy" panose="00000A00000000000000"/>
                </a:rPr>
                <a:t>메인 페이지 </a:t>
              </a:r>
              <a:r>
                <a:rPr lang="ko-KR" altLang="en-US" sz="1400" dirty="0" err="1">
                  <a:ea typeface="나눔스퀘어 네오 Heavy" panose="00000A00000000000000"/>
                </a:rPr>
                <a:t>구조회의</a:t>
              </a:r>
              <a:r>
                <a:rPr lang="ko-KR" altLang="en-US" sz="1400" dirty="0">
                  <a:ea typeface="나눔스퀘어 네오 Heavy" panose="00000A00000000000000"/>
                </a:rPr>
                <a:t> 및 구성</a:t>
              </a:r>
              <a:endParaRPr lang="en-US" altLang="ko-KR" sz="1400" dirty="0">
                <a:ea typeface="나눔스퀘어 네오 Heavy" panose="00000A0000000000000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0DB1E80-6255-6956-145A-260C7202EFA0}"/>
                </a:ext>
              </a:extLst>
            </p:cNvPr>
            <p:cNvSpPr txBox="1"/>
            <p:nvPr/>
          </p:nvSpPr>
          <p:spPr>
            <a:xfrm>
              <a:off x="2215081" y="2461621"/>
              <a:ext cx="87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DAY 1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0D0EB15-A07E-CC5A-409F-1E039EB390C8}"/>
                </a:ext>
              </a:extLst>
            </p:cNvPr>
            <p:cNvSpPr txBox="1"/>
            <p:nvPr/>
          </p:nvSpPr>
          <p:spPr>
            <a:xfrm>
              <a:off x="10605731" y="3319070"/>
              <a:ext cx="1357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2"/>
                  </a:solidFill>
                </a:rPr>
                <a:t>프로젝트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accent2"/>
                  </a:solidFill>
                </a:rPr>
                <a:t>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A4C2FB6-6363-2200-8CBD-B89DDECB1425}"/>
                </a:ext>
              </a:extLst>
            </p:cNvPr>
            <p:cNvSpPr txBox="1"/>
            <p:nvPr/>
          </p:nvSpPr>
          <p:spPr>
            <a:xfrm>
              <a:off x="3510078" y="3338796"/>
              <a:ext cx="110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DAY 2~3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71EE9C0-628E-4742-DAD4-26E91B584647}"/>
                </a:ext>
              </a:extLst>
            </p:cNvPr>
            <p:cNvSpPr txBox="1"/>
            <p:nvPr/>
          </p:nvSpPr>
          <p:spPr>
            <a:xfrm>
              <a:off x="5053161" y="2461621"/>
              <a:ext cx="87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DAY 4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DDBA1BA-43CA-378C-A52B-AF2FAD395486}"/>
                </a:ext>
              </a:extLst>
            </p:cNvPr>
            <p:cNvSpPr txBox="1"/>
            <p:nvPr/>
          </p:nvSpPr>
          <p:spPr>
            <a:xfrm>
              <a:off x="7825902" y="2466486"/>
              <a:ext cx="1241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DAY 6~7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95BDB8D-9F5D-9084-2053-47F86BEC2C04}"/>
                </a:ext>
              </a:extLst>
            </p:cNvPr>
            <p:cNvSpPr txBox="1"/>
            <p:nvPr/>
          </p:nvSpPr>
          <p:spPr>
            <a:xfrm>
              <a:off x="9342463" y="3303681"/>
              <a:ext cx="1111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DAY 8~9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0716817-CD6B-27EA-52D3-6479B6FE8A0E}"/>
                </a:ext>
              </a:extLst>
            </p:cNvPr>
            <p:cNvSpPr txBox="1"/>
            <p:nvPr/>
          </p:nvSpPr>
          <p:spPr>
            <a:xfrm>
              <a:off x="6507609" y="3303682"/>
              <a:ext cx="87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DAY 5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00FF5AF9-DAB7-1C6B-447A-8F3C83A1082B}"/>
                </a:ext>
              </a:extLst>
            </p:cNvPr>
            <p:cNvSpPr/>
            <p:nvPr/>
          </p:nvSpPr>
          <p:spPr>
            <a:xfrm>
              <a:off x="2531764" y="2994896"/>
              <a:ext cx="213675" cy="21367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58C27485-1E48-7FE4-46A7-1FF63CF38B21}"/>
                </a:ext>
              </a:extLst>
            </p:cNvPr>
            <p:cNvSpPr/>
            <p:nvPr/>
          </p:nvSpPr>
          <p:spPr>
            <a:xfrm>
              <a:off x="3957457" y="2994896"/>
              <a:ext cx="213675" cy="2136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95D407D0-82A6-30A9-E115-7E14EFDD7681}"/>
                </a:ext>
              </a:extLst>
            </p:cNvPr>
            <p:cNvSpPr/>
            <p:nvPr/>
          </p:nvSpPr>
          <p:spPr>
            <a:xfrm>
              <a:off x="5383150" y="3008757"/>
              <a:ext cx="213675" cy="21367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19A66D51-FE76-329E-F964-200C83955204}"/>
                </a:ext>
              </a:extLst>
            </p:cNvPr>
            <p:cNvSpPr/>
            <p:nvPr/>
          </p:nvSpPr>
          <p:spPr>
            <a:xfrm>
              <a:off x="6808843" y="2994896"/>
              <a:ext cx="213675" cy="2136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4756CE17-2F08-A511-765D-AFA71ED6C780}"/>
                </a:ext>
              </a:extLst>
            </p:cNvPr>
            <p:cNvSpPr/>
            <p:nvPr/>
          </p:nvSpPr>
          <p:spPr>
            <a:xfrm>
              <a:off x="8339648" y="3005079"/>
              <a:ext cx="213675" cy="21367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08B651D6-192F-1968-6D7E-A743728CFD38}"/>
                </a:ext>
              </a:extLst>
            </p:cNvPr>
            <p:cNvSpPr/>
            <p:nvPr/>
          </p:nvSpPr>
          <p:spPr>
            <a:xfrm>
              <a:off x="9870454" y="2994895"/>
              <a:ext cx="213675" cy="2136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D6081C6-9E73-9C76-E81A-3A160A93F9F4}"/>
                </a:ext>
              </a:extLst>
            </p:cNvPr>
            <p:cNvSpPr txBox="1"/>
            <p:nvPr/>
          </p:nvSpPr>
          <p:spPr>
            <a:xfrm>
              <a:off x="3260078" y="1938401"/>
              <a:ext cx="1726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ea typeface="나눔스퀘어 네오 Heavy" panose="00000A00000000000000"/>
                </a:rPr>
                <a:t>기본코드</a:t>
              </a:r>
              <a:r>
                <a:rPr lang="ko-KR" altLang="en-US" sz="1400" dirty="0">
                  <a:ea typeface="나눔스퀘어 네오 Heavy" panose="00000A00000000000000"/>
                </a:rPr>
                <a:t> 작성 </a:t>
              </a:r>
              <a:r>
                <a:rPr lang="en-US" altLang="ko-KR" sz="1400" dirty="0" err="1">
                  <a:ea typeface="나눔스퀘어 네오 Heavy" panose="00000A00000000000000"/>
                </a:rPr>
                <a:t>Github</a:t>
              </a:r>
              <a:r>
                <a:rPr lang="en-US" altLang="ko-KR" sz="1400" dirty="0">
                  <a:ea typeface="나눔스퀘어 네오 Heavy" panose="00000A00000000000000"/>
                </a:rPr>
                <a:t> </a:t>
              </a:r>
              <a:r>
                <a:rPr lang="ko-KR" altLang="en-US" sz="1400" dirty="0">
                  <a:ea typeface="나눔스퀘어 네오 Heavy" panose="00000A00000000000000"/>
                </a:rPr>
                <a:t>업로드</a:t>
              </a:r>
              <a:endParaRPr lang="en-US" altLang="ko-KR" sz="1400" dirty="0">
                <a:ea typeface="나눔스퀘어 네오 Heavy" panose="00000A0000000000000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4C825A5-2037-BE52-CA47-B1A76E8CEDBF}"/>
                </a:ext>
              </a:extLst>
            </p:cNvPr>
            <p:cNvSpPr txBox="1"/>
            <p:nvPr/>
          </p:nvSpPr>
          <p:spPr>
            <a:xfrm>
              <a:off x="4524418" y="3853643"/>
              <a:ext cx="19831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나눔스퀘어 네오 Heavy" panose="00000A00000000000000"/>
                  <a:ea typeface="나눔스퀘어 네오 Heavy"/>
                </a:rPr>
                <a:t>이벤트 기능추가</a:t>
              </a:r>
              <a:endParaRPr lang="en-US" altLang="ko-KR" sz="1400" dirty="0">
                <a:latin typeface="나눔스퀘어 네오 Heavy" panose="00000A00000000000000"/>
                <a:ea typeface="나눔스퀘어 네오 Heavy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나눔스퀘어 네오 Heavy" panose="00000A00000000000000"/>
                  <a:ea typeface="나눔스퀘어 네오 Heavy"/>
                </a:rPr>
                <a:t>공통 </a:t>
              </a:r>
              <a:r>
                <a:rPr lang="en-US" altLang="ko-KR" sz="1400" dirty="0">
                  <a:latin typeface="나눔스퀘어 네오 Heavy" panose="00000A00000000000000"/>
                  <a:ea typeface="나눔스퀘어 네오 Heavy"/>
                </a:rPr>
                <a:t>CSS style </a:t>
              </a:r>
              <a:r>
                <a:rPr lang="ko-KR" altLang="en-US" sz="1400" dirty="0">
                  <a:latin typeface="나눔스퀘어 네오 Heavy" panose="00000A00000000000000"/>
                  <a:ea typeface="나눔스퀘어 네오 Heavy"/>
                </a:rPr>
                <a:t>및 추가 구성</a:t>
              </a:r>
              <a:endParaRPr lang="en-US" altLang="ko-KR" sz="1400" dirty="0">
                <a:latin typeface="나눔스퀘어 네오 Heavy" panose="00000A00000000000000"/>
                <a:ea typeface="나눔스퀘어 네오 Heavy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C211F06-9D0E-EBD6-47F7-7085D202C637}"/>
                </a:ext>
              </a:extLst>
            </p:cNvPr>
            <p:cNvSpPr txBox="1"/>
            <p:nvPr/>
          </p:nvSpPr>
          <p:spPr>
            <a:xfrm>
              <a:off x="1646587" y="3853643"/>
              <a:ext cx="2277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latin typeface="나눔스퀘어 네오 Heavy"/>
                  <a:ea typeface="나눔스퀘어 네오 Heavy" panose="00000A00000000000000"/>
                </a:rPr>
                <a:t>주제선정</a:t>
              </a:r>
              <a:r>
                <a:rPr lang="ko-KR" altLang="en-US" sz="1400" dirty="0">
                  <a:latin typeface="나눔스퀘어 네오 Heavy"/>
                  <a:ea typeface="나눔스퀘어 네오 Heavy" panose="00000A00000000000000"/>
                </a:rPr>
                <a:t> 및 </a:t>
              </a:r>
              <a:r>
                <a:rPr lang="ko-KR" altLang="en-US" sz="1400" dirty="0" err="1">
                  <a:latin typeface="나눔스퀘어 네오 Heavy"/>
                  <a:ea typeface="나눔스퀘어 네오 Heavy" panose="00000A00000000000000"/>
                </a:rPr>
                <a:t>팀장선출</a:t>
              </a:r>
              <a:endParaRPr lang="en-US" altLang="ko-KR" sz="1400" dirty="0">
                <a:latin typeface="나눔스퀘어 네오 Heavy"/>
                <a:ea typeface="나눔스퀘어 네오 Heavy" panose="00000A0000000000000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나눔스퀘어 네오 Heavy"/>
                  <a:ea typeface="나눔스퀘어 네오 Heavy" panose="00000A00000000000000"/>
                </a:rPr>
                <a:t>일정 계획수립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40EAB1A-4CEB-1410-F6E4-5C8C3E0ABE9E}"/>
                </a:ext>
              </a:extLst>
            </p:cNvPr>
            <p:cNvSpPr txBox="1"/>
            <p:nvPr/>
          </p:nvSpPr>
          <p:spPr>
            <a:xfrm>
              <a:off x="7580849" y="3853643"/>
              <a:ext cx="17312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ea typeface="나눔스퀘어 네오 Heavy" panose="00000A00000000000000"/>
                </a:rPr>
                <a:t>PPT </a:t>
              </a:r>
              <a:r>
                <a:rPr lang="ko-KR" altLang="en-US" sz="1400" dirty="0">
                  <a:ea typeface="나눔스퀘어 네오 Heavy" panose="00000A00000000000000"/>
                </a:rPr>
                <a:t>제작 테스트 및 오류 수정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F78AFB6-976F-1CE7-AD2C-5789780C197D}"/>
                </a:ext>
              </a:extLst>
            </p:cNvPr>
            <p:cNvSpPr txBox="1"/>
            <p:nvPr/>
          </p:nvSpPr>
          <p:spPr>
            <a:xfrm>
              <a:off x="9413892" y="2053517"/>
              <a:ext cx="1126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ea typeface="나눔스퀘어 네오 Heavy" panose="00000A00000000000000"/>
                </a:rPr>
                <a:t>최종점검</a:t>
              </a:r>
              <a:endParaRPr lang="en-US" altLang="ko-KR" sz="1400" dirty="0">
                <a:ea typeface="나눔스퀘어 네오 Heavy" panose="00000A0000000000000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02D72EDD-9E86-71F8-A7E5-422999F4777D}"/>
                </a:ext>
              </a:extLst>
            </p:cNvPr>
            <p:cNvCxnSpPr/>
            <p:nvPr/>
          </p:nvCxnSpPr>
          <p:spPr>
            <a:xfrm flipH="1">
              <a:off x="2651906" y="3274729"/>
              <a:ext cx="1" cy="464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xmlns="" id="{5C35494A-9F59-088B-2D46-18FE27F9A508}"/>
                </a:ext>
              </a:extLst>
            </p:cNvPr>
            <p:cNvCxnSpPr/>
            <p:nvPr/>
          </p:nvCxnSpPr>
          <p:spPr>
            <a:xfrm flipH="1">
              <a:off x="5489986" y="3297397"/>
              <a:ext cx="1" cy="464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9DF6E967-8CA1-6D75-F3DC-18DEDF848AFA}"/>
                </a:ext>
              </a:extLst>
            </p:cNvPr>
            <p:cNvCxnSpPr/>
            <p:nvPr/>
          </p:nvCxnSpPr>
          <p:spPr>
            <a:xfrm flipH="1">
              <a:off x="8446484" y="3282047"/>
              <a:ext cx="1" cy="464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xmlns="" id="{ECAF83A9-785F-8A34-8C4A-6DF5B121AC0A}"/>
                </a:ext>
              </a:extLst>
            </p:cNvPr>
            <p:cNvCxnSpPr/>
            <p:nvPr/>
          </p:nvCxnSpPr>
          <p:spPr>
            <a:xfrm flipV="1">
              <a:off x="4064294" y="2533484"/>
              <a:ext cx="0" cy="36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4775AE78-2E0D-ACB0-F92C-8C1FD3E48E49}"/>
                </a:ext>
              </a:extLst>
            </p:cNvPr>
            <p:cNvCxnSpPr/>
            <p:nvPr/>
          </p:nvCxnSpPr>
          <p:spPr>
            <a:xfrm flipV="1">
              <a:off x="6915680" y="2533484"/>
              <a:ext cx="0" cy="36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FC2274E6-308A-8799-3943-2C44B5D09C9C}"/>
                </a:ext>
              </a:extLst>
            </p:cNvPr>
            <p:cNvCxnSpPr/>
            <p:nvPr/>
          </p:nvCxnSpPr>
          <p:spPr>
            <a:xfrm flipV="1">
              <a:off x="9978560" y="2507642"/>
              <a:ext cx="0" cy="36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596F5BF-F4BA-EA62-94A3-B0E2072AB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FB1DF5-EB53-B1FA-097D-C4CBE24D02B4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5C9876A-3166-C92D-9A34-60AA42EF271D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169737-2856-3BAE-EA02-E86E23EB6002}"/>
              </a:ext>
            </a:extLst>
          </p:cNvPr>
          <p:cNvSpPr txBox="1"/>
          <p:nvPr/>
        </p:nvSpPr>
        <p:spPr>
          <a:xfrm>
            <a:off x="759674" y="791610"/>
            <a:ext cx="1832553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개발환경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0FEC2FCF-2AE9-C8CB-DABB-2E80CDC8595D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FA6575-237F-512E-F263-29816DABCCC0}"/>
              </a:ext>
            </a:extLst>
          </p:cNvPr>
          <p:cNvSpPr txBox="1"/>
          <p:nvPr/>
        </p:nvSpPr>
        <p:spPr>
          <a:xfrm>
            <a:off x="768140" y="1728439"/>
            <a:ext cx="7762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기술</a:t>
            </a:r>
            <a:r>
              <a:rPr lang="en-US" altLang="ko-KR" b="1" dirty="0"/>
              <a:t>:</a:t>
            </a:r>
          </a:p>
          <a:p>
            <a:r>
              <a:rPr lang="en-US" altLang="ko-KR" dirty="0"/>
              <a:t>Frontend : HTML, CSS JavaScript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도구 및 플랫폼</a:t>
            </a:r>
            <a:r>
              <a:rPr lang="en-US" altLang="ko-KR" b="1" dirty="0"/>
              <a:t>:</a:t>
            </a:r>
          </a:p>
          <a:p>
            <a:r>
              <a:rPr lang="en-US" altLang="ko-KR" dirty="0"/>
              <a:t>Git/GitHub: </a:t>
            </a:r>
            <a:r>
              <a:rPr lang="ko-KR" altLang="en-US" dirty="0"/>
              <a:t>코드 버전 관리 팀 협업</a:t>
            </a:r>
            <a:endParaRPr lang="en-US" altLang="ko-KR" dirty="0"/>
          </a:p>
          <a:p>
            <a:r>
              <a:rPr lang="en-US" altLang="ko-KR" dirty="0"/>
              <a:t>Git bash: CLI</a:t>
            </a:r>
            <a:r>
              <a:rPr lang="ko-KR" altLang="en-US" dirty="0"/>
              <a:t>를 활용한 효율적인 작업</a:t>
            </a:r>
            <a:endParaRPr lang="en-US" altLang="ko-KR" dirty="0"/>
          </a:p>
          <a:p>
            <a:r>
              <a:rPr lang="ko-KR" altLang="en-US" dirty="0"/>
              <a:t>브라우저</a:t>
            </a:r>
            <a:r>
              <a:rPr lang="en-US" altLang="ko-KR" dirty="0"/>
              <a:t>: Google Chrome</a:t>
            </a:r>
          </a:p>
          <a:p>
            <a:r>
              <a:rPr lang="ko-KR" altLang="en-US" dirty="0"/>
              <a:t>발표자료</a:t>
            </a:r>
            <a:r>
              <a:rPr lang="en-US" altLang="ko-KR" dirty="0"/>
              <a:t>: Microsoft PowerPoint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고화질 그림 사용 계획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서비스 아이콘 및 사용자 인터페이스</a:t>
            </a:r>
            <a:r>
              <a:rPr lang="en-US" altLang="ko-KR" dirty="0"/>
              <a:t>(UI) </a:t>
            </a:r>
            <a:r>
              <a:rPr lang="ko-KR" altLang="en-US" dirty="0"/>
              <a:t>그래픽 향상을 위해</a:t>
            </a:r>
            <a:endParaRPr lang="en-US" altLang="ko-KR" dirty="0"/>
          </a:p>
          <a:p>
            <a:r>
              <a:rPr lang="en-US" altLang="ko-KR" dirty="0"/>
              <a:t>3000dpi </a:t>
            </a:r>
            <a:r>
              <a:rPr lang="ko-KR" altLang="en-US" dirty="0"/>
              <a:t>이상의 이미지 채택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사용자의 집중도를 높이고 가독성을 향상시키는 시각적 자료 활용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F3212BC-0002-53EB-0728-CC488EDA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72" y="296187"/>
            <a:ext cx="3609975" cy="2019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B1FB288-20EB-A447-5563-9F7CA282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622" y="2543175"/>
            <a:ext cx="3209925" cy="885825"/>
          </a:xfrm>
          <a:prstGeom prst="rect">
            <a:avLst/>
          </a:prstGeom>
        </p:spPr>
      </p:pic>
      <p:pic>
        <p:nvPicPr>
          <p:cNvPr id="7170" name="Picture 2" descr="크롬(Chrome) 이란 무엇인가?">
            <a:extLst>
              <a:ext uri="{FF2B5EF4-FFF2-40B4-BE49-F238E27FC236}">
                <a16:creationId xmlns:a16="http://schemas.microsoft.com/office/drawing/2014/main" xmlns="" id="{91EAB387-5AB0-B97D-1771-7F7E9FD7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97" y="3690384"/>
            <a:ext cx="1454150" cy="81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pt - 무료 파일 및 폴더개 아이콘">
            <a:extLst>
              <a:ext uri="{FF2B5EF4-FFF2-40B4-BE49-F238E27FC236}">
                <a16:creationId xmlns:a16="http://schemas.microsoft.com/office/drawing/2014/main" xmlns="" id="{4EE1E9F1-1FA5-625F-8756-68CEC0D06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652" y="2032794"/>
            <a:ext cx="1367897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SCode 익스텐션 추천 리스트 | Lazy Ren">
            <a:extLst>
              <a:ext uri="{FF2B5EF4-FFF2-40B4-BE49-F238E27FC236}">
                <a16:creationId xmlns:a16="http://schemas.microsoft.com/office/drawing/2014/main" xmlns="" id="{2B738C9B-1D02-827E-375D-E5E95FA4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652" y="515058"/>
            <a:ext cx="2592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9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F7CD48-546F-B9AC-3BE7-047C088A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76ED61-1599-504B-3129-D457023B7760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0D8351A4-ED64-C626-2C50-D8FE23BD55A0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D76557-41C3-039A-19FC-AB6DD393EE0D}"/>
              </a:ext>
            </a:extLst>
          </p:cNvPr>
          <p:cNvSpPr txBox="1"/>
          <p:nvPr/>
        </p:nvSpPr>
        <p:spPr>
          <a:xfrm>
            <a:off x="759674" y="791610"/>
            <a:ext cx="3392275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설명</a:t>
            </a: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( </a:t>
            </a: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도서관리 프로그램 </a:t>
            </a: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0DDFE0FB-00C2-175E-2DF0-F72FEDFB8196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C3DBD7-0E67-1F0F-01AE-A9F4C3EF1274}"/>
              </a:ext>
            </a:extLst>
          </p:cNvPr>
          <p:cNvSpPr txBox="1"/>
          <p:nvPr/>
        </p:nvSpPr>
        <p:spPr>
          <a:xfrm>
            <a:off x="490126" y="1651590"/>
            <a:ext cx="114031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도서 정보 입력 및 저장</a:t>
            </a:r>
            <a:r>
              <a:rPr lang="en-US" altLang="ko-KR" b="1" dirty="0"/>
              <a:t>: </a:t>
            </a:r>
            <a:r>
              <a:rPr lang="ko-KR" altLang="en-US" dirty="0"/>
              <a:t>책 제목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r>
              <a:rPr lang="ko-KR" altLang="en-US" dirty="0"/>
              <a:t>독서 기간</a:t>
            </a:r>
            <a:r>
              <a:rPr lang="en-US" altLang="ko-KR" dirty="0"/>
              <a:t>, </a:t>
            </a:r>
            <a:r>
              <a:rPr lang="ko-KR" altLang="en-US" dirty="0"/>
              <a:t>감상평을 입력하여 도서 정보를 저장 </a:t>
            </a:r>
            <a:r>
              <a:rPr lang="en-US" altLang="ko-KR" dirty="0"/>
              <a:t>(</a:t>
            </a:r>
            <a:r>
              <a:rPr lang="ko-KR" altLang="en-US" dirty="0" err="1"/>
              <a:t>로컬스토리지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도서 목록 표시 및 관리</a:t>
            </a:r>
            <a:r>
              <a:rPr lang="en-US" altLang="ko-KR" b="1" dirty="0"/>
              <a:t>: </a:t>
            </a:r>
            <a:r>
              <a:rPr lang="ko-KR" altLang="en-US" dirty="0"/>
              <a:t>도서 항목마다 삭제 버튼 있어 필요 없는 도서 삭제 가능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정렬 기능</a:t>
            </a:r>
            <a:r>
              <a:rPr lang="en-US" altLang="ko-KR" b="1" dirty="0"/>
              <a:t>: </a:t>
            </a:r>
            <a:r>
              <a:rPr lang="ko-KR" altLang="en-US" dirty="0"/>
              <a:t>제목순</a:t>
            </a:r>
            <a:r>
              <a:rPr lang="en-US" altLang="ko-KR" dirty="0"/>
              <a:t>, </a:t>
            </a:r>
            <a:r>
              <a:rPr lang="ko-KR" altLang="en-US" dirty="0"/>
              <a:t>날짜순 정렬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검색 기능 </a:t>
            </a:r>
            <a:r>
              <a:rPr lang="en-US" altLang="ko-KR" dirty="0"/>
              <a:t>: </a:t>
            </a:r>
            <a:r>
              <a:rPr lang="ko-KR" altLang="en-US" dirty="0"/>
              <a:t>제목 또는 저자명을 입력해 관련 도서 검색 가능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b="1" dirty="0" err="1"/>
              <a:t>로컬스토리지</a:t>
            </a:r>
            <a:r>
              <a:rPr lang="ko-KR" altLang="en-US" b="1" dirty="0"/>
              <a:t> 활용 </a:t>
            </a:r>
            <a:r>
              <a:rPr lang="en-US" altLang="ko-KR" dirty="0"/>
              <a:t>: </a:t>
            </a:r>
            <a:r>
              <a:rPr lang="ko-KR" altLang="en-US" dirty="0"/>
              <a:t>페이지 새로 고침 시 이전항목 유지</a:t>
            </a:r>
          </a:p>
        </p:txBody>
      </p:sp>
    </p:spTree>
    <p:extLst>
      <p:ext uri="{BB962C8B-B14F-4D97-AF65-F5344CB8AC3E}">
        <p14:creationId xmlns:p14="http://schemas.microsoft.com/office/powerpoint/2010/main" val="32011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1489</Words>
  <Application>Microsoft Office PowerPoint</Application>
  <PresentationFormat>사용자 지정</PresentationFormat>
  <Paragraphs>293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user</cp:lastModifiedBy>
  <cp:revision>17</cp:revision>
  <dcterms:created xsi:type="dcterms:W3CDTF">2024-09-29T12:59:35Z</dcterms:created>
  <dcterms:modified xsi:type="dcterms:W3CDTF">2024-11-29T04:44:42Z</dcterms:modified>
</cp:coreProperties>
</file>