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75" r:id="rId4"/>
    <p:sldId id="272" r:id="rId5"/>
    <p:sldId id="259" r:id="rId6"/>
    <p:sldId id="261" r:id="rId7"/>
    <p:sldId id="264" r:id="rId8"/>
    <p:sldId id="266" r:id="rId9"/>
    <p:sldId id="268" r:id="rId10"/>
    <p:sldId id="269" r:id="rId11"/>
    <p:sldId id="270" r:id="rId12"/>
    <p:sldId id="271" r:id="rId13"/>
    <p:sldId id="330" r:id="rId14"/>
    <p:sldId id="273" r:id="rId15"/>
    <p:sldId id="274" r:id="rId16"/>
    <p:sldId id="276" r:id="rId17"/>
    <p:sldId id="277" r:id="rId18"/>
    <p:sldId id="278" r:id="rId19"/>
    <p:sldId id="279" r:id="rId20"/>
    <p:sldId id="280" r:id="rId21"/>
    <p:sldId id="291" r:id="rId22"/>
    <p:sldId id="329" r:id="rId23"/>
    <p:sldId id="292" r:id="rId24"/>
    <p:sldId id="293" r:id="rId25"/>
    <p:sldId id="294" r:id="rId26"/>
    <p:sldId id="295" r:id="rId27"/>
    <p:sldId id="307" r:id="rId28"/>
    <p:sldId id="328" r:id="rId29"/>
    <p:sldId id="308" r:id="rId30"/>
    <p:sldId id="309" r:id="rId31"/>
    <p:sldId id="310" r:id="rId32"/>
    <p:sldId id="311" r:id="rId33"/>
    <p:sldId id="312" r:id="rId34"/>
    <p:sldId id="313" r:id="rId35"/>
    <p:sldId id="327"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3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5" d="100"/>
          <a:sy n="125" d="100"/>
        </p:scale>
        <p:origin x="36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3/15/2022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3/15/2022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Interviewing For Interviewers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624363"/>
          </a:xfrm>
        </p:spPr>
        <p:txBody>
          <a:bodyPr>
            <a:normAutofit/>
          </a:bodyPr>
          <a:lstStyle/>
          <a:p>
            <a:r>
              <a:rPr lang="en-US" sz="2400" dirty="0">
                <a:solidFill>
                  <a:schemeClr val="tx1">
                    <a:lumMod val="85000"/>
                    <a:lumOff val="15000"/>
                  </a:schemeClr>
                </a:solidFill>
              </a:rPr>
              <a:t>Josip Saban</a:t>
            </a:r>
          </a:p>
          <a:p>
            <a:r>
              <a:rPr lang="en-US" dirty="0">
                <a:solidFill>
                  <a:schemeClr val="tx1">
                    <a:lumMod val="85000"/>
                    <a:lumOff val="15000"/>
                  </a:schemeClr>
                </a:solidFill>
              </a:rPr>
              <a:t>Senior solution manager</a:t>
            </a:r>
          </a:p>
          <a:p>
            <a:r>
              <a:rPr lang="en-US" sz="2400" dirty="0">
                <a:solidFill>
                  <a:schemeClr val="tx1">
                    <a:lumMod val="85000"/>
                    <a:lumOff val="15000"/>
                  </a:schemeClr>
                </a:solidFill>
              </a:rPr>
              <a:t>Erste digital</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2127-F357-403F-9FF2-0802BC61610B}"/>
              </a:ext>
            </a:extLst>
          </p:cNvPr>
          <p:cNvSpPr>
            <a:spLocks noGrp="1"/>
          </p:cNvSpPr>
          <p:nvPr>
            <p:ph type="title"/>
          </p:nvPr>
        </p:nvSpPr>
        <p:spPr>
          <a:xfrm>
            <a:off x="1097279" y="286603"/>
            <a:ext cx="10764283" cy="1450757"/>
          </a:xfrm>
        </p:spPr>
        <p:txBody>
          <a:bodyPr/>
          <a:lstStyle/>
          <a:p>
            <a:r>
              <a:rPr lang="en-GB" dirty="0"/>
              <a:t>Interviewee path to interview</a:t>
            </a:r>
          </a:p>
        </p:txBody>
      </p:sp>
      <p:sp>
        <p:nvSpPr>
          <p:cNvPr id="5" name="Content Placeholder 4">
            <a:extLst>
              <a:ext uri="{FF2B5EF4-FFF2-40B4-BE49-F238E27FC236}">
                <a16:creationId xmlns:a16="http://schemas.microsoft.com/office/drawing/2014/main" id="{5125EECA-4267-4C62-93D2-37D30255124E}"/>
              </a:ext>
            </a:extLst>
          </p:cNvPr>
          <p:cNvSpPr>
            <a:spLocks noGrp="1"/>
          </p:cNvSpPr>
          <p:nvPr>
            <p:ph idx="1"/>
          </p:nvPr>
        </p:nvSpPr>
        <p:spPr>
          <a:xfrm>
            <a:off x="1097279" y="2108203"/>
            <a:ext cx="3072049" cy="2463798"/>
          </a:xfrm>
        </p:spPr>
        <p:txBody>
          <a:bodyPr>
            <a:normAutofit/>
          </a:bodyPr>
          <a:lstStyle/>
          <a:p>
            <a:r>
              <a:rPr lang="en-US" dirty="0"/>
              <a:t>Formal application process</a:t>
            </a:r>
          </a:p>
          <a:p>
            <a:r>
              <a:rPr lang="en-US" dirty="0"/>
              <a:t>Informal (recommendation)</a:t>
            </a:r>
          </a:p>
          <a:p>
            <a:r>
              <a:rPr lang="en-US" dirty="0"/>
              <a:t>Shoe-in (nepotism, or favor)</a:t>
            </a:r>
          </a:p>
          <a:p>
            <a:r>
              <a:rPr lang="en-US" dirty="0"/>
              <a:t>Unemployed and looking</a:t>
            </a:r>
          </a:p>
          <a:p>
            <a:r>
              <a:rPr lang="en-US" dirty="0"/>
              <a:t>Employed and looking</a:t>
            </a:r>
            <a:endParaRPr lang="en-GB" dirty="0"/>
          </a:p>
        </p:txBody>
      </p:sp>
      <p:sp>
        <p:nvSpPr>
          <p:cNvPr id="7" name="Content Placeholder 4">
            <a:extLst>
              <a:ext uri="{FF2B5EF4-FFF2-40B4-BE49-F238E27FC236}">
                <a16:creationId xmlns:a16="http://schemas.microsoft.com/office/drawing/2014/main" id="{4809E4F1-9896-44C0-BA85-DB704C491563}"/>
              </a:ext>
            </a:extLst>
          </p:cNvPr>
          <p:cNvSpPr txBox="1">
            <a:spLocks/>
          </p:cNvSpPr>
          <p:nvPr/>
        </p:nvSpPr>
        <p:spPr>
          <a:xfrm>
            <a:off x="5435786" y="2039412"/>
            <a:ext cx="4018608" cy="8027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pPr>
            <a:r>
              <a:rPr lang="en-US" sz="1400" dirty="0"/>
              <a:t>Has likely applied to various roles</a:t>
            </a:r>
          </a:p>
          <a:p>
            <a:pPr marL="0" indent="0">
              <a:spcBef>
                <a:spcPts val="0"/>
              </a:spcBef>
              <a:spcAft>
                <a:spcPts val="0"/>
              </a:spcAft>
            </a:pPr>
            <a:r>
              <a:rPr lang="en-US" sz="1400" dirty="0"/>
              <a:t>At one point, was very interested in this opportunity</a:t>
            </a:r>
          </a:p>
          <a:p>
            <a:pPr marL="0" indent="0">
              <a:spcBef>
                <a:spcPts val="0"/>
              </a:spcBef>
              <a:spcAft>
                <a:spcPts val="0"/>
              </a:spcAft>
            </a:pPr>
            <a:r>
              <a:rPr lang="en-US" sz="1400" dirty="0"/>
              <a:t>Has probably waited a while for the interview</a:t>
            </a:r>
            <a:endParaRPr lang="en-GB" sz="1400" dirty="0"/>
          </a:p>
        </p:txBody>
      </p:sp>
      <p:sp>
        <p:nvSpPr>
          <p:cNvPr id="8" name="Content Placeholder 4">
            <a:extLst>
              <a:ext uri="{FF2B5EF4-FFF2-40B4-BE49-F238E27FC236}">
                <a16:creationId xmlns:a16="http://schemas.microsoft.com/office/drawing/2014/main" id="{B453A061-2A11-4615-993D-E78D21FAB362}"/>
              </a:ext>
            </a:extLst>
          </p:cNvPr>
          <p:cNvSpPr txBox="1">
            <a:spLocks/>
          </p:cNvSpPr>
          <p:nvPr/>
        </p:nvSpPr>
        <p:spPr>
          <a:xfrm>
            <a:off x="5435786" y="2900505"/>
            <a:ext cx="4018608" cy="8027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pPr>
            <a:r>
              <a:rPr lang="en-US" sz="1400" dirty="0"/>
              <a:t>Might not be as prepared</a:t>
            </a:r>
          </a:p>
          <a:p>
            <a:pPr marL="0" indent="0">
              <a:spcBef>
                <a:spcPts val="0"/>
              </a:spcBef>
              <a:spcAft>
                <a:spcPts val="0"/>
              </a:spcAft>
            </a:pPr>
            <a:r>
              <a:rPr lang="en-US" sz="1400" dirty="0"/>
              <a:t>Might already have a great job</a:t>
            </a:r>
          </a:p>
          <a:p>
            <a:pPr marL="0" indent="0">
              <a:spcBef>
                <a:spcPts val="0"/>
              </a:spcBef>
              <a:spcAft>
                <a:spcPts val="0"/>
              </a:spcAft>
            </a:pPr>
            <a:r>
              <a:rPr lang="en-US" sz="1400" dirty="0"/>
              <a:t>Might not seem very interested</a:t>
            </a:r>
            <a:endParaRPr lang="en-GB" sz="1400" dirty="0"/>
          </a:p>
        </p:txBody>
      </p:sp>
      <p:sp>
        <p:nvSpPr>
          <p:cNvPr id="9" name="Content Placeholder 4">
            <a:extLst>
              <a:ext uri="{FF2B5EF4-FFF2-40B4-BE49-F238E27FC236}">
                <a16:creationId xmlns:a16="http://schemas.microsoft.com/office/drawing/2014/main" id="{22FD30B8-92B4-4124-9FFC-4FD99DDD3F07}"/>
              </a:ext>
            </a:extLst>
          </p:cNvPr>
          <p:cNvSpPr txBox="1">
            <a:spLocks/>
          </p:cNvSpPr>
          <p:nvPr/>
        </p:nvSpPr>
        <p:spPr>
          <a:xfrm>
            <a:off x="5435786" y="3703282"/>
            <a:ext cx="4018608" cy="8027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pPr>
            <a:r>
              <a:rPr lang="en-US" sz="1400" dirty="0"/>
              <a:t>Seemingly unprepared</a:t>
            </a:r>
          </a:p>
          <a:p>
            <a:pPr marL="0" indent="0">
              <a:spcBef>
                <a:spcPts val="0"/>
              </a:spcBef>
              <a:spcAft>
                <a:spcPts val="0"/>
              </a:spcAft>
            </a:pPr>
            <a:r>
              <a:rPr lang="en-US" sz="1400" dirty="0"/>
              <a:t>Might feel like the job is for the taking</a:t>
            </a:r>
          </a:p>
          <a:p>
            <a:pPr marL="0" indent="0">
              <a:spcBef>
                <a:spcPts val="0"/>
              </a:spcBef>
              <a:spcAft>
                <a:spcPts val="0"/>
              </a:spcAft>
            </a:pPr>
            <a:r>
              <a:rPr lang="en-US" sz="1400" dirty="0"/>
              <a:t>Might expect authority to be bigger than what it is</a:t>
            </a:r>
            <a:endParaRPr lang="en-GB" sz="1400" dirty="0"/>
          </a:p>
        </p:txBody>
      </p:sp>
      <p:sp>
        <p:nvSpPr>
          <p:cNvPr id="10" name="Content Placeholder 4">
            <a:extLst>
              <a:ext uri="{FF2B5EF4-FFF2-40B4-BE49-F238E27FC236}">
                <a16:creationId xmlns:a16="http://schemas.microsoft.com/office/drawing/2014/main" id="{ABCC8D2C-2044-4BED-8B4C-E3D5E185ED5B}"/>
              </a:ext>
            </a:extLst>
          </p:cNvPr>
          <p:cNvSpPr txBox="1">
            <a:spLocks/>
          </p:cNvSpPr>
          <p:nvPr/>
        </p:nvSpPr>
        <p:spPr>
          <a:xfrm>
            <a:off x="5435786" y="4572001"/>
            <a:ext cx="4018608" cy="8027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pPr>
            <a:r>
              <a:rPr lang="en-US" sz="1400" dirty="0"/>
              <a:t>Sense of urgency could be very high</a:t>
            </a:r>
          </a:p>
          <a:p>
            <a:pPr marL="0" indent="0">
              <a:spcBef>
                <a:spcPts val="0"/>
              </a:spcBef>
              <a:spcAft>
                <a:spcPts val="0"/>
              </a:spcAft>
            </a:pPr>
            <a:r>
              <a:rPr lang="en-US" sz="1400" dirty="0"/>
              <a:t>Might seem a little desperate</a:t>
            </a:r>
          </a:p>
          <a:p>
            <a:pPr marL="0" indent="0">
              <a:spcBef>
                <a:spcPts val="0"/>
              </a:spcBef>
              <a:spcAft>
                <a:spcPts val="0"/>
              </a:spcAft>
            </a:pPr>
            <a:r>
              <a:rPr lang="en-US" sz="1400" dirty="0"/>
              <a:t>Might feel like the person has given up</a:t>
            </a:r>
            <a:endParaRPr lang="en-GB" sz="1400" dirty="0"/>
          </a:p>
        </p:txBody>
      </p:sp>
      <p:sp>
        <p:nvSpPr>
          <p:cNvPr id="11" name="Content Placeholder 4">
            <a:extLst>
              <a:ext uri="{FF2B5EF4-FFF2-40B4-BE49-F238E27FC236}">
                <a16:creationId xmlns:a16="http://schemas.microsoft.com/office/drawing/2014/main" id="{FA279A59-83CC-41A6-BDFC-140047792906}"/>
              </a:ext>
            </a:extLst>
          </p:cNvPr>
          <p:cNvSpPr txBox="1">
            <a:spLocks/>
          </p:cNvSpPr>
          <p:nvPr/>
        </p:nvSpPr>
        <p:spPr>
          <a:xfrm>
            <a:off x="5435786" y="5374778"/>
            <a:ext cx="4018608" cy="8027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pPr>
            <a:r>
              <a:rPr lang="en-US" sz="1400" dirty="0"/>
              <a:t>Confidentiality is a high priority</a:t>
            </a:r>
          </a:p>
          <a:p>
            <a:pPr marL="0" indent="0">
              <a:spcBef>
                <a:spcPts val="0"/>
              </a:spcBef>
              <a:spcAft>
                <a:spcPts val="0"/>
              </a:spcAft>
            </a:pPr>
            <a:r>
              <a:rPr lang="en-US" sz="1400" dirty="0"/>
              <a:t>Looking for a step up or a better culture</a:t>
            </a:r>
          </a:p>
          <a:p>
            <a:pPr marL="0" indent="0">
              <a:spcBef>
                <a:spcPts val="0"/>
              </a:spcBef>
              <a:spcAft>
                <a:spcPts val="0"/>
              </a:spcAft>
            </a:pPr>
            <a:r>
              <a:rPr lang="en-US" sz="1400" dirty="0"/>
              <a:t>Should be sensitive to protecting current employer</a:t>
            </a:r>
            <a:endParaRPr lang="en-GB" sz="1400" dirty="0"/>
          </a:p>
        </p:txBody>
      </p:sp>
      <p:cxnSp>
        <p:nvCxnSpPr>
          <p:cNvPr id="4" name="Straight Arrow Connector 3">
            <a:extLst>
              <a:ext uri="{FF2B5EF4-FFF2-40B4-BE49-F238E27FC236}">
                <a16:creationId xmlns:a16="http://schemas.microsoft.com/office/drawing/2014/main" id="{865CED53-195E-427D-A089-DB734910F227}"/>
              </a:ext>
            </a:extLst>
          </p:cNvPr>
          <p:cNvCxnSpPr>
            <a:cxnSpLocks/>
            <a:endCxn id="7" idx="1"/>
          </p:cNvCxnSpPr>
          <p:nvPr/>
        </p:nvCxnSpPr>
        <p:spPr>
          <a:xfrm>
            <a:off x="4018327" y="2360987"/>
            <a:ext cx="1417459" cy="79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D199923-7C1A-4F28-8AAE-B8ED16B7C022}"/>
              </a:ext>
            </a:extLst>
          </p:cNvPr>
          <p:cNvCxnSpPr>
            <a:cxnSpLocks/>
            <a:endCxn id="8" idx="1"/>
          </p:cNvCxnSpPr>
          <p:nvPr/>
        </p:nvCxnSpPr>
        <p:spPr>
          <a:xfrm>
            <a:off x="4077050" y="2888754"/>
            <a:ext cx="1358736" cy="413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B02682E-6FC7-46DF-9F67-1546D82ABFB4}"/>
              </a:ext>
            </a:extLst>
          </p:cNvPr>
          <p:cNvCxnSpPr>
            <a:cxnSpLocks/>
            <a:endCxn id="9" idx="1"/>
          </p:cNvCxnSpPr>
          <p:nvPr/>
        </p:nvCxnSpPr>
        <p:spPr>
          <a:xfrm>
            <a:off x="4077050" y="3395023"/>
            <a:ext cx="1358736" cy="709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948496E-3CCC-4D47-8263-9B03AAA9573E}"/>
              </a:ext>
            </a:extLst>
          </p:cNvPr>
          <p:cNvCxnSpPr>
            <a:cxnSpLocks/>
            <a:endCxn id="10" idx="1"/>
          </p:cNvCxnSpPr>
          <p:nvPr/>
        </p:nvCxnSpPr>
        <p:spPr>
          <a:xfrm>
            <a:off x="3783435" y="3925521"/>
            <a:ext cx="1652351" cy="1047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69D38AB-8265-4468-9E2F-3544712D0D13}"/>
              </a:ext>
            </a:extLst>
          </p:cNvPr>
          <p:cNvCxnSpPr>
            <a:cxnSpLocks/>
            <a:endCxn id="11" idx="1"/>
          </p:cNvCxnSpPr>
          <p:nvPr/>
        </p:nvCxnSpPr>
        <p:spPr>
          <a:xfrm>
            <a:off x="3498209" y="4392851"/>
            <a:ext cx="1937577" cy="1383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645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2127-F357-403F-9FF2-0802BC61610B}"/>
              </a:ext>
            </a:extLst>
          </p:cNvPr>
          <p:cNvSpPr>
            <a:spLocks noGrp="1"/>
          </p:cNvSpPr>
          <p:nvPr>
            <p:ph type="title"/>
          </p:nvPr>
        </p:nvSpPr>
        <p:spPr>
          <a:xfrm>
            <a:off x="1097279" y="286603"/>
            <a:ext cx="10764283" cy="1450757"/>
          </a:xfrm>
        </p:spPr>
        <p:txBody>
          <a:bodyPr/>
          <a:lstStyle/>
          <a:p>
            <a:r>
              <a:rPr lang="en-GB" dirty="0"/>
              <a:t>Owning the interview</a:t>
            </a:r>
          </a:p>
        </p:txBody>
      </p:sp>
      <p:sp>
        <p:nvSpPr>
          <p:cNvPr id="5" name="Content Placeholder 4">
            <a:extLst>
              <a:ext uri="{FF2B5EF4-FFF2-40B4-BE49-F238E27FC236}">
                <a16:creationId xmlns:a16="http://schemas.microsoft.com/office/drawing/2014/main" id="{5125EECA-4267-4C62-93D2-37D30255124E}"/>
              </a:ext>
            </a:extLst>
          </p:cNvPr>
          <p:cNvSpPr>
            <a:spLocks noGrp="1"/>
          </p:cNvSpPr>
          <p:nvPr>
            <p:ph idx="1"/>
          </p:nvPr>
        </p:nvSpPr>
        <p:spPr>
          <a:xfrm>
            <a:off x="1097279" y="2108203"/>
            <a:ext cx="4713987" cy="2119848"/>
          </a:xfrm>
        </p:spPr>
        <p:txBody>
          <a:bodyPr>
            <a:normAutofit/>
          </a:bodyPr>
          <a:lstStyle/>
          <a:p>
            <a:r>
              <a:rPr lang="en-US" dirty="0"/>
              <a:t>This is about power </a:t>
            </a:r>
          </a:p>
          <a:p>
            <a:r>
              <a:rPr lang="en-US" dirty="0"/>
              <a:t>Power can transfer </a:t>
            </a:r>
          </a:p>
          <a:p>
            <a:r>
              <a:rPr lang="en-US" dirty="0"/>
              <a:t>Who is in control, when? </a:t>
            </a:r>
          </a:p>
          <a:p>
            <a:r>
              <a:rPr lang="en-US" dirty="0"/>
              <a:t>Who drives the conversation?</a:t>
            </a:r>
            <a:endParaRPr lang="en-GB" dirty="0"/>
          </a:p>
        </p:txBody>
      </p:sp>
      <p:sp>
        <p:nvSpPr>
          <p:cNvPr id="6" name="Content Placeholder 4">
            <a:extLst>
              <a:ext uri="{FF2B5EF4-FFF2-40B4-BE49-F238E27FC236}">
                <a16:creationId xmlns:a16="http://schemas.microsoft.com/office/drawing/2014/main" id="{BF3A92E0-5B5D-451E-A005-51F7B5038F4C}"/>
              </a:ext>
            </a:extLst>
          </p:cNvPr>
          <p:cNvSpPr txBox="1">
            <a:spLocks/>
          </p:cNvSpPr>
          <p:nvPr/>
        </p:nvSpPr>
        <p:spPr>
          <a:xfrm>
            <a:off x="6096000" y="2119158"/>
            <a:ext cx="4713986" cy="210889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Who has “the cookie”?</a:t>
            </a:r>
          </a:p>
          <a:p>
            <a:r>
              <a:rPr lang="en-US" dirty="0"/>
              <a:t>Conversation vs. interrogation</a:t>
            </a:r>
          </a:p>
          <a:p>
            <a:r>
              <a:rPr lang="en-US" dirty="0"/>
              <a:t>If </a:t>
            </a:r>
            <a:r>
              <a:rPr lang="en-US" u="sng" dirty="0"/>
              <a:t>you</a:t>
            </a:r>
            <a:r>
              <a:rPr lang="en-US" dirty="0"/>
              <a:t> are not prepared, it will be obvious</a:t>
            </a:r>
          </a:p>
          <a:p>
            <a:endParaRPr lang="en-US" dirty="0"/>
          </a:p>
        </p:txBody>
      </p:sp>
    </p:spTree>
    <p:extLst>
      <p:ext uri="{BB962C8B-B14F-4D97-AF65-F5344CB8AC3E}">
        <p14:creationId xmlns:p14="http://schemas.microsoft.com/office/powerpoint/2010/main" val="106252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2127-F357-403F-9FF2-0802BC61610B}"/>
              </a:ext>
            </a:extLst>
          </p:cNvPr>
          <p:cNvSpPr>
            <a:spLocks noGrp="1"/>
          </p:cNvSpPr>
          <p:nvPr>
            <p:ph type="title"/>
          </p:nvPr>
        </p:nvSpPr>
        <p:spPr>
          <a:xfrm>
            <a:off x="1097279" y="286603"/>
            <a:ext cx="10764283" cy="1450757"/>
          </a:xfrm>
        </p:spPr>
        <p:txBody>
          <a:bodyPr/>
          <a:lstStyle/>
          <a:p>
            <a:r>
              <a:rPr lang="en-GB" dirty="0"/>
              <a:t>Using questions effectively</a:t>
            </a:r>
          </a:p>
        </p:txBody>
      </p:sp>
      <p:sp>
        <p:nvSpPr>
          <p:cNvPr id="5" name="Content Placeholder 4">
            <a:extLst>
              <a:ext uri="{FF2B5EF4-FFF2-40B4-BE49-F238E27FC236}">
                <a16:creationId xmlns:a16="http://schemas.microsoft.com/office/drawing/2014/main" id="{5125EECA-4267-4C62-93D2-37D30255124E}"/>
              </a:ext>
            </a:extLst>
          </p:cNvPr>
          <p:cNvSpPr>
            <a:spLocks noGrp="1"/>
          </p:cNvSpPr>
          <p:nvPr>
            <p:ph idx="1"/>
          </p:nvPr>
        </p:nvSpPr>
        <p:spPr>
          <a:xfrm>
            <a:off x="1097279" y="2108202"/>
            <a:ext cx="4713987" cy="3012439"/>
          </a:xfrm>
        </p:spPr>
        <p:txBody>
          <a:bodyPr>
            <a:normAutofit/>
          </a:bodyPr>
          <a:lstStyle/>
          <a:p>
            <a:r>
              <a:rPr lang="en-US" dirty="0"/>
              <a:t>Purpose of each question has to be known</a:t>
            </a:r>
          </a:p>
          <a:p>
            <a:r>
              <a:rPr lang="en-US" dirty="0"/>
              <a:t>Yes/No or conversations </a:t>
            </a:r>
          </a:p>
          <a:p>
            <a:r>
              <a:rPr lang="en-US" dirty="0"/>
              <a:t>Follow-up questions</a:t>
            </a:r>
          </a:p>
          <a:p>
            <a:r>
              <a:rPr lang="en-US" dirty="0"/>
              <a:t>“Right” answers dilemmas</a:t>
            </a:r>
          </a:p>
        </p:txBody>
      </p:sp>
      <p:sp>
        <p:nvSpPr>
          <p:cNvPr id="6" name="Content Placeholder 4">
            <a:extLst>
              <a:ext uri="{FF2B5EF4-FFF2-40B4-BE49-F238E27FC236}">
                <a16:creationId xmlns:a16="http://schemas.microsoft.com/office/drawing/2014/main" id="{BF3A92E0-5B5D-451E-A005-51F7B5038F4C}"/>
              </a:ext>
            </a:extLst>
          </p:cNvPr>
          <p:cNvSpPr txBox="1">
            <a:spLocks/>
          </p:cNvSpPr>
          <p:nvPr/>
        </p:nvSpPr>
        <p:spPr>
          <a:xfrm>
            <a:off x="6095999" y="2119158"/>
            <a:ext cx="4998721" cy="300148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Time is limited</a:t>
            </a:r>
          </a:p>
          <a:p>
            <a:r>
              <a:rPr lang="en-US" sz="1400" dirty="0"/>
              <a:t>Limit your talking</a:t>
            </a:r>
          </a:p>
          <a:p>
            <a:r>
              <a:rPr lang="en-US" sz="1400" dirty="0"/>
              <a:t>Increase your observation</a:t>
            </a:r>
          </a:p>
          <a:p>
            <a:r>
              <a:rPr lang="en-US" sz="1400" dirty="0"/>
              <a:t>Ask the right question to the right person for the right role</a:t>
            </a:r>
          </a:p>
        </p:txBody>
      </p:sp>
    </p:spTree>
    <p:extLst>
      <p:ext uri="{BB962C8B-B14F-4D97-AF65-F5344CB8AC3E}">
        <p14:creationId xmlns:p14="http://schemas.microsoft.com/office/powerpoint/2010/main" val="413323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0289" y="286603"/>
            <a:ext cx="10083847" cy="1398329"/>
          </a:xfrm>
        </p:spPr>
        <p:txBody>
          <a:bodyPr>
            <a:normAutofit/>
          </a:bodyPr>
          <a:lstStyle/>
          <a:p>
            <a:r>
              <a:rPr lang="en-US" dirty="0"/>
              <a:t>Key takeaways</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a:p>
            <a:r>
              <a:rPr lang="en-US" dirty="0"/>
              <a:t>Define what you want to get out of your interview</a:t>
            </a:r>
          </a:p>
          <a:p>
            <a:endParaRPr lang="en-US" dirty="0"/>
          </a:p>
          <a:p>
            <a:r>
              <a:rPr lang="en-US" dirty="0"/>
              <a:t>List questions you will ask to discover what you need to discover</a:t>
            </a:r>
          </a:p>
          <a:p>
            <a:endParaRPr lang="en-US" dirty="0"/>
          </a:p>
          <a:p>
            <a:r>
              <a:rPr lang="en-US" dirty="0"/>
              <a:t>Write down statements you can use to recapture control of the interview</a:t>
            </a:r>
          </a:p>
        </p:txBody>
      </p:sp>
    </p:spTree>
    <p:extLst>
      <p:ext uri="{BB962C8B-B14F-4D97-AF65-F5344CB8AC3E}">
        <p14:creationId xmlns:p14="http://schemas.microsoft.com/office/powerpoint/2010/main" val="1799125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4EBAA5-0E7D-4292-8BD1-AA66AC4E62EA}"/>
              </a:ext>
            </a:extLst>
          </p:cNvPr>
          <p:cNvSpPr>
            <a:spLocks noGrp="1"/>
          </p:cNvSpPr>
          <p:nvPr>
            <p:ph type="ctrTitle"/>
          </p:nvPr>
        </p:nvSpPr>
        <p:spPr/>
        <p:txBody>
          <a:bodyPr/>
          <a:lstStyle/>
          <a:p>
            <a:r>
              <a:rPr lang="en-US" dirty="0"/>
              <a:t>Technical interview</a:t>
            </a:r>
          </a:p>
        </p:txBody>
      </p:sp>
      <p:sp>
        <p:nvSpPr>
          <p:cNvPr id="5" name="Subtitle 4">
            <a:extLst>
              <a:ext uri="{FF2B5EF4-FFF2-40B4-BE49-F238E27FC236}">
                <a16:creationId xmlns:a16="http://schemas.microsoft.com/office/drawing/2014/main" id="{9732C5F7-0216-475D-9016-A6A97F56A18E}"/>
              </a:ext>
            </a:extLst>
          </p:cNvPr>
          <p:cNvSpPr>
            <a:spLocks noGrp="1"/>
          </p:cNvSpPr>
          <p:nvPr>
            <p:ph type="subTitle" idx="1"/>
          </p:nvPr>
        </p:nvSpPr>
        <p:spPr/>
        <p:txBody>
          <a:bodyPr/>
          <a:lstStyle/>
          <a:p>
            <a:r>
              <a:rPr lang="en-US" dirty="0"/>
              <a:t>Asking Technical Interview Questions</a:t>
            </a:r>
          </a:p>
        </p:txBody>
      </p:sp>
    </p:spTree>
    <p:extLst>
      <p:ext uri="{BB962C8B-B14F-4D97-AF65-F5344CB8AC3E}">
        <p14:creationId xmlns:p14="http://schemas.microsoft.com/office/powerpoint/2010/main" val="193363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7280" y="286603"/>
            <a:ext cx="10353692" cy="1450757"/>
          </a:xfrm>
        </p:spPr>
        <p:txBody>
          <a:bodyPr>
            <a:normAutofit/>
          </a:bodyPr>
          <a:lstStyle/>
          <a:p>
            <a:r>
              <a:rPr lang="en-US" dirty="0"/>
              <a:t>Why are you asking each question?</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p:txBody>
          <a:bodyPr/>
          <a:lstStyle/>
          <a:p>
            <a:r>
              <a:rPr lang="en-US" dirty="0"/>
              <a:t>Purpose of Technical Questions</a:t>
            </a:r>
          </a:p>
          <a:p>
            <a:pPr lvl="1"/>
            <a:r>
              <a:rPr lang="en-US" dirty="0"/>
              <a:t>Breadth ( content )</a:t>
            </a:r>
          </a:p>
          <a:p>
            <a:pPr lvl="1"/>
            <a:r>
              <a:rPr lang="en-US" dirty="0"/>
              <a:t>Depth ( details ) </a:t>
            </a:r>
          </a:p>
          <a:p>
            <a:pPr lvl="1"/>
            <a:r>
              <a:rPr lang="en-US" dirty="0"/>
              <a:t>Breadth + Depth</a:t>
            </a:r>
          </a:p>
          <a:p>
            <a:pPr lvl="1"/>
            <a:endParaRPr lang="en-US" dirty="0"/>
          </a:p>
        </p:txBody>
      </p:sp>
    </p:spTree>
    <p:extLst>
      <p:ext uri="{BB962C8B-B14F-4D97-AF65-F5344CB8AC3E}">
        <p14:creationId xmlns:p14="http://schemas.microsoft.com/office/powerpoint/2010/main" val="1596786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7280" y="286603"/>
            <a:ext cx="10353692" cy="1450757"/>
          </a:xfrm>
        </p:spPr>
        <p:txBody>
          <a:bodyPr>
            <a:normAutofit/>
          </a:bodyPr>
          <a:lstStyle/>
          <a:p>
            <a:r>
              <a:rPr lang="en-US" dirty="0"/>
              <a:t>Breadth ( horizontal ) questions</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p:txBody>
          <a:bodyPr/>
          <a:lstStyle/>
          <a:p>
            <a:r>
              <a:rPr lang="en-US" dirty="0"/>
              <a:t>How many technologies?</a:t>
            </a:r>
          </a:p>
          <a:p>
            <a:r>
              <a:rPr lang="en-US" dirty="0"/>
              <a:t>How many languages?</a:t>
            </a:r>
          </a:p>
          <a:p>
            <a:r>
              <a:rPr lang="en-US" dirty="0"/>
              <a:t>How many business units?</a:t>
            </a:r>
          </a:p>
          <a:p>
            <a:r>
              <a:rPr lang="en-US" dirty="0"/>
              <a:t>How many types of users?</a:t>
            </a:r>
          </a:p>
          <a:p>
            <a:r>
              <a:rPr lang="en-US" dirty="0"/>
              <a:t>How many industries?</a:t>
            </a:r>
          </a:p>
        </p:txBody>
      </p:sp>
    </p:spTree>
    <p:extLst>
      <p:ext uri="{BB962C8B-B14F-4D97-AF65-F5344CB8AC3E}">
        <p14:creationId xmlns:p14="http://schemas.microsoft.com/office/powerpoint/2010/main" val="3697295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7280" y="286603"/>
            <a:ext cx="10353692" cy="1450757"/>
          </a:xfrm>
        </p:spPr>
        <p:txBody>
          <a:bodyPr>
            <a:normAutofit/>
          </a:bodyPr>
          <a:lstStyle/>
          <a:p>
            <a:r>
              <a:rPr lang="en-US" dirty="0"/>
              <a:t>Depth ( vertical ) questions</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p:txBody>
          <a:bodyPr>
            <a:normAutofit/>
          </a:bodyPr>
          <a:lstStyle/>
          <a:p>
            <a:pPr marR="0" algn="l"/>
            <a:r>
              <a:rPr lang="en-US" sz="2000" b="0" i="0" u="none" strike="noStrike" baseline="0" dirty="0">
                <a:solidFill>
                  <a:srgbClr val="000000"/>
                </a:solidFill>
                <a:latin typeface="Gotham Light"/>
              </a:rPr>
              <a:t>How many years? </a:t>
            </a:r>
          </a:p>
          <a:p>
            <a:pPr marR="0" algn="l"/>
            <a:r>
              <a:rPr lang="en-US" sz="2000" b="0" i="0" u="none" strike="noStrike" baseline="0" dirty="0">
                <a:solidFill>
                  <a:srgbClr val="000000"/>
                </a:solidFill>
                <a:latin typeface="Gotham Light"/>
              </a:rPr>
              <a:t>How complex of a problem? </a:t>
            </a:r>
          </a:p>
          <a:p>
            <a:pPr marR="0" algn="l"/>
            <a:r>
              <a:rPr lang="en-US" sz="2000" b="0" i="0" u="none" strike="noStrike" baseline="0" dirty="0">
                <a:solidFill>
                  <a:srgbClr val="000000"/>
                </a:solidFill>
                <a:latin typeface="Gotham Light"/>
              </a:rPr>
              <a:t>How complex of a solution? </a:t>
            </a:r>
          </a:p>
          <a:p>
            <a:pPr marR="0" algn="l"/>
            <a:r>
              <a:rPr lang="en-US" sz="2000" b="0" i="0" u="none" strike="noStrike" baseline="0" dirty="0">
                <a:solidFill>
                  <a:srgbClr val="000000"/>
                </a:solidFill>
                <a:latin typeface="Gotham Light"/>
              </a:rPr>
              <a:t>How many complex problems? </a:t>
            </a:r>
          </a:p>
          <a:p>
            <a:pPr marR="0" algn="l"/>
            <a:r>
              <a:rPr lang="en-US" sz="2000" b="0" i="0" u="none" strike="noStrike" baseline="0" dirty="0">
                <a:solidFill>
                  <a:srgbClr val="000000"/>
                </a:solidFill>
                <a:latin typeface="Gotham Light"/>
              </a:rPr>
              <a:t>How long did projects last? </a:t>
            </a:r>
            <a:endParaRPr lang="en-US" sz="2000" dirty="0"/>
          </a:p>
        </p:txBody>
      </p:sp>
    </p:spTree>
    <p:extLst>
      <p:ext uri="{BB962C8B-B14F-4D97-AF65-F5344CB8AC3E}">
        <p14:creationId xmlns:p14="http://schemas.microsoft.com/office/powerpoint/2010/main" val="4084674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7280" y="286603"/>
            <a:ext cx="10353692" cy="1450757"/>
          </a:xfrm>
        </p:spPr>
        <p:txBody>
          <a:bodyPr>
            <a:normAutofit/>
          </a:bodyPr>
          <a:lstStyle/>
          <a:p>
            <a:r>
              <a:rPr lang="en-US" dirty="0"/>
              <a:t>Breadth + Depth questions</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p:txBody>
          <a:bodyPr>
            <a:normAutofit/>
          </a:bodyPr>
          <a:lstStyle/>
          <a:p>
            <a:pPr marR="0" algn="l"/>
            <a:r>
              <a:rPr lang="en-US" sz="2000" b="0" i="0" u="none" strike="noStrike" baseline="0" dirty="0">
                <a:solidFill>
                  <a:srgbClr val="000000"/>
                </a:solidFill>
                <a:latin typeface="Gotham Light"/>
              </a:rPr>
              <a:t>Have you done the job before?</a:t>
            </a:r>
          </a:p>
          <a:p>
            <a:pPr marR="0" algn="l"/>
            <a:r>
              <a:rPr lang="en-US" sz="2000" b="0" i="0" u="none" strike="noStrike" baseline="0" dirty="0">
                <a:solidFill>
                  <a:srgbClr val="000000"/>
                </a:solidFill>
                <a:latin typeface="Gotham Light"/>
              </a:rPr>
              <a:t>Can you do this job, this time?</a:t>
            </a:r>
          </a:p>
          <a:p>
            <a:pPr marR="0" algn="l"/>
            <a:r>
              <a:rPr lang="en-US" sz="2000" b="0" i="0" u="none" strike="noStrike" baseline="0" dirty="0">
                <a:solidFill>
                  <a:srgbClr val="000000"/>
                </a:solidFill>
                <a:latin typeface="Gotham Light"/>
              </a:rPr>
              <a:t>Can you learn how to do the job?</a:t>
            </a:r>
            <a:endParaRPr lang="en-US" sz="2000" dirty="0"/>
          </a:p>
        </p:txBody>
      </p:sp>
    </p:spTree>
    <p:extLst>
      <p:ext uri="{BB962C8B-B14F-4D97-AF65-F5344CB8AC3E}">
        <p14:creationId xmlns:p14="http://schemas.microsoft.com/office/powerpoint/2010/main" val="1495131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595619" y="263529"/>
            <a:ext cx="11518083" cy="1450757"/>
          </a:xfrm>
        </p:spPr>
        <p:txBody>
          <a:bodyPr>
            <a:normAutofit/>
          </a:bodyPr>
          <a:lstStyle/>
          <a:p>
            <a:r>
              <a:rPr lang="en-US" dirty="0"/>
              <a:t>Technical Questions: When and Where</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p:txBody>
          <a:bodyPr/>
          <a:lstStyle/>
          <a:p>
            <a:pPr marR="0" algn="l"/>
            <a:r>
              <a:rPr lang="en-US" dirty="0">
                <a:solidFill>
                  <a:srgbClr val="000000"/>
                </a:solidFill>
                <a:latin typeface="Gotham Light"/>
              </a:rPr>
              <a:t>Y</a:t>
            </a:r>
            <a:r>
              <a:rPr lang="en-US" b="0" i="0" u="none" strike="noStrike" baseline="0" dirty="0">
                <a:solidFill>
                  <a:srgbClr val="000000"/>
                </a:solidFill>
                <a:latin typeface="Gotham Light"/>
              </a:rPr>
              <a:t>ou should give the candidate homework to assess their technical abilities</a:t>
            </a:r>
          </a:p>
          <a:p>
            <a:pPr marR="0" algn="l"/>
            <a:r>
              <a:rPr lang="en-US" b="0" i="0" u="none" strike="noStrike" baseline="0" dirty="0">
                <a:solidFill>
                  <a:srgbClr val="000000"/>
                </a:solidFill>
                <a:latin typeface="Gotham Light"/>
              </a:rPr>
              <a:t>They can use Google… that’s how developers find answers to their questions.</a:t>
            </a:r>
          </a:p>
          <a:p>
            <a:pPr marR="0" algn="l"/>
            <a:r>
              <a:rPr lang="en-US" dirty="0">
                <a:latin typeface="Gotham Light"/>
              </a:rPr>
              <a:t>Talking to someone about the homework helps you evaluate their level of understanding</a:t>
            </a:r>
          </a:p>
        </p:txBody>
      </p:sp>
    </p:spTree>
    <p:extLst>
      <p:ext uri="{BB962C8B-B14F-4D97-AF65-F5344CB8AC3E}">
        <p14:creationId xmlns:p14="http://schemas.microsoft.com/office/powerpoint/2010/main" val="191517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Success is not final; failure is not fatal: it is the courage to continue that counts.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Winston Churchill</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7279" y="286603"/>
            <a:ext cx="10580195" cy="1450757"/>
          </a:xfrm>
        </p:spPr>
        <p:txBody>
          <a:bodyPr>
            <a:normAutofit/>
          </a:bodyPr>
          <a:lstStyle/>
          <a:p>
            <a:r>
              <a:rPr lang="en-US" dirty="0"/>
              <a:t>Template for questions and answers</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p:txBody>
          <a:bodyPr>
            <a:normAutofit lnSpcReduction="10000"/>
          </a:bodyPr>
          <a:lstStyle/>
          <a:p>
            <a:pPr marR="0" algn="l"/>
            <a:r>
              <a:rPr lang="en-US" b="0" i="0" u="none" strike="noStrike" baseline="0" dirty="0">
                <a:solidFill>
                  <a:srgbClr val="000000"/>
                </a:solidFill>
                <a:latin typeface="Gotham Light"/>
              </a:rPr>
              <a:t>Always know what you want to ask</a:t>
            </a:r>
          </a:p>
          <a:p>
            <a:pPr marR="0" algn="l"/>
            <a:r>
              <a:rPr lang="en-US" dirty="0">
                <a:solidFill>
                  <a:srgbClr val="000000"/>
                </a:solidFill>
                <a:latin typeface="Gotham Light"/>
              </a:rPr>
              <a:t>Purpose</a:t>
            </a:r>
          </a:p>
          <a:p>
            <a:pPr lvl="1"/>
            <a:r>
              <a:rPr lang="en-US" sz="1400" dirty="0">
                <a:solidFill>
                  <a:srgbClr val="000000"/>
                </a:solidFill>
                <a:latin typeface="Gotham Light"/>
              </a:rPr>
              <a:t>Why are you asking this question?</a:t>
            </a:r>
          </a:p>
          <a:p>
            <a:r>
              <a:rPr lang="en-US" dirty="0">
                <a:solidFill>
                  <a:srgbClr val="000000"/>
                </a:solidFill>
                <a:latin typeface="Gotham Light"/>
              </a:rPr>
              <a:t>Underlying Question</a:t>
            </a:r>
          </a:p>
          <a:p>
            <a:pPr lvl="1"/>
            <a:r>
              <a:rPr lang="en-US" sz="1400" dirty="0">
                <a:solidFill>
                  <a:srgbClr val="000000"/>
                </a:solidFill>
                <a:latin typeface="Gotham Light"/>
              </a:rPr>
              <a:t>What are you really getting at with this question?</a:t>
            </a:r>
          </a:p>
          <a:p>
            <a:r>
              <a:rPr lang="en-US" dirty="0">
                <a:solidFill>
                  <a:srgbClr val="000000"/>
                </a:solidFill>
                <a:latin typeface="Gotham Light"/>
              </a:rPr>
              <a:t>What do you “really” want to ask?</a:t>
            </a:r>
          </a:p>
          <a:p>
            <a:pPr lvl="1"/>
            <a:r>
              <a:rPr lang="en-US" sz="1400" dirty="0">
                <a:solidFill>
                  <a:srgbClr val="000000"/>
                </a:solidFill>
                <a:latin typeface="Gotham Light"/>
              </a:rPr>
              <a:t>Listen to more than the words in their response. </a:t>
            </a:r>
          </a:p>
          <a:p>
            <a:pPr lvl="1"/>
            <a:r>
              <a:rPr lang="en-US" sz="1400" dirty="0">
                <a:solidFill>
                  <a:srgbClr val="000000"/>
                </a:solidFill>
                <a:latin typeface="Gotham Light"/>
              </a:rPr>
              <a:t>What is their body language, and the underlying message?</a:t>
            </a:r>
          </a:p>
          <a:p>
            <a:pPr lvl="1"/>
            <a:endParaRPr lang="en-US" sz="1400" dirty="0">
              <a:solidFill>
                <a:srgbClr val="000000"/>
              </a:solidFill>
              <a:latin typeface="Gotham Light"/>
            </a:endParaRPr>
          </a:p>
          <a:p>
            <a:r>
              <a:rPr lang="en-US" sz="1600" dirty="0">
                <a:solidFill>
                  <a:srgbClr val="000000"/>
                </a:solidFill>
                <a:latin typeface="Gotham Light"/>
              </a:rPr>
              <a:t>Examples – attached Excel file</a:t>
            </a:r>
          </a:p>
        </p:txBody>
      </p:sp>
      <p:graphicFrame>
        <p:nvGraphicFramePr>
          <p:cNvPr id="5" name="Object 4">
            <a:extLst>
              <a:ext uri="{FF2B5EF4-FFF2-40B4-BE49-F238E27FC236}">
                <a16:creationId xmlns:a16="http://schemas.microsoft.com/office/drawing/2014/main" id="{38E9077B-257E-475C-A91E-B9C66AC5F8E1}"/>
              </a:ext>
            </a:extLst>
          </p:cNvPr>
          <p:cNvGraphicFramePr>
            <a:graphicFrameLocks noChangeAspect="1"/>
          </p:cNvGraphicFramePr>
          <p:nvPr>
            <p:extLst>
              <p:ext uri="{D42A27DB-BD31-4B8C-83A1-F6EECF244321}">
                <p14:modId xmlns:p14="http://schemas.microsoft.com/office/powerpoint/2010/main" val="1913689129"/>
              </p:ext>
            </p:extLst>
          </p:nvPr>
        </p:nvGraphicFramePr>
        <p:xfrm>
          <a:off x="4200144" y="5366893"/>
          <a:ext cx="914400" cy="792163"/>
        </p:xfrm>
        <a:graphic>
          <a:graphicData uri="http://schemas.openxmlformats.org/presentationml/2006/ole">
            <mc:AlternateContent xmlns:mc="http://schemas.openxmlformats.org/markup-compatibility/2006">
              <mc:Choice xmlns:v="urn:schemas-microsoft-com:vml" Requires="v">
                <p:oleObj name="Worksheet" showAsIcon="1" r:id="rId2" imgW="914400" imgH="792360" progId="Excel.Sheet.12">
                  <p:embed/>
                </p:oleObj>
              </mc:Choice>
              <mc:Fallback>
                <p:oleObj name="Worksheet" showAsIcon="1" r:id="rId2" imgW="914400" imgH="792360" progId="Excel.Sheet.12">
                  <p:embed/>
                  <p:pic>
                    <p:nvPicPr>
                      <p:cNvPr id="0" name=""/>
                      <p:cNvPicPr/>
                      <p:nvPr/>
                    </p:nvPicPr>
                    <p:blipFill>
                      <a:blip r:embed="rId3"/>
                      <a:stretch>
                        <a:fillRect/>
                      </a:stretch>
                    </p:blipFill>
                    <p:spPr>
                      <a:xfrm>
                        <a:off x="4200144" y="5366893"/>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484092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880844" y="286603"/>
            <a:ext cx="10872131" cy="1450757"/>
          </a:xfrm>
        </p:spPr>
        <p:txBody>
          <a:bodyPr>
            <a:normAutofit/>
          </a:bodyPr>
          <a:lstStyle/>
          <a:p>
            <a:r>
              <a:rPr lang="en-US" dirty="0"/>
              <a:t>Other ideas for technical questions</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a:xfrm>
            <a:off x="1097279" y="2108200"/>
            <a:ext cx="10058401" cy="4133209"/>
          </a:xfrm>
        </p:spPr>
        <p:txBody>
          <a:bodyPr>
            <a:normAutofit fontScale="85000" lnSpcReduction="20000"/>
          </a:bodyPr>
          <a:lstStyle/>
          <a:p>
            <a:r>
              <a:rPr lang="en-US" dirty="0">
                <a:solidFill>
                  <a:srgbClr val="000000"/>
                </a:solidFill>
                <a:latin typeface="Gotham Light"/>
              </a:rPr>
              <a:t>If you were asked to present to a group of engineers about a particular technology, what would you present?</a:t>
            </a:r>
          </a:p>
          <a:p>
            <a:r>
              <a:rPr lang="en-US" dirty="0">
                <a:solidFill>
                  <a:srgbClr val="000000"/>
                </a:solidFill>
                <a:latin typeface="Gotham Light"/>
              </a:rPr>
              <a:t>Is there a technology that people look to you for mentorship in your current (or previous) workplace?</a:t>
            </a:r>
          </a:p>
          <a:p>
            <a:r>
              <a:rPr lang="en-US" dirty="0">
                <a:solidFill>
                  <a:srgbClr val="000000"/>
                </a:solidFill>
                <a:latin typeface="Gotham Light"/>
              </a:rPr>
              <a:t>What about [insert technology here] are you passionate about?</a:t>
            </a:r>
          </a:p>
          <a:p>
            <a:r>
              <a:rPr lang="en-US" dirty="0">
                <a:solidFill>
                  <a:srgbClr val="000000"/>
                </a:solidFill>
                <a:latin typeface="Gotham Light"/>
              </a:rPr>
              <a:t>What technical projects do you do at home? If you had more time, what technology would you study?</a:t>
            </a:r>
          </a:p>
          <a:p>
            <a:r>
              <a:rPr lang="en-US" dirty="0">
                <a:solidFill>
                  <a:srgbClr val="000000"/>
                </a:solidFill>
                <a:latin typeface="Gotham Light"/>
              </a:rPr>
              <a:t>Who/what do you look to keep up with your most used technologies?</a:t>
            </a:r>
          </a:p>
          <a:p>
            <a:r>
              <a:rPr lang="en-US" dirty="0">
                <a:solidFill>
                  <a:srgbClr val="000000"/>
                </a:solidFill>
                <a:latin typeface="Gotham Light"/>
              </a:rPr>
              <a:t>Tell me about the different ways you have seen the development cycle implemented. What is QA's part in the development cycle?</a:t>
            </a:r>
          </a:p>
          <a:p>
            <a:r>
              <a:rPr lang="en-US" dirty="0">
                <a:solidFill>
                  <a:srgbClr val="000000"/>
                </a:solidFill>
                <a:latin typeface="Gotham Light"/>
              </a:rPr>
              <a:t>What do you think of working with older technology? What is a technology that you would love to learn?“</a:t>
            </a:r>
          </a:p>
          <a:p>
            <a:r>
              <a:rPr lang="en-US" dirty="0">
                <a:solidFill>
                  <a:srgbClr val="000000"/>
                </a:solidFill>
                <a:latin typeface="Gotham Light"/>
              </a:rPr>
              <a:t>When you are learning a new technology, what process do you use to bring yourself up to speed?</a:t>
            </a:r>
          </a:p>
          <a:p>
            <a:r>
              <a:rPr lang="en-US" dirty="0">
                <a:solidFill>
                  <a:srgbClr val="000000"/>
                </a:solidFill>
                <a:latin typeface="Gotham Light"/>
              </a:rPr>
              <a:t>How do you create an accurate estimate of a development project?</a:t>
            </a:r>
          </a:p>
          <a:p>
            <a:r>
              <a:rPr lang="en-US" dirty="0">
                <a:solidFill>
                  <a:srgbClr val="000000"/>
                </a:solidFill>
                <a:latin typeface="Gotham Light"/>
              </a:rPr>
              <a:t>…</a:t>
            </a:r>
          </a:p>
        </p:txBody>
      </p:sp>
    </p:spTree>
    <p:extLst>
      <p:ext uri="{BB962C8B-B14F-4D97-AF65-F5344CB8AC3E}">
        <p14:creationId xmlns:p14="http://schemas.microsoft.com/office/powerpoint/2010/main" val="1981401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0289" y="286603"/>
            <a:ext cx="10083847" cy="1398329"/>
          </a:xfrm>
        </p:spPr>
        <p:txBody>
          <a:bodyPr>
            <a:normAutofit/>
          </a:bodyPr>
          <a:lstStyle/>
          <a:p>
            <a:r>
              <a:rPr lang="en-US" dirty="0"/>
              <a:t>Key takeaways</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List 10 technical questions </a:t>
            </a:r>
          </a:p>
          <a:p>
            <a:pPr lvl="1"/>
            <a:r>
              <a:rPr lang="en-US" dirty="0"/>
              <a:t>Remember, could change based on who you are interviewing </a:t>
            </a:r>
          </a:p>
          <a:p>
            <a:r>
              <a:rPr lang="en-US" dirty="0"/>
              <a:t>Decide when/how to ask each question </a:t>
            </a:r>
          </a:p>
          <a:p>
            <a:r>
              <a:rPr lang="en-US" dirty="0"/>
              <a:t>Define the purpose of each question </a:t>
            </a:r>
          </a:p>
          <a:p>
            <a:r>
              <a:rPr lang="en-US" dirty="0"/>
              <a:t>Define the underlying question </a:t>
            </a:r>
          </a:p>
          <a:p>
            <a:r>
              <a:rPr lang="en-US" dirty="0"/>
              <a:t>Write out what to listen for in response to each response </a:t>
            </a:r>
          </a:p>
          <a:p>
            <a:r>
              <a:rPr lang="en-US" dirty="0"/>
              <a:t>Repeat as necessary for different people</a:t>
            </a:r>
          </a:p>
        </p:txBody>
      </p:sp>
    </p:spTree>
    <p:extLst>
      <p:ext uri="{BB962C8B-B14F-4D97-AF65-F5344CB8AC3E}">
        <p14:creationId xmlns:p14="http://schemas.microsoft.com/office/powerpoint/2010/main" val="2548975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4EBAA5-0E7D-4292-8BD1-AA66AC4E62EA}"/>
              </a:ext>
            </a:extLst>
          </p:cNvPr>
          <p:cNvSpPr>
            <a:spLocks noGrp="1"/>
          </p:cNvSpPr>
          <p:nvPr>
            <p:ph type="ctrTitle"/>
          </p:nvPr>
        </p:nvSpPr>
        <p:spPr/>
        <p:txBody>
          <a:bodyPr/>
          <a:lstStyle/>
          <a:p>
            <a:r>
              <a:rPr lang="en-US" dirty="0"/>
              <a:t>Cultural fit</a:t>
            </a:r>
          </a:p>
        </p:txBody>
      </p:sp>
      <p:sp>
        <p:nvSpPr>
          <p:cNvPr id="5" name="Subtitle 4">
            <a:extLst>
              <a:ext uri="{FF2B5EF4-FFF2-40B4-BE49-F238E27FC236}">
                <a16:creationId xmlns:a16="http://schemas.microsoft.com/office/drawing/2014/main" id="{9732C5F7-0216-475D-9016-A6A97F56A18E}"/>
              </a:ext>
            </a:extLst>
          </p:cNvPr>
          <p:cNvSpPr>
            <a:spLocks noGrp="1"/>
          </p:cNvSpPr>
          <p:nvPr>
            <p:ph type="subTitle" idx="1"/>
          </p:nvPr>
        </p:nvSpPr>
        <p:spPr/>
        <p:txBody>
          <a:bodyPr/>
          <a:lstStyle/>
          <a:p>
            <a:r>
              <a:rPr lang="en-US" dirty="0"/>
              <a:t>Asking cultural fit Questions</a:t>
            </a:r>
          </a:p>
        </p:txBody>
      </p:sp>
    </p:spTree>
    <p:extLst>
      <p:ext uri="{BB962C8B-B14F-4D97-AF65-F5344CB8AC3E}">
        <p14:creationId xmlns:p14="http://schemas.microsoft.com/office/powerpoint/2010/main" val="4136162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7280" y="286603"/>
            <a:ext cx="10353692" cy="1450757"/>
          </a:xfrm>
        </p:spPr>
        <p:txBody>
          <a:bodyPr>
            <a:normAutofit/>
          </a:bodyPr>
          <a:lstStyle/>
          <a:p>
            <a:r>
              <a:rPr lang="en-US" dirty="0"/>
              <a:t>Will they fit in with your team?</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a:xfrm>
            <a:off x="1097280" y="2108201"/>
            <a:ext cx="4322008" cy="4217098"/>
          </a:xfrm>
        </p:spPr>
        <p:txBody>
          <a:bodyPr>
            <a:normAutofit lnSpcReduction="10000"/>
          </a:bodyPr>
          <a:lstStyle/>
          <a:p>
            <a:r>
              <a:rPr lang="en-US" dirty="0"/>
              <a:t>Do you know what is your culture?</a:t>
            </a:r>
          </a:p>
          <a:p>
            <a:r>
              <a:rPr lang="en-US" dirty="0"/>
              <a:t>Culture is…</a:t>
            </a:r>
          </a:p>
          <a:p>
            <a:pPr lvl="1"/>
            <a:r>
              <a:rPr lang="en-US" dirty="0"/>
              <a:t>…intangible </a:t>
            </a:r>
          </a:p>
          <a:p>
            <a:pPr lvl="1"/>
            <a:r>
              <a:rPr lang="en-US" dirty="0"/>
              <a:t>…hard to describe </a:t>
            </a:r>
          </a:p>
          <a:p>
            <a:pPr lvl="1"/>
            <a:r>
              <a:rPr lang="en-US" dirty="0"/>
              <a:t>…if you’ve experienced it, undeniable</a:t>
            </a:r>
          </a:p>
          <a:p>
            <a:pPr lvl="2"/>
            <a:r>
              <a:rPr lang="en-US" dirty="0"/>
              <a:t>Soft and people skills</a:t>
            </a:r>
          </a:p>
          <a:p>
            <a:pPr lvl="2"/>
            <a:r>
              <a:rPr lang="en-US" dirty="0"/>
              <a:t>Teamwork and learning</a:t>
            </a:r>
          </a:p>
          <a:p>
            <a:pPr lvl="2"/>
            <a:r>
              <a:rPr lang="en-US" dirty="0"/>
              <a:t>Respect</a:t>
            </a:r>
          </a:p>
          <a:p>
            <a:pPr lvl="2"/>
            <a:r>
              <a:rPr lang="en-US" dirty="0"/>
              <a:t>Customer centric</a:t>
            </a:r>
          </a:p>
          <a:p>
            <a:pPr lvl="2"/>
            <a:r>
              <a:rPr lang="en-US" dirty="0"/>
              <a:t>Casual or fast-paced</a:t>
            </a:r>
          </a:p>
          <a:p>
            <a:pPr lvl="2"/>
            <a:r>
              <a:rPr lang="en-US" dirty="0"/>
              <a:t>Loyalty</a:t>
            </a:r>
          </a:p>
          <a:p>
            <a:pPr lvl="2"/>
            <a:r>
              <a:rPr lang="en-US" dirty="0"/>
              <a:t>Competitive</a:t>
            </a:r>
          </a:p>
          <a:p>
            <a:pPr lvl="2"/>
            <a:r>
              <a:rPr lang="en-US" dirty="0"/>
              <a:t>Innovative</a:t>
            </a:r>
          </a:p>
          <a:p>
            <a:pPr lvl="2"/>
            <a:r>
              <a:rPr lang="en-US" dirty="0"/>
              <a:t>Entrepreneurial</a:t>
            </a:r>
          </a:p>
        </p:txBody>
      </p:sp>
      <p:sp>
        <p:nvSpPr>
          <p:cNvPr id="4" name="Content Placeholder 2">
            <a:extLst>
              <a:ext uri="{FF2B5EF4-FFF2-40B4-BE49-F238E27FC236}">
                <a16:creationId xmlns:a16="http://schemas.microsoft.com/office/drawing/2014/main" id="{A6C07C4D-6BC3-42A3-8DC4-1B18B74C6FE1}"/>
              </a:ext>
            </a:extLst>
          </p:cNvPr>
          <p:cNvSpPr txBox="1">
            <a:spLocks/>
          </p:cNvSpPr>
          <p:nvPr/>
        </p:nvSpPr>
        <p:spPr>
          <a:xfrm>
            <a:off x="6096000" y="3784486"/>
            <a:ext cx="5008507" cy="43226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What kind of person would not fit in your team?</a:t>
            </a:r>
          </a:p>
        </p:txBody>
      </p:sp>
    </p:spTree>
    <p:extLst>
      <p:ext uri="{BB962C8B-B14F-4D97-AF65-F5344CB8AC3E}">
        <p14:creationId xmlns:p14="http://schemas.microsoft.com/office/powerpoint/2010/main" val="185587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922789" y="286603"/>
            <a:ext cx="10897299" cy="1450757"/>
          </a:xfrm>
        </p:spPr>
        <p:txBody>
          <a:bodyPr>
            <a:normAutofit/>
          </a:bodyPr>
          <a:lstStyle/>
          <a:p>
            <a:r>
              <a:rPr lang="en-US" dirty="0"/>
              <a:t>Cultural questions – when and where</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a:xfrm>
            <a:off x="1097280" y="2108201"/>
            <a:ext cx="10093634" cy="4217098"/>
          </a:xfrm>
        </p:spPr>
        <p:txBody>
          <a:bodyPr>
            <a:normAutofit/>
          </a:bodyPr>
          <a:lstStyle/>
          <a:p>
            <a:r>
              <a:rPr lang="en-US" dirty="0"/>
              <a:t>“We don’t do technical interviews. We interview technical people.” </a:t>
            </a:r>
          </a:p>
          <a:p>
            <a:r>
              <a:rPr lang="en-US" dirty="0"/>
              <a:t>“We’ll pass on someone if they don’t have anything in terms of soft skills.”</a:t>
            </a:r>
          </a:p>
          <a:p>
            <a:r>
              <a:rPr lang="en-US" dirty="0"/>
              <a:t>“We are looking for general aptitude and the right attitude, which are character qualities that would lead someone to be a really good developer.”</a:t>
            </a:r>
          </a:p>
          <a:p>
            <a:r>
              <a:rPr lang="en-US" b="1" dirty="0"/>
              <a:t>“If they don’t have the skill we are looking for, they’ll shadow someone who does, and we’ll see how quickly they pick up on it. We look for the ability to learn and adapt.”</a:t>
            </a:r>
          </a:p>
          <a:p>
            <a:r>
              <a:rPr lang="en-US" dirty="0"/>
              <a:t>Gabe Gunderson, Founder of </a:t>
            </a:r>
            <a:r>
              <a:rPr lang="en-US" dirty="0" err="1"/>
              <a:t>Izeni</a:t>
            </a:r>
            <a:endParaRPr lang="en-US" dirty="0"/>
          </a:p>
        </p:txBody>
      </p:sp>
    </p:spTree>
    <p:extLst>
      <p:ext uri="{BB962C8B-B14F-4D97-AF65-F5344CB8AC3E}">
        <p14:creationId xmlns:p14="http://schemas.microsoft.com/office/powerpoint/2010/main" val="3035744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7280" y="286603"/>
            <a:ext cx="10093634" cy="1450757"/>
          </a:xfrm>
        </p:spPr>
        <p:txBody>
          <a:bodyPr>
            <a:normAutofit/>
          </a:bodyPr>
          <a:lstStyle/>
          <a:p>
            <a:r>
              <a:rPr lang="en-US" dirty="0"/>
              <a:t>Questions vs Conversation</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a:xfrm>
            <a:off x="1097280" y="2108201"/>
            <a:ext cx="10093634" cy="4217098"/>
          </a:xfrm>
        </p:spPr>
        <p:txBody>
          <a:bodyPr>
            <a:normAutofit/>
          </a:bodyPr>
          <a:lstStyle/>
          <a:p>
            <a:r>
              <a:rPr lang="en-US" dirty="0"/>
              <a:t>Avoid the temptation to talk too much. </a:t>
            </a:r>
          </a:p>
          <a:p>
            <a:r>
              <a:rPr lang="en-US" dirty="0"/>
              <a:t>You are there to learn about them, not to tell stories, instruct them, and do all the talking!</a:t>
            </a:r>
          </a:p>
          <a:p>
            <a:endParaRPr lang="en-US" dirty="0"/>
          </a:p>
          <a:p>
            <a:endParaRPr lang="en-US" dirty="0"/>
          </a:p>
          <a:p>
            <a:endParaRPr lang="en-US" dirty="0"/>
          </a:p>
          <a:p>
            <a:endParaRPr lang="en-US" dirty="0"/>
          </a:p>
          <a:p>
            <a:endParaRPr lang="en-US" dirty="0"/>
          </a:p>
          <a:p>
            <a:r>
              <a:rPr lang="en-US" sz="2000" dirty="0">
                <a:solidFill>
                  <a:srgbClr val="000000"/>
                </a:solidFill>
                <a:latin typeface="Gotham Light"/>
              </a:rPr>
              <a:t>Examples – attached Excel file</a:t>
            </a:r>
          </a:p>
          <a:p>
            <a:endParaRPr lang="en-US" dirty="0"/>
          </a:p>
        </p:txBody>
      </p:sp>
      <p:graphicFrame>
        <p:nvGraphicFramePr>
          <p:cNvPr id="4" name="Object 3">
            <a:extLst>
              <a:ext uri="{FF2B5EF4-FFF2-40B4-BE49-F238E27FC236}">
                <a16:creationId xmlns:a16="http://schemas.microsoft.com/office/drawing/2014/main" id="{25546DDB-E1E1-48A8-9AFA-A558508AF668}"/>
              </a:ext>
            </a:extLst>
          </p:cNvPr>
          <p:cNvGraphicFramePr>
            <a:graphicFrameLocks noChangeAspect="1"/>
          </p:cNvGraphicFramePr>
          <p:nvPr>
            <p:extLst>
              <p:ext uri="{D42A27DB-BD31-4B8C-83A1-F6EECF244321}">
                <p14:modId xmlns:p14="http://schemas.microsoft.com/office/powerpoint/2010/main" val="4209381950"/>
              </p:ext>
            </p:extLst>
          </p:nvPr>
        </p:nvGraphicFramePr>
        <p:xfrm>
          <a:off x="5090160" y="5269357"/>
          <a:ext cx="914400" cy="792163"/>
        </p:xfrm>
        <a:graphic>
          <a:graphicData uri="http://schemas.openxmlformats.org/presentationml/2006/ole">
            <mc:AlternateContent xmlns:mc="http://schemas.openxmlformats.org/markup-compatibility/2006">
              <mc:Choice xmlns:v="urn:schemas-microsoft-com:vml" Requires="v">
                <p:oleObj name="Worksheet" showAsIcon="1" r:id="rId2" imgW="914400" imgH="792360" progId="Excel.Sheet.12">
                  <p:embed/>
                </p:oleObj>
              </mc:Choice>
              <mc:Fallback>
                <p:oleObj name="Worksheet" showAsIcon="1" r:id="rId2" imgW="914400" imgH="792360" progId="Excel.Sheet.12">
                  <p:embed/>
                  <p:pic>
                    <p:nvPicPr>
                      <p:cNvPr id="0" name=""/>
                      <p:cNvPicPr/>
                      <p:nvPr/>
                    </p:nvPicPr>
                    <p:blipFill>
                      <a:blip r:embed="rId3"/>
                      <a:stretch>
                        <a:fillRect/>
                      </a:stretch>
                    </p:blipFill>
                    <p:spPr>
                      <a:xfrm>
                        <a:off x="5090160" y="5269357"/>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2545415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880844" y="286603"/>
            <a:ext cx="10872131" cy="1450757"/>
          </a:xfrm>
        </p:spPr>
        <p:txBody>
          <a:bodyPr>
            <a:normAutofit/>
          </a:bodyPr>
          <a:lstStyle/>
          <a:p>
            <a:r>
              <a:rPr lang="en-US" dirty="0"/>
              <a:t>Other ideas for cultural questions</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a:xfrm>
            <a:off x="1097279" y="2108200"/>
            <a:ext cx="10058401" cy="4133209"/>
          </a:xfrm>
        </p:spPr>
        <p:txBody>
          <a:bodyPr>
            <a:normAutofit lnSpcReduction="10000"/>
          </a:bodyPr>
          <a:lstStyle/>
          <a:p>
            <a:r>
              <a:rPr lang="en-US" dirty="0">
                <a:solidFill>
                  <a:srgbClr val="000000"/>
                </a:solidFill>
                <a:latin typeface="Gotham Light"/>
              </a:rPr>
              <a:t>For developers – What have you seen that works well with QA (or doesn't work)</a:t>
            </a:r>
          </a:p>
          <a:p>
            <a:r>
              <a:rPr lang="en-US" dirty="0">
                <a:solidFill>
                  <a:srgbClr val="000000"/>
                </a:solidFill>
                <a:latin typeface="Gotham Light"/>
              </a:rPr>
              <a:t>For QA - What can a developer do to help you QA them better?</a:t>
            </a:r>
          </a:p>
          <a:p>
            <a:r>
              <a:rPr lang="en-US" dirty="0">
                <a:solidFill>
                  <a:srgbClr val="000000"/>
                </a:solidFill>
                <a:latin typeface="Gotham Light"/>
              </a:rPr>
              <a:t>…and how did you like that?</a:t>
            </a:r>
          </a:p>
          <a:p>
            <a:endParaRPr lang="en-US" dirty="0">
              <a:solidFill>
                <a:srgbClr val="000000"/>
              </a:solidFill>
              <a:latin typeface="Gotham Light"/>
            </a:endParaRPr>
          </a:p>
          <a:p>
            <a:r>
              <a:rPr lang="en-US" dirty="0">
                <a:solidFill>
                  <a:srgbClr val="000000"/>
                </a:solidFill>
                <a:latin typeface="Gotham Light"/>
              </a:rPr>
              <a:t>How do you mentor others with this technology?</a:t>
            </a:r>
          </a:p>
          <a:p>
            <a:r>
              <a:rPr lang="en-US" dirty="0">
                <a:solidFill>
                  <a:srgbClr val="000000"/>
                </a:solidFill>
                <a:latin typeface="Gotham Light"/>
              </a:rPr>
              <a:t>What have your managers done in the past that you did not like?</a:t>
            </a:r>
          </a:p>
          <a:p>
            <a:r>
              <a:rPr lang="en-US" dirty="0">
                <a:solidFill>
                  <a:srgbClr val="000000"/>
                </a:solidFill>
                <a:latin typeface="Gotham Light"/>
              </a:rPr>
              <a:t>Have you ever had to clean up someone else's mess? What was it, and how did you go about it?</a:t>
            </a:r>
          </a:p>
          <a:p>
            <a:r>
              <a:rPr lang="en-US" dirty="0">
                <a:solidFill>
                  <a:srgbClr val="000000"/>
                </a:solidFill>
                <a:latin typeface="Gotham Light"/>
              </a:rPr>
              <a:t>Do you read books? What are the last three books you have read?</a:t>
            </a:r>
          </a:p>
          <a:p>
            <a:r>
              <a:rPr lang="en-US" dirty="0">
                <a:solidFill>
                  <a:srgbClr val="000000"/>
                </a:solidFill>
                <a:latin typeface="Gotham Light"/>
              </a:rPr>
              <a:t>…</a:t>
            </a:r>
          </a:p>
        </p:txBody>
      </p:sp>
    </p:spTree>
    <p:extLst>
      <p:ext uri="{BB962C8B-B14F-4D97-AF65-F5344CB8AC3E}">
        <p14:creationId xmlns:p14="http://schemas.microsoft.com/office/powerpoint/2010/main" val="203799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0289" y="286603"/>
            <a:ext cx="10083847" cy="1398329"/>
          </a:xfrm>
        </p:spPr>
        <p:txBody>
          <a:bodyPr>
            <a:normAutofit/>
          </a:bodyPr>
          <a:lstStyle/>
          <a:p>
            <a:r>
              <a:rPr lang="en-US" dirty="0"/>
              <a:t>Key takeaways</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Define your culture or, at least, components of your culture</a:t>
            </a:r>
          </a:p>
          <a:p>
            <a:r>
              <a:rPr lang="en-US" dirty="0"/>
              <a:t>List 10 questions to assess the fit</a:t>
            </a:r>
          </a:p>
          <a:p>
            <a:pPr lvl="1"/>
            <a:r>
              <a:rPr lang="en-US" dirty="0"/>
              <a:t>This can change based on who you are interviewing</a:t>
            </a:r>
          </a:p>
          <a:p>
            <a:r>
              <a:rPr lang="en-US" dirty="0"/>
              <a:t>Define the purpose of each question</a:t>
            </a:r>
          </a:p>
          <a:p>
            <a:r>
              <a:rPr lang="en-US" dirty="0"/>
              <a:t>Define the underlying question</a:t>
            </a:r>
          </a:p>
          <a:p>
            <a:r>
              <a:rPr lang="en-US" dirty="0"/>
              <a:t>Write out what to listen for in each response</a:t>
            </a:r>
          </a:p>
        </p:txBody>
      </p:sp>
    </p:spTree>
    <p:extLst>
      <p:ext uri="{BB962C8B-B14F-4D97-AF65-F5344CB8AC3E}">
        <p14:creationId xmlns:p14="http://schemas.microsoft.com/office/powerpoint/2010/main" val="3363506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4EBAA5-0E7D-4292-8BD1-AA66AC4E62EA}"/>
              </a:ext>
            </a:extLst>
          </p:cNvPr>
          <p:cNvSpPr>
            <a:spLocks noGrp="1"/>
          </p:cNvSpPr>
          <p:nvPr>
            <p:ph type="ctrTitle"/>
          </p:nvPr>
        </p:nvSpPr>
        <p:spPr/>
        <p:txBody>
          <a:bodyPr/>
          <a:lstStyle/>
          <a:p>
            <a:r>
              <a:rPr lang="en-US" dirty="0"/>
              <a:t>Candidate resume</a:t>
            </a:r>
          </a:p>
        </p:txBody>
      </p:sp>
      <p:sp>
        <p:nvSpPr>
          <p:cNvPr id="5" name="Subtitle 4">
            <a:extLst>
              <a:ext uri="{FF2B5EF4-FFF2-40B4-BE49-F238E27FC236}">
                <a16:creationId xmlns:a16="http://schemas.microsoft.com/office/drawing/2014/main" id="{9732C5F7-0216-475D-9016-A6A97F56A18E}"/>
              </a:ext>
            </a:extLst>
          </p:cNvPr>
          <p:cNvSpPr>
            <a:spLocks noGrp="1"/>
          </p:cNvSpPr>
          <p:nvPr>
            <p:ph type="subTitle" idx="1"/>
          </p:nvPr>
        </p:nvSpPr>
        <p:spPr/>
        <p:txBody>
          <a:bodyPr/>
          <a:lstStyle/>
          <a:p>
            <a:r>
              <a:rPr lang="en-US" dirty="0"/>
              <a:t>Assessing a candidate resume</a:t>
            </a:r>
          </a:p>
        </p:txBody>
      </p:sp>
    </p:spTree>
    <p:extLst>
      <p:ext uri="{BB962C8B-B14F-4D97-AF65-F5344CB8AC3E}">
        <p14:creationId xmlns:p14="http://schemas.microsoft.com/office/powerpoint/2010/main" val="167667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A925-2943-40AA-B264-B3DB977F9D4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D62C96B-C61D-4B0B-8829-DB3CB043ED2A}"/>
              </a:ext>
            </a:extLst>
          </p:cNvPr>
          <p:cNvSpPr>
            <a:spLocks noGrp="1"/>
          </p:cNvSpPr>
          <p:nvPr>
            <p:ph idx="1"/>
          </p:nvPr>
        </p:nvSpPr>
        <p:spPr/>
        <p:txBody>
          <a:bodyPr/>
          <a:lstStyle/>
          <a:p>
            <a:r>
              <a:rPr lang="en-US" dirty="0"/>
              <a:t>Introduction</a:t>
            </a:r>
          </a:p>
          <a:p>
            <a:r>
              <a:rPr lang="en-US" dirty="0"/>
              <a:t>Technical interview</a:t>
            </a:r>
          </a:p>
          <a:p>
            <a:r>
              <a:rPr lang="en-US" dirty="0"/>
              <a:t>Cultural fit</a:t>
            </a:r>
          </a:p>
          <a:p>
            <a:r>
              <a:rPr lang="en-US" dirty="0"/>
              <a:t>Candidate resume</a:t>
            </a:r>
          </a:p>
          <a:p>
            <a:r>
              <a:rPr lang="en-US" dirty="0"/>
              <a:t>Interview problems</a:t>
            </a:r>
          </a:p>
          <a:p>
            <a:r>
              <a:rPr lang="en-US" dirty="0"/>
              <a:t>Interview preparation</a:t>
            </a:r>
          </a:p>
        </p:txBody>
      </p:sp>
    </p:spTree>
    <p:extLst>
      <p:ext uri="{BB962C8B-B14F-4D97-AF65-F5344CB8AC3E}">
        <p14:creationId xmlns:p14="http://schemas.microsoft.com/office/powerpoint/2010/main" val="3016860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922789" y="286603"/>
            <a:ext cx="10897299" cy="1450757"/>
          </a:xfrm>
        </p:spPr>
        <p:txBody>
          <a:bodyPr>
            <a:normAutofit/>
          </a:bodyPr>
          <a:lstStyle/>
          <a:p>
            <a:r>
              <a:rPr lang="en-US" dirty="0"/>
              <a:t>What is the purpose of a resume?</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a:xfrm>
            <a:off x="1097280" y="2108201"/>
            <a:ext cx="10093634" cy="4217098"/>
          </a:xfrm>
        </p:spPr>
        <p:txBody>
          <a:bodyPr>
            <a:normAutofit/>
          </a:bodyPr>
          <a:lstStyle/>
          <a:p>
            <a:r>
              <a:rPr lang="en-US" dirty="0"/>
              <a:t>You get ten identical resumes; they are all candidates that want to get an interview.</a:t>
            </a:r>
          </a:p>
          <a:p>
            <a:r>
              <a:rPr lang="en-US" dirty="0"/>
              <a:t>What can you get from a resume?</a:t>
            </a:r>
          </a:p>
          <a:p>
            <a:pPr lvl="1"/>
            <a:r>
              <a:rPr lang="en-US" dirty="0"/>
              <a:t>You can learn about the candidate</a:t>
            </a:r>
          </a:p>
          <a:p>
            <a:pPr lvl="1"/>
            <a:r>
              <a:rPr lang="en-US" dirty="0"/>
              <a:t>Compare to job requirements</a:t>
            </a:r>
          </a:p>
          <a:p>
            <a:pPr lvl="1"/>
            <a:r>
              <a:rPr lang="en-US" dirty="0"/>
              <a:t>Prepare relevant questions</a:t>
            </a:r>
          </a:p>
          <a:p>
            <a:pPr lvl="1"/>
            <a:endParaRPr lang="en-US" dirty="0"/>
          </a:p>
        </p:txBody>
      </p:sp>
    </p:spTree>
    <p:extLst>
      <p:ext uri="{BB962C8B-B14F-4D97-AF65-F5344CB8AC3E}">
        <p14:creationId xmlns:p14="http://schemas.microsoft.com/office/powerpoint/2010/main" val="2603691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922789" y="286603"/>
            <a:ext cx="10897299" cy="1450757"/>
          </a:xfrm>
        </p:spPr>
        <p:txBody>
          <a:bodyPr>
            <a:normAutofit/>
          </a:bodyPr>
          <a:lstStyle/>
          <a:p>
            <a:r>
              <a:rPr lang="en-US" dirty="0"/>
              <a:t>How to use resumes?</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a:xfrm>
            <a:off x="1097280" y="2108201"/>
            <a:ext cx="10093634" cy="4217098"/>
          </a:xfrm>
        </p:spPr>
        <p:txBody>
          <a:bodyPr>
            <a:normAutofit/>
          </a:bodyPr>
          <a:lstStyle/>
          <a:p>
            <a:r>
              <a:rPr lang="en-US" dirty="0"/>
              <a:t>Generate questions for the candidate</a:t>
            </a:r>
          </a:p>
          <a:p>
            <a:pPr lvl="1"/>
            <a:r>
              <a:rPr lang="en-US" dirty="0"/>
              <a:t>Tell me more about this?</a:t>
            </a:r>
          </a:p>
          <a:p>
            <a:pPr lvl="1"/>
            <a:r>
              <a:rPr lang="en-US" dirty="0"/>
              <a:t>In your resume you say you accomplished this… how did you do that?</a:t>
            </a:r>
          </a:p>
          <a:p>
            <a:pPr lvl="1"/>
            <a:r>
              <a:rPr lang="en-US" dirty="0"/>
              <a:t>When you were working at this company, how did you handle _________?</a:t>
            </a:r>
          </a:p>
          <a:p>
            <a:r>
              <a:rPr lang="en-US" b="0" i="0" u="none" strike="noStrike" baseline="0" dirty="0">
                <a:solidFill>
                  <a:srgbClr val="000000"/>
                </a:solidFill>
                <a:latin typeface="Gotham Light"/>
              </a:rPr>
              <a:t>Multiple copies for each interviewer </a:t>
            </a:r>
          </a:p>
          <a:p>
            <a:r>
              <a:rPr lang="en-US" dirty="0"/>
              <a:t>Space to make notes</a:t>
            </a:r>
          </a:p>
          <a:p>
            <a:pPr lvl="1"/>
            <a:r>
              <a:rPr lang="en-US" dirty="0"/>
              <a:t>Responses</a:t>
            </a:r>
          </a:p>
          <a:p>
            <a:pPr lvl="1"/>
            <a:r>
              <a:rPr lang="en-US" dirty="0"/>
              <a:t>Your reactions</a:t>
            </a:r>
          </a:p>
          <a:p>
            <a:pPr lvl="1"/>
            <a:r>
              <a:rPr lang="en-US" dirty="0"/>
              <a:t>Follow-up questions</a:t>
            </a:r>
          </a:p>
          <a:p>
            <a:pPr lvl="1"/>
            <a:r>
              <a:rPr lang="en-US" dirty="0"/>
              <a:t>Rating system</a:t>
            </a:r>
          </a:p>
          <a:p>
            <a:pPr lvl="1"/>
            <a:endParaRPr lang="en-US" dirty="0"/>
          </a:p>
        </p:txBody>
      </p:sp>
    </p:spTree>
    <p:extLst>
      <p:ext uri="{BB962C8B-B14F-4D97-AF65-F5344CB8AC3E}">
        <p14:creationId xmlns:p14="http://schemas.microsoft.com/office/powerpoint/2010/main" val="72483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922789" y="286603"/>
            <a:ext cx="10897299" cy="1398329"/>
          </a:xfrm>
        </p:spPr>
        <p:txBody>
          <a:bodyPr>
            <a:normAutofit/>
          </a:bodyPr>
          <a:lstStyle/>
          <a:p>
            <a:r>
              <a:rPr lang="en-US" dirty="0"/>
              <a:t>What to care about in a resume</a:t>
            </a:r>
          </a:p>
        </p:txBody>
      </p:sp>
      <p:sp>
        <p:nvSpPr>
          <p:cNvPr id="3" name="Content Placeholder 2">
            <a:extLst>
              <a:ext uri="{FF2B5EF4-FFF2-40B4-BE49-F238E27FC236}">
                <a16:creationId xmlns:a16="http://schemas.microsoft.com/office/drawing/2014/main" id="{768D2764-F2C0-4C2A-8DEE-7273664C27C2}"/>
              </a:ext>
            </a:extLst>
          </p:cNvPr>
          <p:cNvSpPr>
            <a:spLocks noGrp="1"/>
          </p:cNvSpPr>
          <p:nvPr>
            <p:ph idx="1"/>
          </p:nvPr>
        </p:nvSpPr>
        <p:spPr>
          <a:xfrm>
            <a:off x="3706256" y="3429000"/>
            <a:ext cx="7487734" cy="553673"/>
          </a:xfrm>
        </p:spPr>
        <p:txBody>
          <a:bodyPr>
            <a:normAutofit/>
          </a:bodyPr>
          <a:lstStyle/>
          <a:p>
            <a:r>
              <a:rPr lang="en-US" sz="2400" dirty="0"/>
              <a:t>A perfect resume doesn’t mean you’ll have a perfect hire.</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249680" y="2260601"/>
            <a:ext cx="209892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Grammar</a:t>
            </a:r>
          </a:p>
          <a:p>
            <a:r>
              <a:rPr lang="en-US"/>
              <a:t>Spelling</a:t>
            </a:r>
          </a:p>
          <a:p>
            <a:r>
              <a:rPr lang="en-US"/>
              <a:t>Formatting</a:t>
            </a:r>
          </a:p>
          <a:p>
            <a:r>
              <a:rPr lang="en-US"/>
              <a:t>Customization</a:t>
            </a:r>
          </a:p>
          <a:p>
            <a:r>
              <a:rPr lang="en-US"/>
              <a:t>Quantification </a:t>
            </a:r>
          </a:p>
          <a:p>
            <a:r>
              <a:rPr lang="en-US"/>
              <a:t>Dates </a:t>
            </a:r>
          </a:p>
          <a:p>
            <a:r>
              <a:rPr lang="en-US"/>
              <a:t>Job hopping </a:t>
            </a:r>
          </a:p>
          <a:p>
            <a:r>
              <a:rPr lang="en-US"/>
              <a:t>Gaps</a:t>
            </a:r>
          </a:p>
          <a:p>
            <a:pPr lvl="1"/>
            <a:endParaRPr lang="en-US" dirty="0"/>
          </a:p>
        </p:txBody>
      </p:sp>
    </p:spTree>
    <p:extLst>
      <p:ext uri="{BB962C8B-B14F-4D97-AF65-F5344CB8AC3E}">
        <p14:creationId xmlns:p14="http://schemas.microsoft.com/office/powerpoint/2010/main" val="66840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0289" y="286603"/>
            <a:ext cx="10083847" cy="1398329"/>
          </a:xfrm>
        </p:spPr>
        <p:txBody>
          <a:bodyPr>
            <a:normAutofit/>
          </a:bodyPr>
          <a:lstStyle/>
          <a:p>
            <a:r>
              <a:rPr lang="en-US" dirty="0"/>
              <a:t>What to look for?</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Does the candidate have:</a:t>
            </a:r>
          </a:p>
          <a:p>
            <a:pPr lvl="1"/>
            <a:r>
              <a:rPr lang="en-US" dirty="0"/>
              <a:t>The right technical requirements?</a:t>
            </a:r>
          </a:p>
          <a:p>
            <a:pPr lvl="1"/>
            <a:r>
              <a:rPr lang="en-US" dirty="0"/>
              <a:t>The right experience?</a:t>
            </a:r>
          </a:p>
          <a:p>
            <a:pPr lvl="1"/>
            <a:r>
              <a:rPr lang="en-US" dirty="0"/>
              <a:t>A background that matches what you want?</a:t>
            </a:r>
          </a:p>
          <a:p>
            <a:pPr lvl="1"/>
            <a:r>
              <a:rPr lang="en-US" dirty="0"/>
              <a:t>Companies worked at</a:t>
            </a:r>
          </a:p>
          <a:p>
            <a:pPr lvl="1"/>
            <a:r>
              <a:rPr lang="en-US" dirty="0"/>
              <a:t>Titles / responsibilities</a:t>
            </a:r>
          </a:p>
          <a:p>
            <a:pPr lvl="1"/>
            <a:r>
              <a:rPr lang="en-US" dirty="0"/>
              <a:t>Progression in career</a:t>
            </a:r>
          </a:p>
          <a:p>
            <a:pPr lvl="1"/>
            <a:r>
              <a:rPr lang="en-US" dirty="0"/>
              <a:t>Depth and breadth of technology</a:t>
            </a:r>
          </a:p>
          <a:p>
            <a:pPr lvl="1"/>
            <a:r>
              <a:rPr lang="en-US" dirty="0"/>
              <a:t>Links to portfolio, profile, website, etc.</a:t>
            </a:r>
          </a:p>
        </p:txBody>
      </p:sp>
    </p:spTree>
    <p:extLst>
      <p:ext uri="{BB962C8B-B14F-4D97-AF65-F5344CB8AC3E}">
        <p14:creationId xmlns:p14="http://schemas.microsoft.com/office/powerpoint/2010/main" val="327052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0289" y="286603"/>
            <a:ext cx="10083847" cy="1398329"/>
          </a:xfrm>
        </p:spPr>
        <p:txBody>
          <a:bodyPr>
            <a:normAutofit/>
          </a:bodyPr>
          <a:lstStyle/>
          <a:p>
            <a:r>
              <a:rPr lang="en-US" dirty="0"/>
              <a:t>Your questions</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Tell me more about this?</a:t>
            </a:r>
          </a:p>
          <a:p>
            <a:r>
              <a:rPr lang="en-US" dirty="0"/>
              <a:t>In your resume you say you accomplished this… how did you do that?</a:t>
            </a:r>
          </a:p>
          <a:p>
            <a:r>
              <a:rPr lang="en-US" dirty="0"/>
              <a:t>When you were working at this company, how did you handle _________?</a:t>
            </a:r>
          </a:p>
          <a:p>
            <a:endParaRPr lang="en-US" dirty="0"/>
          </a:p>
        </p:txBody>
      </p:sp>
    </p:spTree>
    <p:extLst>
      <p:ext uri="{BB962C8B-B14F-4D97-AF65-F5344CB8AC3E}">
        <p14:creationId xmlns:p14="http://schemas.microsoft.com/office/powerpoint/2010/main" val="856690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0289" y="286603"/>
            <a:ext cx="10083847" cy="1398329"/>
          </a:xfrm>
        </p:spPr>
        <p:txBody>
          <a:bodyPr>
            <a:normAutofit/>
          </a:bodyPr>
          <a:lstStyle/>
          <a:p>
            <a:r>
              <a:rPr lang="en-US" dirty="0"/>
              <a:t>Key takeaways</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Highlight important claims </a:t>
            </a:r>
          </a:p>
          <a:p>
            <a:r>
              <a:rPr lang="en-US" dirty="0"/>
              <a:t>Note questions you want to ask </a:t>
            </a:r>
          </a:p>
          <a:p>
            <a:r>
              <a:rPr lang="en-US" dirty="0"/>
              <a:t>List any real issues to follow-up on </a:t>
            </a:r>
          </a:p>
          <a:p>
            <a:r>
              <a:rPr lang="en-US" dirty="0"/>
              <a:t>Rank resumes against one another, aligned with the job description</a:t>
            </a:r>
          </a:p>
        </p:txBody>
      </p:sp>
    </p:spTree>
    <p:extLst>
      <p:ext uri="{BB962C8B-B14F-4D97-AF65-F5344CB8AC3E}">
        <p14:creationId xmlns:p14="http://schemas.microsoft.com/office/powerpoint/2010/main" val="913680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4EBAA5-0E7D-4292-8BD1-AA66AC4E62EA}"/>
              </a:ext>
            </a:extLst>
          </p:cNvPr>
          <p:cNvSpPr>
            <a:spLocks noGrp="1"/>
          </p:cNvSpPr>
          <p:nvPr>
            <p:ph type="ctrTitle"/>
          </p:nvPr>
        </p:nvSpPr>
        <p:spPr/>
        <p:txBody>
          <a:bodyPr/>
          <a:lstStyle/>
          <a:p>
            <a:r>
              <a:rPr lang="en-US" dirty="0"/>
              <a:t>Interview problems</a:t>
            </a:r>
          </a:p>
        </p:txBody>
      </p:sp>
      <p:sp>
        <p:nvSpPr>
          <p:cNvPr id="5" name="Subtitle 4">
            <a:extLst>
              <a:ext uri="{FF2B5EF4-FFF2-40B4-BE49-F238E27FC236}">
                <a16:creationId xmlns:a16="http://schemas.microsoft.com/office/drawing/2014/main" id="{9732C5F7-0216-475D-9016-A6A97F56A18E}"/>
              </a:ext>
            </a:extLst>
          </p:cNvPr>
          <p:cNvSpPr>
            <a:spLocks noGrp="1"/>
          </p:cNvSpPr>
          <p:nvPr>
            <p:ph type="subTitle" idx="1"/>
          </p:nvPr>
        </p:nvSpPr>
        <p:spPr/>
        <p:txBody>
          <a:bodyPr/>
          <a:lstStyle/>
          <a:p>
            <a:r>
              <a:rPr lang="en-US" dirty="0"/>
              <a:t>Avoiding interview problems</a:t>
            </a:r>
          </a:p>
        </p:txBody>
      </p:sp>
    </p:spTree>
    <p:extLst>
      <p:ext uri="{BB962C8B-B14F-4D97-AF65-F5344CB8AC3E}">
        <p14:creationId xmlns:p14="http://schemas.microsoft.com/office/powerpoint/2010/main" val="1054158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0289" y="286603"/>
            <a:ext cx="10083847" cy="1398329"/>
          </a:xfrm>
        </p:spPr>
        <p:txBody>
          <a:bodyPr>
            <a:normAutofit/>
          </a:bodyPr>
          <a:lstStyle/>
          <a:p>
            <a:r>
              <a:rPr lang="en-US" dirty="0"/>
              <a:t>Three Pitfalls of Interviewing</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Talking too much</a:t>
            </a:r>
          </a:p>
          <a:p>
            <a:r>
              <a:rPr lang="en-US" dirty="0"/>
              <a:t>Wasting time</a:t>
            </a:r>
          </a:p>
          <a:p>
            <a:r>
              <a:rPr lang="en-US" dirty="0"/>
              <a:t>Illegal questions</a:t>
            </a:r>
          </a:p>
        </p:txBody>
      </p:sp>
    </p:spTree>
    <p:extLst>
      <p:ext uri="{BB962C8B-B14F-4D97-AF65-F5344CB8AC3E}">
        <p14:creationId xmlns:p14="http://schemas.microsoft.com/office/powerpoint/2010/main" val="3958085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0289" y="286603"/>
            <a:ext cx="10083847" cy="1398329"/>
          </a:xfrm>
        </p:spPr>
        <p:txBody>
          <a:bodyPr>
            <a:normAutofit/>
          </a:bodyPr>
          <a:lstStyle/>
          <a:p>
            <a:r>
              <a:rPr lang="en-US" dirty="0"/>
              <a:t>Talking too much</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The purpose of the interview is not for the candidate to sit quietly as you talk the entire time.</a:t>
            </a:r>
          </a:p>
          <a:p>
            <a:r>
              <a:rPr lang="en-US" dirty="0"/>
              <a:t>You need to learn about them… so give them a chance to talk!</a:t>
            </a:r>
          </a:p>
          <a:p>
            <a:pPr lvl="1"/>
            <a:r>
              <a:rPr lang="en-US" dirty="0"/>
              <a:t>Ask questions</a:t>
            </a:r>
          </a:p>
          <a:p>
            <a:pPr lvl="1"/>
            <a:r>
              <a:rPr lang="en-US" dirty="0"/>
              <a:t>Let them answer</a:t>
            </a:r>
          </a:p>
          <a:p>
            <a:pPr lvl="1"/>
            <a:r>
              <a:rPr lang="en-US" dirty="0"/>
              <a:t>Ask more questions</a:t>
            </a:r>
          </a:p>
          <a:p>
            <a:pPr lvl="1"/>
            <a:r>
              <a:rPr lang="en-US" dirty="0"/>
              <a:t>Keep YOUR part of the conversation concise</a:t>
            </a:r>
          </a:p>
        </p:txBody>
      </p:sp>
    </p:spTree>
    <p:extLst>
      <p:ext uri="{BB962C8B-B14F-4D97-AF65-F5344CB8AC3E}">
        <p14:creationId xmlns:p14="http://schemas.microsoft.com/office/powerpoint/2010/main" val="1127844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0289" y="286603"/>
            <a:ext cx="10083847" cy="1398329"/>
          </a:xfrm>
        </p:spPr>
        <p:txBody>
          <a:bodyPr>
            <a:normAutofit/>
          </a:bodyPr>
          <a:lstStyle/>
          <a:p>
            <a:r>
              <a:rPr lang="en-US" dirty="0"/>
              <a:t>Wasting time</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Too much ice breaker</a:t>
            </a:r>
          </a:p>
          <a:p>
            <a:r>
              <a:rPr lang="en-US" dirty="0"/>
              <a:t>Distractions (water spill)</a:t>
            </a:r>
          </a:p>
          <a:p>
            <a:r>
              <a:rPr lang="en-US" dirty="0"/>
              <a:t>Recovering from a long answer</a:t>
            </a:r>
          </a:p>
          <a:p>
            <a:r>
              <a:rPr lang="en-US" dirty="0"/>
              <a:t>“We only have 40 minutes left…”</a:t>
            </a:r>
          </a:p>
          <a:p>
            <a:r>
              <a:rPr lang="en-US" dirty="0"/>
              <a:t>“Sorry to interrupt, can you clarify how you would…?”</a:t>
            </a:r>
          </a:p>
          <a:p>
            <a:endParaRPr lang="en-US" dirty="0"/>
          </a:p>
        </p:txBody>
      </p:sp>
    </p:spTree>
    <p:extLst>
      <p:ext uri="{BB962C8B-B14F-4D97-AF65-F5344CB8AC3E}">
        <p14:creationId xmlns:p14="http://schemas.microsoft.com/office/powerpoint/2010/main" val="151466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4EBAA5-0E7D-4292-8BD1-AA66AC4E62EA}"/>
              </a:ext>
            </a:extLst>
          </p:cNvPr>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9732C5F7-0216-475D-9016-A6A97F56A18E}"/>
              </a:ext>
            </a:extLst>
          </p:cNvPr>
          <p:cNvSpPr>
            <a:spLocks noGrp="1"/>
          </p:cNvSpPr>
          <p:nvPr>
            <p:ph type="subTitle" idx="1"/>
          </p:nvPr>
        </p:nvSpPr>
        <p:spPr/>
        <p:txBody>
          <a:bodyPr/>
          <a:lstStyle/>
          <a:p>
            <a:r>
              <a:rPr lang="en-US" dirty="0"/>
              <a:t>Interviewer and interviewee perspective overview</a:t>
            </a:r>
          </a:p>
        </p:txBody>
      </p:sp>
    </p:spTree>
    <p:extLst>
      <p:ext uri="{BB962C8B-B14F-4D97-AF65-F5344CB8AC3E}">
        <p14:creationId xmlns:p14="http://schemas.microsoft.com/office/powerpoint/2010/main" val="35188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0289" y="286603"/>
            <a:ext cx="10083847" cy="1398329"/>
          </a:xfrm>
        </p:spPr>
        <p:txBody>
          <a:bodyPr>
            <a:normAutofit/>
          </a:bodyPr>
          <a:lstStyle/>
          <a:p>
            <a:r>
              <a:rPr lang="en-US" dirty="0"/>
              <a:t>Illegal questions</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Consult HR</a:t>
            </a:r>
          </a:p>
          <a:p>
            <a:r>
              <a:rPr lang="en-US" dirty="0"/>
              <a:t>Consult legal counsel</a:t>
            </a:r>
          </a:p>
          <a:p>
            <a:r>
              <a:rPr lang="en-US" dirty="0"/>
              <a:t>Never do interviews alone</a:t>
            </a:r>
          </a:p>
          <a:p>
            <a:endParaRPr lang="en-US" dirty="0"/>
          </a:p>
          <a:p>
            <a:r>
              <a:rPr lang="en-US" dirty="0"/>
              <a:t>In general: if it doesn’t have to do with performance, don’t go there.</a:t>
            </a:r>
          </a:p>
        </p:txBody>
      </p:sp>
    </p:spTree>
    <p:extLst>
      <p:ext uri="{BB962C8B-B14F-4D97-AF65-F5344CB8AC3E}">
        <p14:creationId xmlns:p14="http://schemas.microsoft.com/office/powerpoint/2010/main" val="707504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0289" y="286603"/>
            <a:ext cx="10083847" cy="1398329"/>
          </a:xfrm>
        </p:spPr>
        <p:txBody>
          <a:bodyPr>
            <a:normAutofit/>
          </a:bodyPr>
          <a:lstStyle/>
          <a:p>
            <a:r>
              <a:rPr lang="en-US" dirty="0"/>
              <a:t>Illegal questions</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0" i="0" u="none" strike="noStrike" baseline="0" dirty="0">
                <a:solidFill>
                  <a:srgbClr val="000000"/>
                </a:solidFill>
                <a:latin typeface="Gotham Medium"/>
              </a:rPr>
              <a:t>Dealing with repercussions of this is NOT FUN!</a:t>
            </a:r>
          </a:p>
          <a:p>
            <a:pPr lvl="1"/>
            <a:r>
              <a:rPr lang="en-US" dirty="0"/>
              <a:t>Age</a:t>
            </a:r>
          </a:p>
          <a:p>
            <a:pPr lvl="1"/>
            <a:r>
              <a:rPr lang="en-US" dirty="0"/>
              <a:t>Religion</a:t>
            </a:r>
          </a:p>
          <a:p>
            <a:pPr lvl="1"/>
            <a:r>
              <a:rPr lang="en-US" dirty="0"/>
              <a:t>Arrested (vs. convicted)</a:t>
            </a:r>
          </a:p>
          <a:p>
            <a:pPr lvl="1"/>
            <a:r>
              <a:rPr lang="en-US" dirty="0"/>
              <a:t>Married</a:t>
            </a:r>
          </a:p>
          <a:p>
            <a:pPr lvl="1"/>
            <a:r>
              <a:rPr lang="en-US" dirty="0"/>
              <a:t>Children</a:t>
            </a:r>
          </a:p>
          <a:p>
            <a:pPr lvl="1"/>
            <a:r>
              <a:rPr lang="en-US" dirty="0"/>
              <a:t>Weight</a:t>
            </a:r>
          </a:p>
          <a:p>
            <a:pPr lvl="1"/>
            <a:r>
              <a:rPr lang="en-US" dirty="0"/>
              <a:t>Personal finances</a:t>
            </a:r>
          </a:p>
          <a:p>
            <a:pPr lvl="1"/>
            <a:r>
              <a:rPr lang="en-US" dirty="0"/>
              <a:t>Alcoholism</a:t>
            </a:r>
          </a:p>
          <a:p>
            <a:pPr lvl="1"/>
            <a:r>
              <a:rPr lang="en-US" dirty="0"/>
              <a:t>Health</a:t>
            </a:r>
          </a:p>
          <a:p>
            <a:pPr lvl="1"/>
            <a:r>
              <a:rPr lang="en-US" dirty="0"/>
              <a:t>Nationality</a:t>
            </a:r>
          </a:p>
          <a:p>
            <a:pPr lvl="1"/>
            <a:r>
              <a:rPr lang="en-US" dirty="0"/>
              <a:t>Disabilities</a:t>
            </a:r>
          </a:p>
        </p:txBody>
      </p:sp>
    </p:spTree>
    <p:extLst>
      <p:ext uri="{BB962C8B-B14F-4D97-AF65-F5344CB8AC3E}">
        <p14:creationId xmlns:p14="http://schemas.microsoft.com/office/powerpoint/2010/main" val="1590174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0289" y="286603"/>
            <a:ext cx="10083847" cy="1398329"/>
          </a:xfrm>
        </p:spPr>
        <p:txBody>
          <a:bodyPr>
            <a:normAutofit/>
          </a:bodyPr>
          <a:lstStyle/>
          <a:p>
            <a:r>
              <a:rPr lang="en-US" dirty="0"/>
              <a:t>Key takeaways</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Decide how you will stop a long answer and reclaim the interview</a:t>
            </a:r>
          </a:p>
          <a:p>
            <a:r>
              <a:rPr lang="en-US" dirty="0"/>
              <a:t>Decide to not talk too much, but to focus on getting the interview to talk more</a:t>
            </a:r>
          </a:p>
          <a:p>
            <a:r>
              <a:rPr lang="en-US" dirty="0"/>
              <a:t>Make a list of topics that you WILL NOT approach</a:t>
            </a:r>
          </a:p>
        </p:txBody>
      </p:sp>
    </p:spTree>
    <p:extLst>
      <p:ext uri="{BB962C8B-B14F-4D97-AF65-F5344CB8AC3E}">
        <p14:creationId xmlns:p14="http://schemas.microsoft.com/office/powerpoint/2010/main" val="2673803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4EBAA5-0E7D-4292-8BD1-AA66AC4E62EA}"/>
              </a:ext>
            </a:extLst>
          </p:cNvPr>
          <p:cNvSpPr>
            <a:spLocks noGrp="1"/>
          </p:cNvSpPr>
          <p:nvPr>
            <p:ph type="ctrTitle"/>
          </p:nvPr>
        </p:nvSpPr>
        <p:spPr/>
        <p:txBody>
          <a:bodyPr/>
          <a:lstStyle/>
          <a:p>
            <a:r>
              <a:rPr lang="en-US" dirty="0"/>
              <a:t>Interview Preparation</a:t>
            </a:r>
          </a:p>
        </p:txBody>
      </p:sp>
      <p:sp>
        <p:nvSpPr>
          <p:cNvPr id="5" name="Subtitle 4">
            <a:extLst>
              <a:ext uri="{FF2B5EF4-FFF2-40B4-BE49-F238E27FC236}">
                <a16:creationId xmlns:a16="http://schemas.microsoft.com/office/drawing/2014/main" id="{9732C5F7-0216-475D-9016-A6A97F56A18E}"/>
              </a:ext>
            </a:extLst>
          </p:cNvPr>
          <p:cNvSpPr>
            <a:spLocks noGrp="1"/>
          </p:cNvSpPr>
          <p:nvPr>
            <p:ph type="subTitle" idx="1"/>
          </p:nvPr>
        </p:nvSpPr>
        <p:spPr/>
        <p:txBody>
          <a:bodyPr/>
          <a:lstStyle/>
          <a:p>
            <a:r>
              <a:rPr lang="en-US" dirty="0"/>
              <a:t>How to prepare for the interview</a:t>
            </a:r>
          </a:p>
        </p:txBody>
      </p:sp>
    </p:spTree>
    <p:extLst>
      <p:ext uri="{BB962C8B-B14F-4D97-AF65-F5344CB8AC3E}">
        <p14:creationId xmlns:p14="http://schemas.microsoft.com/office/powerpoint/2010/main" val="3918167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662731" y="286603"/>
            <a:ext cx="10930854" cy="1398329"/>
          </a:xfrm>
        </p:spPr>
        <p:txBody>
          <a:bodyPr>
            <a:normAutofit/>
          </a:bodyPr>
          <a:lstStyle/>
          <a:p>
            <a:r>
              <a:rPr lang="en-US" dirty="0"/>
              <a:t>Read, Set, Go…? What am I missing?</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Job description - have current copies of the job description</a:t>
            </a:r>
          </a:p>
          <a:p>
            <a:r>
              <a:rPr lang="en-US" dirty="0"/>
              <a:t>Ideal characteristics - have a list of the ideal characteristics of the successful hire</a:t>
            </a:r>
          </a:p>
          <a:p>
            <a:r>
              <a:rPr lang="en-US" dirty="0"/>
              <a:t>Resumes - have multiple copies of the candidate’s resume</a:t>
            </a:r>
          </a:p>
          <a:p>
            <a:r>
              <a:rPr lang="en-US" dirty="0"/>
              <a:t>Candidate master list - have list of all candidates you are interviewing</a:t>
            </a:r>
          </a:p>
          <a:p>
            <a:r>
              <a:rPr lang="en-US" dirty="0"/>
              <a:t>Canvas colleagues - ask people in this role, or who work with this role, what you should ask</a:t>
            </a:r>
          </a:p>
          <a:p>
            <a:r>
              <a:rPr lang="en-US" dirty="0"/>
              <a:t>Specific questions - have a list of questions specific to the role or candidate</a:t>
            </a:r>
          </a:p>
          <a:p>
            <a:endParaRPr lang="en-US" dirty="0"/>
          </a:p>
          <a:p>
            <a:endParaRPr lang="en-US" dirty="0"/>
          </a:p>
        </p:txBody>
      </p:sp>
    </p:spTree>
    <p:extLst>
      <p:ext uri="{BB962C8B-B14F-4D97-AF65-F5344CB8AC3E}">
        <p14:creationId xmlns:p14="http://schemas.microsoft.com/office/powerpoint/2010/main" val="345246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662731" y="286603"/>
            <a:ext cx="10930854" cy="1398329"/>
          </a:xfrm>
        </p:spPr>
        <p:txBody>
          <a:bodyPr>
            <a:normAutofit/>
          </a:bodyPr>
          <a:lstStyle/>
          <a:p>
            <a:r>
              <a:rPr lang="en-US" dirty="0"/>
              <a:t>Read, Set, Go…? What am I missing?</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General questions - have a list of general questions to ask all candidates</a:t>
            </a:r>
          </a:p>
          <a:p>
            <a:r>
              <a:rPr lang="en-US" dirty="0"/>
              <a:t>LinkedIn profile - review the candidate’s LinkedIn profile</a:t>
            </a:r>
          </a:p>
          <a:p>
            <a:r>
              <a:rPr lang="en-US" dirty="0"/>
              <a:t>Review other portfolios - spend time on any other online portfolios</a:t>
            </a:r>
          </a:p>
          <a:p>
            <a:r>
              <a:rPr lang="en-US" dirty="0"/>
              <a:t>Prepare other interviewers</a:t>
            </a:r>
          </a:p>
          <a:p>
            <a:pPr lvl="1"/>
            <a:r>
              <a:rPr lang="en-US" dirty="0"/>
              <a:t>The purpose of the interview</a:t>
            </a:r>
          </a:p>
          <a:p>
            <a:pPr lvl="1"/>
            <a:r>
              <a:rPr lang="en-US" dirty="0"/>
              <a:t>What you are looking for in a candidate</a:t>
            </a:r>
          </a:p>
          <a:p>
            <a:r>
              <a:rPr lang="en-US" dirty="0"/>
              <a:t>Remind each interviewer - of the schedule, and your expectations of each of them</a:t>
            </a:r>
          </a:p>
          <a:p>
            <a:endParaRPr lang="en-US" dirty="0"/>
          </a:p>
          <a:p>
            <a:endParaRPr lang="en-US" dirty="0"/>
          </a:p>
        </p:txBody>
      </p:sp>
    </p:spTree>
    <p:extLst>
      <p:ext uri="{BB962C8B-B14F-4D97-AF65-F5344CB8AC3E}">
        <p14:creationId xmlns:p14="http://schemas.microsoft.com/office/powerpoint/2010/main" val="89574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662731" y="286603"/>
            <a:ext cx="10930854" cy="1398329"/>
          </a:xfrm>
        </p:spPr>
        <p:txBody>
          <a:bodyPr>
            <a:normAutofit/>
          </a:bodyPr>
          <a:lstStyle/>
          <a:p>
            <a:r>
              <a:rPr lang="en-US" dirty="0"/>
              <a:t>Read, Set, Go…? What am I missing?</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Meeting room - make sure the meeting room is scheduled</a:t>
            </a:r>
          </a:p>
          <a:p>
            <a:r>
              <a:rPr lang="en-US" dirty="0"/>
              <a:t>Prepare the front desk - let the front desk know who is coming and when, so they can get a nice greeting</a:t>
            </a:r>
          </a:p>
          <a:p>
            <a:r>
              <a:rPr lang="en-US" dirty="0"/>
              <a:t>Note taking - have reliable tools to take notes</a:t>
            </a:r>
          </a:p>
          <a:p>
            <a:r>
              <a:rPr lang="en-US" dirty="0"/>
              <a:t>Create the agenda - create an agenda for the interview, and ensure there is time between interviews to debrief</a:t>
            </a:r>
          </a:p>
          <a:p>
            <a:r>
              <a:rPr lang="en-US" dirty="0"/>
              <a:t>Prepare the introduction - prepare your introduction to start the interview</a:t>
            </a:r>
          </a:p>
          <a:p>
            <a:endParaRPr lang="en-US" dirty="0"/>
          </a:p>
        </p:txBody>
      </p:sp>
    </p:spTree>
    <p:extLst>
      <p:ext uri="{BB962C8B-B14F-4D97-AF65-F5344CB8AC3E}">
        <p14:creationId xmlns:p14="http://schemas.microsoft.com/office/powerpoint/2010/main" val="14255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662731" y="286603"/>
            <a:ext cx="10930854" cy="1398329"/>
          </a:xfrm>
        </p:spPr>
        <p:txBody>
          <a:bodyPr>
            <a:normAutofit/>
          </a:bodyPr>
          <a:lstStyle/>
          <a:p>
            <a:r>
              <a:rPr lang="en-US" dirty="0"/>
              <a:t>Read, Set, Go…? What am I missing?</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Prepare the closing - have a closing that sets the expectation of what will happen next</a:t>
            </a:r>
          </a:p>
          <a:p>
            <a:r>
              <a:rPr lang="en-US" dirty="0"/>
              <a:t>Selling points - create a list of your selling points to properly communicate the value of the opportunity</a:t>
            </a:r>
          </a:p>
          <a:p>
            <a:r>
              <a:rPr lang="en-US" dirty="0"/>
              <a:t>Arrive early - arrive early to the interview location and ensure the environment is right</a:t>
            </a:r>
          </a:p>
          <a:p>
            <a:r>
              <a:rPr lang="en-US" dirty="0"/>
              <a:t>Relax - relax, you got this…you are prepared!</a:t>
            </a:r>
          </a:p>
        </p:txBody>
      </p:sp>
    </p:spTree>
    <p:extLst>
      <p:ext uri="{BB962C8B-B14F-4D97-AF65-F5344CB8AC3E}">
        <p14:creationId xmlns:p14="http://schemas.microsoft.com/office/powerpoint/2010/main" val="149743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27-5F36-48B2-953C-B9D7090EE1A9}"/>
              </a:ext>
            </a:extLst>
          </p:cNvPr>
          <p:cNvSpPr>
            <a:spLocks noGrp="1"/>
          </p:cNvSpPr>
          <p:nvPr>
            <p:ph type="title"/>
          </p:nvPr>
        </p:nvSpPr>
        <p:spPr>
          <a:xfrm>
            <a:off x="1090289" y="286603"/>
            <a:ext cx="10083847" cy="1398329"/>
          </a:xfrm>
        </p:spPr>
        <p:txBody>
          <a:bodyPr>
            <a:normAutofit/>
          </a:bodyPr>
          <a:lstStyle/>
          <a:p>
            <a:r>
              <a:rPr lang="en-US" dirty="0"/>
              <a:t>Key takeaways</a:t>
            </a:r>
          </a:p>
        </p:txBody>
      </p:sp>
      <p:sp>
        <p:nvSpPr>
          <p:cNvPr id="4" name="Content Placeholder 2">
            <a:extLst>
              <a:ext uri="{FF2B5EF4-FFF2-40B4-BE49-F238E27FC236}">
                <a16:creationId xmlns:a16="http://schemas.microsoft.com/office/drawing/2014/main" id="{9E7EE6A9-2E09-41F2-AB6B-671B18EB0AD2}"/>
              </a:ext>
            </a:extLst>
          </p:cNvPr>
          <p:cNvSpPr txBox="1">
            <a:spLocks/>
          </p:cNvSpPr>
          <p:nvPr/>
        </p:nvSpPr>
        <p:spPr>
          <a:xfrm>
            <a:off x="1090289" y="2126377"/>
            <a:ext cx="10083846" cy="406469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Prepare…</a:t>
            </a:r>
          </a:p>
          <a:p>
            <a:r>
              <a:rPr lang="en-US" dirty="0"/>
              <a:t>Prepare…</a:t>
            </a:r>
          </a:p>
          <a:p>
            <a:r>
              <a:rPr lang="en-US" dirty="0"/>
              <a:t>Prepare!</a:t>
            </a:r>
          </a:p>
        </p:txBody>
      </p:sp>
    </p:spTree>
    <p:extLst>
      <p:ext uri="{BB962C8B-B14F-4D97-AF65-F5344CB8AC3E}">
        <p14:creationId xmlns:p14="http://schemas.microsoft.com/office/powerpoint/2010/main" val="1627513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87B2-39F9-4544-B6B7-B2717601D974}"/>
              </a:ext>
            </a:extLst>
          </p:cNvPr>
          <p:cNvSpPr>
            <a:spLocks noGrp="1"/>
          </p:cNvSpPr>
          <p:nvPr>
            <p:ph type="title"/>
          </p:nvPr>
        </p:nvSpPr>
        <p:spPr/>
        <p:txBody>
          <a:bodyPr/>
          <a:lstStyle/>
          <a:p>
            <a:r>
              <a:rPr lang="en-US" dirty="0"/>
              <a:t>Thank you for your time</a:t>
            </a:r>
          </a:p>
        </p:txBody>
      </p:sp>
      <p:pic>
        <p:nvPicPr>
          <p:cNvPr id="1026" name="Picture 2" descr="15+ Best Q&amp;amp;A Websites: Ask Questions and Get Answers Online">
            <a:extLst>
              <a:ext uri="{FF2B5EF4-FFF2-40B4-BE49-F238E27FC236}">
                <a16:creationId xmlns:a16="http://schemas.microsoft.com/office/drawing/2014/main" id="{8D4A98B8-C382-4F86-AEE0-2325D0090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6263" y="1964914"/>
            <a:ext cx="6576333" cy="4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92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2127-F357-403F-9FF2-0802BC61610B}"/>
              </a:ext>
            </a:extLst>
          </p:cNvPr>
          <p:cNvSpPr>
            <a:spLocks noGrp="1"/>
          </p:cNvSpPr>
          <p:nvPr>
            <p:ph type="title"/>
          </p:nvPr>
        </p:nvSpPr>
        <p:spPr/>
        <p:txBody>
          <a:bodyPr/>
          <a:lstStyle/>
          <a:p>
            <a:r>
              <a:rPr lang="en-GB" dirty="0"/>
              <a:t>Candidate perspective in IT</a:t>
            </a:r>
          </a:p>
        </p:txBody>
      </p:sp>
      <p:sp>
        <p:nvSpPr>
          <p:cNvPr id="3" name="Content Placeholder 2">
            <a:extLst>
              <a:ext uri="{FF2B5EF4-FFF2-40B4-BE49-F238E27FC236}">
                <a16:creationId xmlns:a16="http://schemas.microsoft.com/office/drawing/2014/main" id="{82D3D9F0-50F9-49BD-BFED-CF7B7D9BD309}"/>
              </a:ext>
            </a:extLst>
          </p:cNvPr>
          <p:cNvSpPr>
            <a:spLocks noGrp="1"/>
          </p:cNvSpPr>
          <p:nvPr>
            <p:ph idx="1"/>
          </p:nvPr>
        </p:nvSpPr>
        <p:spPr>
          <a:xfrm>
            <a:off x="1097279" y="1979629"/>
            <a:ext cx="10846481" cy="4411744"/>
          </a:xfrm>
        </p:spPr>
        <p:txBody>
          <a:bodyPr>
            <a:normAutofit fontScale="92500" lnSpcReduction="20000"/>
          </a:bodyPr>
          <a:lstStyle/>
          <a:p>
            <a:r>
              <a:rPr lang="en-GB" dirty="0"/>
              <a:t>Companies can no longer „offer the job“, but have to answer a key question – “what’s in it for me?”</a:t>
            </a:r>
          </a:p>
          <a:p>
            <a:r>
              <a:rPr lang="en-GB" dirty="0"/>
              <a:t>This includes perceived brand value, age of technology stack, personal growth options, culture and, more and more important, management style – non-technical managers focused on “utilization and delivery” style no longer hold value on serious modern market</a:t>
            </a:r>
          </a:p>
          <a:p>
            <a:pPr lvl="1"/>
            <a:r>
              <a:rPr lang="en-GB" dirty="0"/>
              <a:t>Many people leave managers not companies – managers can be trained</a:t>
            </a:r>
          </a:p>
          <a:p>
            <a:pPr lvl="1"/>
            <a:r>
              <a:rPr lang="en-GB" dirty="0"/>
              <a:t>“Brick and mortar” banks are no longer “desired employers” in most of the criteria mentioned above</a:t>
            </a:r>
          </a:p>
          <a:p>
            <a:r>
              <a:rPr lang="en-GB" dirty="0"/>
              <a:t>This is buyer’s market, and company is here to service your career path, if you are any good and keep your skills up-to-date. </a:t>
            </a:r>
          </a:p>
          <a:p>
            <a:r>
              <a:rPr lang="en-GB" dirty="0"/>
              <a:t>Any company that ignores this fact will get only mediocre applicants.</a:t>
            </a:r>
          </a:p>
          <a:p>
            <a:endParaRPr lang="en-GB" dirty="0"/>
          </a:p>
          <a:p>
            <a:r>
              <a:rPr lang="en-GB" dirty="0"/>
              <a:t>“We are CEOs of our own company: ME Inc. To be in business today, our most important job is to be head marketer for the brand called you.”</a:t>
            </a:r>
          </a:p>
          <a:p>
            <a:pPr lvl="1"/>
            <a:r>
              <a:rPr lang="en-GB" dirty="0"/>
              <a:t>Tom Peters</a:t>
            </a:r>
          </a:p>
        </p:txBody>
      </p:sp>
    </p:spTree>
    <p:extLst>
      <p:ext uri="{BB962C8B-B14F-4D97-AF65-F5344CB8AC3E}">
        <p14:creationId xmlns:p14="http://schemas.microsoft.com/office/powerpoint/2010/main" val="175074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2127-F357-403F-9FF2-0802BC61610B}"/>
              </a:ext>
            </a:extLst>
          </p:cNvPr>
          <p:cNvSpPr>
            <a:spLocks noGrp="1"/>
          </p:cNvSpPr>
          <p:nvPr>
            <p:ph type="title"/>
          </p:nvPr>
        </p:nvSpPr>
        <p:spPr/>
        <p:txBody>
          <a:bodyPr/>
          <a:lstStyle/>
          <a:p>
            <a:r>
              <a:rPr lang="en-GB" dirty="0"/>
              <a:t>Interviewer perspective in IT</a:t>
            </a:r>
          </a:p>
        </p:txBody>
      </p:sp>
      <p:sp>
        <p:nvSpPr>
          <p:cNvPr id="5" name="Content Placeholder 4">
            <a:extLst>
              <a:ext uri="{FF2B5EF4-FFF2-40B4-BE49-F238E27FC236}">
                <a16:creationId xmlns:a16="http://schemas.microsoft.com/office/drawing/2014/main" id="{5125EECA-4267-4C62-93D2-37D30255124E}"/>
              </a:ext>
            </a:extLst>
          </p:cNvPr>
          <p:cNvSpPr>
            <a:spLocks noGrp="1"/>
          </p:cNvSpPr>
          <p:nvPr>
            <p:ph idx="1"/>
          </p:nvPr>
        </p:nvSpPr>
        <p:spPr>
          <a:xfrm>
            <a:off x="1097280" y="2108201"/>
            <a:ext cx="10978456" cy="3760891"/>
          </a:xfrm>
        </p:spPr>
        <p:txBody>
          <a:bodyPr>
            <a:normAutofit/>
          </a:bodyPr>
          <a:lstStyle/>
          <a:p>
            <a:r>
              <a:rPr lang="en-GB" dirty="0"/>
              <a:t>Interviewer has to be, in one person or as team…</a:t>
            </a:r>
          </a:p>
          <a:p>
            <a:pPr lvl="1"/>
            <a:r>
              <a:rPr lang="en-GB" dirty="0"/>
              <a:t>Engineering and people manager - very different from “utilize and deliver” traditional management</a:t>
            </a:r>
          </a:p>
          <a:p>
            <a:pPr lvl="1"/>
            <a:r>
              <a:rPr lang="en-GB" dirty="0"/>
              <a:t>Experienced individual IT contributor</a:t>
            </a:r>
          </a:p>
          <a:p>
            <a:pPr lvl="1"/>
            <a:r>
              <a:rPr lang="en-GB" dirty="0"/>
              <a:t>Reviewer and advisor</a:t>
            </a:r>
          </a:p>
          <a:p>
            <a:pPr lvl="1"/>
            <a:r>
              <a:rPr lang="en-GB" dirty="0"/>
              <a:t>Researcher</a:t>
            </a:r>
          </a:p>
          <a:p>
            <a:pPr lvl="1"/>
            <a:r>
              <a:rPr lang="en-GB" dirty="0"/>
              <a:t>“Grow people into their desired careers” mindset oriented – key is not what manager needs, but what people want – if a person does not know what he wants, this is a problem – answer “sit in your chair in two years” is a valid answer</a:t>
            </a:r>
          </a:p>
          <a:p>
            <a:r>
              <a:rPr lang="en-GB" dirty="0"/>
              <a:t>When you start interviewing for the first time you have no idea where to start, usually you are not trained, you are too eager to “get this great person” and you lack required skillset</a:t>
            </a:r>
          </a:p>
          <a:p>
            <a:pPr lvl="1"/>
            <a:r>
              <a:rPr lang="en-GB" dirty="0"/>
              <a:t>HR can only support on blind spots, but cannot do the job for you – they do not have proper engineering mindset</a:t>
            </a:r>
          </a:p>
          <a:p>
            <a:pPr lvl="1"/>
            <a:endParaRPr lang="en-GB" dirty="0"/>
          </a:p>
        </p:txBody>
      </p:sp>
    </p:spTree>
    <p:extLst>
      <p:ext uri="{BB962C8B-B14F-4D97-AF65-F5344CB8AC3E}">
        <p14:creationId xmlns:p14="http://schemas.microsoft.com/office/powerpoint/2010/main" val="383988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2127-F357-403F-9FF2-0802BC61610B}"/>
              </a:ext>
            </a:extLst>
          </p:cNvPr>
          <p:cNvSpPr>
            <a:spLocks noGrp="1"/>
          </p:cNvSpPr>
          <p:nvPr>
            <p:ph type="title"/>
          </p:nvPr>
        </p:nvSpPr>
        <p:spPr/>
        <p:txBody>
          <a:bodyPr/>
          <a:lstStyle/>
          <a:p>
            <a:r>
              <a:rPr lang="en-GB" dirty="0"/>
              <a:t>Types of interviews</a:t>
            </a:r>
          </a:p>
        </p:txBody>
      </p:sp>
      <p:graphicFrame>
        <p:nvGraphicFramePr>
          <p:cNvPr id="6" name="Table 6">
            <a:extLst>
              <a:ext uri="{FF2B5EF4-FFF2-40B4-BE49-F238E27FC236}">
                <a16:creationId xmlns:a16="http://schemas.microsoft.com/office/drawing/2014/main" id="{87153F0A-9A34-433A-9439-F97A3D2F90EB}"/>
              </a:ext>
            </a:extLst>
          </p:cNvPr>
          <p:cNvGraphicFramePr>
            <a:graphicFrameLocks noGrp="1"/>
          </p:cNvGraphicFramePr>
          <p:nvPr>
            <p:extLst>
              <p:ext uri="{D42A27DB-BD31-4B8C-83A1-F6EECF244321}">
                <p14:modId xmlns:p14="http://schemas.microsoft.com/office/powerpoint/2010/main" val="3262959139"/>
              </p:ext>
            </p:extLst>
          </p:nvPr>
        </p:nvGraphicFramePr>
        <p:xfrm>
          <a:off x="1097280" y="2192820"/>
          <a:ext cx="2951060" cy="2225040"/>
        </p:xfrm>
        <a:graphic>
          <a:graphicData uri="http://schemas.openxmlformats.org/drawingml/2006/table">
            <a:tbl>
              <a:tblPr firstRow="1" bandRow="1">
                <a:tableStyleId>{5C22544A-7EE6-4342-B048-85BDC9FD1C3A}</a:tableStyleId>
              </a:tblPr>
              <a:tblGrid>
                <a:gridCol w="2951060">
                  <a:extLst>
                    <a:ext uri="{9D8B030D-6E8A-4147-A177-3AD203B41FA5}">
                      <a16:colId xmlns:a16="http://schemas.microsoft.com/office/drawing/2014/main" val="3399365058"/>
                    </a:ext>
                  </a:extLst>
                </a:gridCol>
              </a:tblGrid>
              <a:tr h="370840">
                <a:tc>
                  <a:txBody>
                    <a:bodyPr/>
                    <a:lstStyle/>
                    <a:p>
                      <a:r>
                        <a:rPr lang="en-US" dirty="0"/>
                        <a:t>Job interview</a:t>
                      </a:r>
                    </a:p>
                  </a:txBody>
                  <a:tcPr/>
                </a:tc>
                <a:extLst>
                  <a:ext uri="{0D108BD9-81ED-4DB2-BD59-A6C34878D82A}">
                    <a16:rowId xmlns:a16="http://schemas.microsoft.com/office/drawing/2014/main" val="3490733364"/>
                  </a:ext>
                </a:extLst>
              </a:tr>
              <a:tr h="370840">
                <a:tc>
                  <a:txBody>
                    <a:bodyPr/>
                    <a:lstStyle/>
                    <a:p>
                      <a:r>
                        <a:rPr lang="en-GB" dirty="0"/>
                        <a:t>Behavioural</a:t>
                      </a:r>
                      <a:endParaRPr lang="en-US" dirty="0"/>
                    </a:p>
                  </a:txBody>
                  <a:tcPr/>
                </a:tc>
                <a:extLst>
                  <a:ext uri="{0D108BD9-81ED-4DB2-BD59-A6C34878D82A}">
                    <a16:rowId xmlns:a16="http://schemas.microsoft.com/office/drawing/2014/main" val="2809764649"/>
                  </a:ext>
                </a:extLst>
              </a:tr>
              <a:tr h="370840">
                <a:tc>
                  <a:txBody>
                    <a:bodyPr/>
                    <a:lstStyle/>
                    <a:p>
                      <a:r>
                        <a:rPr lang="en-GB" dirty="0"/>
                        <a:t>Technical</a:t>
                      </a:r>
                      <a:endParaRPr lang="en-US" dirty="0"/>
                    </a:p>
                  </a:txBody>
                  <a:tcPr/>
                </a:tc>
                <a:extLst>
                  <a:ext uri="{0D108BD9-81ED-4DB2-BD59-A6C34878D82A}">
                    <a16:rowId xmlns:a16="http://schemas.microsoft.com/office/drawing/2014/main" val="1804540964"/>
                  </a:ext>
                </a:extLst>
              </a:tr>
              <a:tr h="370840">
                <a:tc>
                  <a:txBody>
                    <a:bodyPr/>
                    <a:lstStyle/>
                    <a:p>
                      <a:r>
                        <a:rPr lang="en-GB" dirty="0"/>
                        <a:t>Panel</a:t>
                      </a:r>
                      <a:endParaRPr lang="en-US" dirty="0"/>
                    </a:p>
                  </a:txBody>
                  <a:tcPr/>
                </a:tc>
                <a:extLst>
                  <a:ext uri="{0D108BD9-81ED-4DB2-BD59-A6C34878D82A}">
                    <a16:rowId xmlns:a16="http://schemas.microsoft.com/office/drawing/2014/main" val="33156606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Phone/video</a:t>
                      </a:r>
                    </a:p>
                  </a:txBody>
                  <a:tcPr/>
                </a:tc>
                <a:extLst>
                  <a:ext uri="{0D108BD9-81ED-4DB2-BD59-A6C34878D82A}">
                    <a16:rowId xmlns:a16="http://schemas.microsoft.com/office/drawing/2014/main" val="14522863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“Is this the right person”</a:t>
                      </a:r>
                    </a:p>
                  </a:txBody>
                  <a:tcPr/>
                </a:tc>
                <a:extLst>
                  <a:ext uri="{0D108BD9-81ED-4DB2-BD59-A6C34878D82A}">
                    <a16:rowId xmlns:a16="http://schemas.microsoft.com/office/drawing/2014/main" val="4013275142"/>
                  </a:ext>
                </a:extLst>
              </a:tr>
            </a:tbl>
          </a:graphicData>
        </a:graphic>
      </p:graphicFrame>
      <p:graphicFrame>
        <p:nvGraphicFramePr>
          <p:cNvPr id="7" name="Table 6">
            <a:extLst>
              <a:ext uri="{FF2B5EF4-FFF2-40B4-BE49-F238E27FC236}">
                <a16:creationId xmlns:a16="http://schemas.microsoft.com/office/drawing/2014/main" id="{4D218B5E-14F6-4789-A192-C7312EE8D8C6}"/>
              </a:ext>
            </a:extLst>
          </p:cNvPr>
          <p:cNvGraphicFramePr>
            <a:graphicFrameLocks noGrp="1"/>
          </p:cNvGraphicFramePr>
          <p:nvPr>
            <p:extLst>
              <p:ext uri="{D42A27DB-BD31-4B8C-83A1-F6EECF244321}">
                <p14:modId xmlns:p14="http://schemas.microsoft.com/office/powerpoint/2010/main" val="4270274646"/>
              </p:ext>
            </p:extLst>
          </p:nvPr>
        </p:nvGraphicFramePr>
        <p:xfrm>
          <a:off x="4194215" y="2197900"/>
          <a:ext cx="2951061" cy="2219960"/>
        </p:xfrm>
        <a:graphic>
          <a:graphicData uri="http://schemas.openxmlformats.org/drawingml/2006/table">
            <a:tbl>
              <a:tblPr firstRow="1" bandRow="1">
                <a:tableStyleId>{5C22544A-7EE6-4342-B048-85BDC9FD1C3A}</a:tableStyleId>
              </a:tblPr>
              <a:tblGrid>
                <a:gridCol w="2951061">
                  <a:extLst>
                    <a:ext uri="{9D8B030D-6E8A-4147-A177-3AD203B41FA5}">
                      <a16:colId xmlns:a16="http://schemas.microsoft.com/office/drawing/2014/main" val="3399365058"/>
                    </a:ext>
                  </a:extLst>
                </a:gridCol>
              </a:tblGrid>
              <a:tr h="353674">
                <a:tc>
                  <a:txBody>
                    <a:bodyPr/>
                    <a:lstStyle/>
                    <a:p>
                      <a:r>
                        <a:rPr lang="en-US" dirty="0"/>
                        <a:t>Informational interview</a:t>
                      </a:r>
                    </a:p>
                  </a:txBody>
                  <a:tcPr/>
                </a:tc>
                <a:extLst>
                  <a:ext uri="{0D108BD9-81ED-4DB2-BD59-A6C34878D82A}">
                    <a16:rowId xmlns:a16="http://schemas.microsoft.com/office/drawing/2014/main" val="34907333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“20 minute interview”</a:t>
                      </a:r>
                    </a:p>
                  </a:txBody>
                  <a:tcPr/>
                </a:tc>
                <a:extLst>
                  <a:ext uri="{0D108BD9-81ED-4DB2-BD59-A6C34878D82A}">
                    <a16:rowId xmlns:a16="http://schemas.microsoft.com/office/drawing/2014/main" val="2809764649"/>
                  </a:ext>
                </a:extLst>
              </a:tr>
              <a:tr h="370840">
                <a:tc>
                  <a:txBody>
                    <a:bodyPr/>
                    <a:lstStyle/>
                    <a:p>
                      <a:r>
                        <a:rPr lang="en-GB" dirty="0"/>
                        <a:t>Company intro, industry, role</a:t>
                      </a:r>
                      <a:endParaRPr lang="en-US" dirty="0"/>
                    </a:p>
                  </a:txBody>
                  <a:tcPr/>
                </a:tc>
                <a:extLst>
                  <a:ext uri="{0D108BD9-81ED-4DB2-BD59-A6C34878D82A}">
                    <a16:rowId xmlns:a16="http://schemas.microsoft.com/office/drawing/2014/main" val="18045409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Information gathering</a:t>
                      </a:r>
                    </a:p>
                  </a:txBody>
                  <a:tcPr/>
                </a:tc>
                <a:extLst>
                  <a:ext uri="{0D108BD9-81ED-4DB2-BD59-A6C34878D82A}">
                    <a16:rowId xmlns:a16="http://schemas.microsoft.com/office/drawing/2014/main" val="33156606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Networking focus</a:t>
                      </a:r>
                    </a:p>
                  </a:txBody>
                  <a:tcPr/>
                </a:tc>
                <a:extLst>
                  <a:ext uri="{0D108BD9-81ED-4DB2-BD59-A6C34878D82A}">
                    <a16:rowId xmlns:a16="http://schemas.microsoft.com/office/drawing/2014/main" val="14522863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extLst>
                  <a:ext uri="{0D108BD9-81ED-4DB2-BD59-A6C34878D82A}">
                    <a16:rowId xmlns:a16="http://schemas.microsoft.com/office/drawing/2014/main" val="4013275142"/>
                  </a:ext>
                </a:extLst>
              </a:tr>
            </a:tbl>
          </a:graphicData>
        </a:graphic>
      </p:graphicFrame>
      <p:graphicFrame>
        <p:nvGraphicFramePr>
          <p:cNvPr id="8" name="Table 7">
            <a:extLst>
              <a:ext uri="{FF2B5EF4-FFF2-40B4-BE49-F238E27FC236}">
                <a16:creationId xmlns:a16="http://schemas.microsoft.com/office/drawing/2014/main" id="{CF61D4AD-95B7-4368-AA15-5E9112ACE779}"/>
              </a:ext>
            </a:extLst>
          </p:cNvPr>
          <p:cNvGraphicFramePr>
            <a:graphicFrameLocks noGrp="1"/>
          </p:cNvGraphicFramePr>
          <p:nvPr>
            <p:extLst>
              <p:ext uri="{D42A27DB-BD31-4B8C-83A1-F6EECF244321}">
                <p14:modId xmlns:p14="http://schemas.microsoft.com/office/powerpoint/2010/main" val="1221314978"/>
              </p:ext>
            </p:extLst>
          </p:nvPr>
        </p:nvGraphicFramePr>
        <p:xfrm>
          <a:off x="7291151" y="2192820"/>
          <a:ext cx="2951061" cy="2219960"/>
        </p:xfrm>
        <a:graphic>
          <a:graphicData uri="http://schemas.openxmlformats.org/drawingml/2006/table">
            <a:tbl>
              <a:tblPr firstRow="1" bandRow="1">
                <a:tableStyleId>{5C22544A-7EE6-4342-B048-85BDC9FD1C3A}</a:tableStyleId>
              </a:tblPr>
              <a:tblGrid>
                <a:gridCol w="2951061">
                  <a:extLst>
                    <a:ext uri="{9D8B030D-6E8A-4147-A177-3AD203B41FA5}">
                      <a16:colId xmlns:a16="http://schemas.microsoft.com/office/drawing/2014/main" val="3399365058"/>
                    </a:ext>
                  </a:extLst>
                </a:gridCol>
              </a:tblGrid>
              <a:tr h="353674">
                <a:tc>
                  <a:txBody>
                    <a:bodyPr/>
                    <a:lstStyle/>
                    <a:p>
                      <a:r>
                        <a:rPr lang="en-US" dirty="0"/>
                        <a:t>Casual interview</a:t>
                      </a:r>
                    </a:p>
                  </a:txBody>
                  <a:tcPr/>
                </a:tc>
                <a:extLst>
                  <a:ext uri="{0D108BD9-81ED-4DB2-BD59-A6C34878D82A}">
                    <a16:rowId xmlns:a16="http://schemas.microsoft.com/office/drawing/2014/main" val="3490733364"/>
                  </a:ext>
                </a:extLst>
              </a:tr>
              <a:tr h="370840">
                <a:tc>
                  <a:txBody>
                    <a:bodyPr/>
                    <a:lstStyle/>
                    <a:p>
                      <a:pPr marL="0" marR="0" lvl="0" indent="-256032" algn="l" defTabSz="914400" rtl="0" eaLnBrk="1" fontAlgn="auto" latinLnBrk="0" hangingPunct="1">
                        <a:lnSpc>
                          <a:spcPct val="100000"/>
                        </a:lnSpc>
                        <a:spcBef>
                          <a:spcPts val="200"/>
                        </a:spcBef>
                        <a:spcAft>
                          <a:spcPts val="400"/>
                        </a:spcAft>
                        <a:buClrTx/>
                        <a:buSzTx/>
                        <a:buFont typeface="Calibri" pitchFamily="34" charset="0"/>
                        <a:buNone/>
                        <a:tabLst/>
                        <a:defRPr/>
                      </a:pPr>
                      <a:r>
                        <a:rPr lang="en-GB" dirty="0"/>
                        <a:t>Always happening</a:t>
                      </a:r>
                    </a:p>
                  </a:txBody>
                  <a:tcPr/>
                </a:tc>
                <a:extLst>
                  <a:ext uri="{0D108BD9-81ED-4DB2-BD59-A6C34878D82A}">
                    <a16:rowId xmlns:a16="http://schemas.microsoft.com/office/drawing/2014/main" val="2809764649"/>
                  </a:ext>
                </a:extLst>
              </a:tr>
              <a:tr h="370840">
                <a:tc>
                  <a:txBody>
                    <a:bodyPr/>
                    <a:lstStyle/>
                    <a:p>
                      <a:pPr marL="0" marR="0" lvl="0" indent="0" algn="l" defTabSz="914400" rtl="0" eaLnBrk="1" fontAlgn="auto" latinLnBrk="0" hangingPunct="1">
                        <a:lnSpc>
                          <a:spcPct val="100000"/>
                        </a:lnSpc>
                        <a:spcBef>
                          <a:spcPts val="200"/>
                        </a:spcBef>
                        <a:spcAft>
                          <a:spcPts val="400"/>
                        </a:spcAft>
                        <a:buClrTx/>
                        <a:buSzTx/>
                        <a:buFont typeface="Calibri" pitchFamily="34" charset="0"/>
                        <a:buNone/>
                        <a:tabLst/>
                        <a:defRPr/>
                      </a:pPr>
                      <a:r>
                        <a:rPr lang="en-GB" dirty="0"/>
                        <a:t>“Fishing for information”</a:t>
                      </a:r>
                      <a:endParaRPr lang="en-US" dirty="0"/>
                    </a:p>
                  </a:txBody>
                  <a:tcPr/>
                </a:tc>
                <a:extLst>
                  <a:ext uri="{0D108BD9-81ED-4DB2-BD59-A6C34878D82A}">
                    <a16:rowId xmlns:a16="http://schemas.microsoft.com/office/drawing/2014/main" val="1804540964"/>
                  </a:ext>
                </a:extLst>
              </a:tr>
              <a:tr h="370840">
                <a:tc>
                  <a:txBody>
                    <a:bodyPr/>
                    <a:lstStyle/>
                    <a:p>
                      <a:pPr marL="0" marR="0" lvl="0" indent="0" algn="l" defTabSz="914400" rtl="0" eaLnBrk="1" fontAlgn="auto" latinLnBrk="0" hangingPunct="1">
                        <a:lnSpc>
                          <a:spcPct val="100000"/>
                        </a:lnSpc>
                        <a:spcBef>
                          <a:spcPts val="200"/>
                        </a:spcBef>
                        <a:spcAft>
                          <a:spcPts val="400"/>
                        </a:spcAft>
                        <a:buClrTx/>
                        <a:buSzTx/>
                        <a:buFont typeface="Calibri" pitchFamily="34" charset="0"/>
                        <a:buNone/>
                        <a:tabLst/>
                        <a:defRPr/>
                      </a:pPr>
                      <a:r>
                        <a:rPr lang="en-GB" dirty="0"/>
                        <a:t>Judging right fits</a:t>
                      </a:r>
                    </a:p>
                  </a:txBody>
                  <a:tcPr/>
                </a:tc>
                <a:extLst>
                  <a:ext uri="{0D108BD9-81ED-4DB2-BD59-A6C34878D82A}">
                    <a16:rowId xmlns:a16="http://schemas.microsoft.com/office/drawing/2014/main" val="3315660656"/>
                  </a:ext>
                </a:extLst>
              </a:tr>
              <a:tr h="370840">
                <a:tc>
                  <a:txBody>
                    <a:bodyPr/>
                    <a:lstStyle/>
                    <a:p>
                      <a:pPr marL="0" marR="0" lvl="0" indent="0" algn="l" defTabSz="914400" rtl="0" eaLnBrk="1" fontAlgn="auto" latinLnBrk="0" hangingPunct="1">
                        <a:lnSpc>
                          <a:spcPct val="100000"/>
                        </a:lnSpc>
                        <a:spcBef>
                          <a:spcPts val="200"/>
                        </a:spcBef>
                        <a:spcAft>
                          <a:spcPts val="400"/>
                        </a:spcAft>
                        <a:buClrTx/>
                        <a:buSzTx/>
                        <a:buFont typeface="Calibri" pitchFamily="34" charset="0"/>
                        <a:buNone/>
                        <a:tabLst/>
                        <a:defRPr/>
                      </a:pPr>
                      <a:r>
                        <a:rPr lang="en-GB" dirty="0"/>
                        <a:t>Impromptu</a:t>
                      </a:r>
                    </a:p>
                  </a:txBody>
                  <a:tcPr/>
                </a:tc>
                <a:extLst>
                  <a:ext uri="{0D108BD9-81ED-4DB2-BD59-A6C34878D82A}">
                    <a16:rowId xmlns:a16="http://schemas.microsoft.com/office/drawing/2014/main" val="1452286367"/>
                  </a:ext>
                </a:extLst>
              </a:tr>
              <a:tr h="370840">
                <a:tc>
                  <a:txBody>
                    <a:bodyPr/>
                    <a:lstStyle/>
                    <a:p>
                      <a:pPr marL="0" marR="0" lvl="0" indent="0" algn="l" defTabSz="914400" rtl="0" eaLnBrk="1" fontAlgn="auto" latinLnBrk="0" hangingPunct="1">
                        <a:lnSpc>
                          <a:spcPct val="100000"/>
                        </a:lnSpc>
                        <a:spcBef>
                          <a:spcPts val="200"/>
                        </a:spcBef>
                        <a:spcAft>
                          <a:spcPts val="400"/>
                        </a:spcAft>
                        <a:buClrTx/>
                        <a:buSzTx/>
                        <a:buFont typeface="Calibri" pitchFamily="34" charset="0"/>
                        <a:buNone/>
                        <a:tabLst/>
                        <a:defRPr/>
                      </a:pPr>
                      <a:r>
                        <a:rPr lang="en-GB" dirty="0"/>
                        <a:t>Casual doesn’t mean lazy</a:t>
                      </a:r>
                    </a:p>
                  </a:txBody>
                  <a:tcPr/>
                </a:tc>
                <a:extLst>
                  <a:ext uri="{0D108BD9-81ED-4DB2-BD59-A6C34878D82A}">
                    <a16:rowId xmlns:a16="http://schemas.microsoft.com/office/drawing/2014/main" val="4013275142"/>
                  </a:ext>
                </a:extLst>
              </a:tr>
            </a:tbl>
          </a:graphicData>
        </a:graphic>
      </p:graphicFrame>
    </p:spTree>
    <p:extLst>
      <p:ext uri="{BB962C8B-B14F-4D97-AF65-F5344CB8AC3E}">
        <p14:creationId xmlns:p14="http://schemas.microsoft.com/office/powerpoint/2010/main" val="87744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2127-F357-403F-9FF2-0802BC61610B}"/>
              </a:ext>
            </a:extLst>
          </p:cNvPr>
          <p:cNvSpPr>
            <a:spLocks noGrp="1"/>
          </p:cNvSpPr>
          <p:nvPr>
            <p:ph type="title"/>
          </p:nvPr>
        </p:nvSpPr>
        <p:spPr>
          <a:xfrm>
            <a:off x="1097279" y="286603"/>
            <a:ext cx="10764283" cy="1450757"/>
          </a:xfrm>
        </p:spPr>
        <p:txBody>
          <a:bodyPr/>
          <a:lstStyle/>
          <a:p>
            <a:r>
              <a:rPr lang="en-GB" dirty="0"/>
              <a:t>Interviewer role in the job interview</a:t>
            </a:r>
          </a:p>
        </p:txBody>
      </p:sp>
      <p:sp>
        <p:nvSpPr>
          <p:cNvPr id="5" name="Content Placeholder 4">
            <a:extLst>
              <a:ext uri="{FF2B5EF4-FFF2-40B4-BE49-F238E27FC236}">
                <a16:creationId xmlns:a16="http://schemas.microsoft.com/office/drawing/2014/main" id="{5125EECA-4267-4C62-93D2-37D30255124E}"/>
              </a:ext>
            </a:extLst>
          </p:cNvPr>
          <p:cNvSpPr>
            <a:spLocks noGrp="1"/>
          </p:cNvSpPr>
          <p:nvPr>
            <p:ph idx="1"/>
          </p:nvPr>
        </p:nvSpPr>
        <p:spPr>
          <a:xfrm>
            <a:off x="1097280" y="2108202"/>
            <a:ext cx="3508903" cy="3012439"/>
          </a:xfrm>
        </p:spPr>
        <p:txBody>
          <a:bodyPr>
            <a:normAutofit/>
          </a:bodyPr>
          <a:lstStyle/>
          <a:p>
            <a:r>
              <a:rPr lang="en-US" dirty="0"/>
              <a:t>Assess the candidate</a:t>
            </a:r>
          </a:p>
          <a:p>
            <a:pPr lvl="2"/>
            <a:r>
              <a:rPr lang="en-US" dirty="0"/>
              <a:t>Can he do the job?</a:t>
            </a:r>
          </a:p>
          <a:p>
            <a:pPr lvl="2"/>
            <a:r>
              <a:rPr lang="en-US" dirty="0"/>
              <a:t>Fit into our team?</a:t>
            </a:r>
          </a:p>
          <a:p>
            <a:pPr lvl="2"/>
            <a:r>
              <a:rPr lang="en-US" dirty="0"/>
              <a:t>Help us grow?</a:t>
            </a:r>
          </a:p>
          <a:p>
            <a:pPr lvl="2"/>
            <a:r>
              <a:rPr lang="en-US" dirty="0"/>
              <a:t>Work well with customers and prospects?</a:t>
            </a:r>
          </a:p>
          <a:p>
            <a:pPr lvl="1"/>
            <a:r>
              <a:rPr lang="en-US" dirty="0"/>
              <a:t>How do we assess?</a:t>
            </a:r>
          </a:p>
          <a:p>
            <a:pPr lvl="2"/>
            <a:r>
              <a:rPr lang="en-US" dirty="0"/>
              <a:t>Your questions</a:t>
            </a:r>
          </a:p>
          <a:p>
            <a:pPr lvl="2"/>
            <a:r>
              <a:rPr lang="en-GB" dirty="0"/>
              <a:t>The conversation</a:t>
            </a:r>
          </a:p>
          <a:p>
            <a:pPr lvl="2"/>
            <a:r>
              <a:rPr lang="en-GB" dirty="0"/>
              <a:t>Their experiences ( stories )</a:t>
            </a:r>
          </a:p>
          <a:p>
            <a:pPr lvl="2"/>
            <a:r>
              <a:rPr lang="en-GB" dirty="0"/>
              <a:t>Your observations</a:t>
            </a:r>
          </a:p>
        </p:txBody>
      </p:sp>
      <p:sp>
        <p:nvSpPr>
          <p:cNvPr id="6" name="Content Placeholder 4">
            <a:extLst>
              <a:ext uri="{FF2B5EF4-FFF2-40B4-BE49-F238E27FC236}">
                <a16:creationId xmlns:a16="http://schemas.microsoft.com/office/drawing/2014/main" id="{BF3A92E0-5B5D-451E-A005-51F7B5038F4C}"/>
              </a:ext>
            </a:extLst>
          </p:cNvPr>
          <p:cNvSpPr txBox="1">
            <a:spLocks/>
          </p:cNvSpPr>
          <p:nvPr/>
        </p:nvSpPr>
        <p:spPr>
          <a:xfrm>
            <a:off x="5075967" y="2110767"/>
            <a:ext cx="3508903" cy="330712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Sell the opportunity</a:t>
            </a:r>
          </a:p>
          <a:p>
            <a:pPr lvl="1"/>
            <a:r>
              <a:rPr lang="en-US" dirty="0"/>
              <a:t>The projects</a:t>
            </a:r>
          </a:p>
          <a:p>
            <a:pPr lvl="2"/>
            <a:r>
              <a:rPr lang="en-US" dirty="0"/>
              <a:t>The team</a:t>
            </a:r>
          </a:p>
          <a:p>
            <a:pPr lvl="2"/>
            <a:r>
              <a:rPr lang="en-US" dirty="0"/>
              <a:t>The company</a:t>
            </a:r>
          </a:p>
          <a:p>
            <a:pPr lvl="2"/>
            <a:r>
              <a:rPr lang="en-US" dirty="0"/>
              <a:t>The perks</a:t>
            </a:r>
          </a:p>
          <a:p>
            <a:pPr lvl="2"/>
            <a:r>
              <a:rPr lang="en-US" dirty="0"/>
              <a:t>Their contribution/impact</a:t>
            </a:r>
          </a:p>
          <a:p>
            <a:pPr lvl="1"/>
            <a:r>
              <a:rPr lang="en-US" dirty="0"/>
              <a:t>How do we assess?</a:t>
            </a:r>
          </a:p>
          <a:p>
            <a:pPr lvl="2"/>
            <a:r>
              <a:rPr lang="en-US" dirty="0"/>
              <a:t>Preparation</a:t>
            </a:r>
          </a:p>
          <a:p>
            <a:pPr lvl="2"/>
            <a:r>
              <a:rPr lang="en-US" dirty="0"/>
              <a:t>Promptness (“I care”)</a:t>
            </a:r>
          </a:p>
          <a:p>
            <a:pPr lvl="2"/>
            <a:r>
              <a:rPr lang="en-US" dirty="0"/>
              <a:t>Attitude and vibe</a:t>
            </a:r>
          </a:p>
          <a:p>
            <a:pPr lvl="2"/>
            <a:r>
              <a:rPr lang="en-US" dirty="0"/>
              <a:t>Your stories</a:t>
            </a:r>
            <a:endParaRPr lang="en-GB" dirty="0"/>
          </a:p>
        </p:txBody>
      </p:sp>
    </p:spTree>
    <p:extLst>
      <p:ext uri="{BB962C8B-B14F-4D97-AF65-F5344CB8AC3E}">
        <p14:creationId xmlns:p14="http://schemas.microsoft.com/office/powerpoint/2010/main" val="61932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2127-F357-403F-9FF2-0802BC61610B}"/>
              </a:ext>
            </a:extLst>
          </p:cNvPr>
          <p:cNvSpPr>
            <a:spLocks noGrp="1"/>
          </p:cNvSpPr>
          <p:nvPr>
            <p:ph type="title"/>
          </p:nvPr>
        </p:nvSpPr>
        <p:spPr>
          <a:xfrm>
            <a:off x="1097279" y="286603"/>
            <a:ext cx="10764283" cy="1450757"/>
          </a:xfrm>
        </p:spPr>
        <p:txBody>
          <a:bodyPr/>
          <a:lstStyle/>
          <a:p>
            <a:r>
              <a:rPr lang="en-GB" dirty="0"/>
              <a:t>Interviewee role in the job interview</a:t>
            </a:r>
          </a:p>
        </p:txBody>
      </p:sp>
      <p:sp>
        <p:nvSpPr>
          <p:cNvPr id="5" name="Content Placeholder 4">
            <a:extLst>
              <a:ext uri="{FF2B5EF4-FFF2-40B4-BE49-F238E27FC236}">
                <a16:creationId xmlns:a16="http://schemas.microsoft.com/office/drawing/2014/main" id="{5125EECA-4267-4C62-93D2-37D30255124E}"/>
              </a:ext>
            </a:extLst>
          </p:cNvPr>
          <p:cNvSpPr>
            <a:spLocks noGrp="1"/>
          </p:cNvSpPr>
          <p:nvPr>
            <p:ph idx="1"/>
          </p:nvPr>
        </p:nvSpPr>
        <p:spPr>
          <a:xfrm>
            <a:off x="1097279" y="2108203"/>
            <a:ext cx="5343159" cy="2463798"/>
          </a:xfrm>
        </p:spPr>
        <p:txBody>
          <a:bodyPr>
            <a:normAutofit/>
          </a:bodyPr>
          <a:lstStyle/>
          <a:p>
            <a:r>
              <a:rPr lang="en-US" dirty="0"/>
              <a:t>To sell his/her skills</a:t>
            </a:r>
          </a:p>
          <a:p>
            <a:r>
              <a:rPr lang="en-US" dirty="0"/>
              <a:t>To sell cultural fit</a:t>
            </a:r>
          </a:p>
          <a:p>
            <a:r>
              <a:rPr lang="en-US" dirty="0"/>
              <a:t>To learn more about the role</a:t>
            </a:r>
          </a:p>
          <a:p>
            <a:r>
              <a:rPr lang="en-US" dirty="0"/>
              <a:t>To assess a personal fit</a:t>
            </a:r>
          </a:p>
          <a:p>
            <a:r>
              <a:rPr lang="en-US" dirty="0"/>
              <a:t>To show drive, ambition, leadership, teamwork, etc.</a:t>
            </a:r>
            <a:endParaRPr lang="en-GB" dirty="0"/>
          </a:p>
        </p:txBody>
      </p:sp>
      <p:sp>
        <p:nvSpPr>
          <p:cNvPr id="6" name="Content Placeholder 4">
            <a:extLst>
              <a:ext uri="{FF2B5EF4-FFF2-40B4-BE49-F238E27FC236}">
                <a16:creationId xmlns:a16="http://schemas.microsoft.com/office/drawing/2014/main" id="{BF3A92E0-5B5D-451E-A005-51F7B5038F4C}"/>
              </a:ext>
            </a:extLst>
          </p:cNvPr>
          <p:cNvSpPr txBox="1">
            <a:spLocks/>
          </p:cNvSpPr>
          <p:nvPr/>
        </p:nvSpPr>
        <p:spPr>
          <a:xfrm>
            <a:off x="6479420" y="2108202"/>
            <a:ext cx="4713986" cy="184883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How? Sell, learn, assess, and show:</a:t>
            </a:r>
          </a:p>
          <a:p>
            <a:pPr lvl="1"/>
            <a:r>
              <a:rPr lang="en-US" dirty="0"/>
              <a:t>Stories</a:t>
            </a:r>
          </a:p>
          <a:p>
            <a:pPr lvl="1"/>
            <a:r>
              <a:rPr lang="en-US" dirty="0"/>
              <a:t>Concise answers</a:t>
            </a:r>
          </a:p>
          <a:p>
            <a:pPr lvl="1"/>
            <a:r>
              <a:rPr lang="en-US" dirty="0"/>
              <a:t>Thoughtful questions</a:t>
            </a:r>
          </a:p>
          <a:p>
            <a:pPr lvl="1"/>
            <a:r>
              <a:rPr lang="en-US" dirty="0"/>
              <a:t>Choice of words, body language, and kindness</a:t>
            </a:r>
          </a:p>
        </p:txBody>
      </p:sp>
    </p:spTree>
    <p:extLst>
      <p:ext uri="{BB962C8B-B14F-4D97-AF65-F5344CB8AC3E}">
        <p14:creationId xmlns:p14="http://schemas.microsoft.com/office/powerpoint/2010/main" val="90017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{96625CC4-050C-4848-9647-27111C69D43C}tf56160789_win32</Template>
  <TotalTime>387</TotalTime>
  <Words>2434</Words>
  <Application>Microsoft Office PowerPoint</Application>
  <PresentationFormat>Widescreen</PresentationFormat>
  <Paragraphs>360</Paragraphs>
  <Slides>49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6" baseType="lpstr">
      <vt:lpstr>Bookman Old Style</vt:lpstr>
      <vt:lpstr>Calibri</vt:lpstr>
      <vt:lpstr>Franklin Gothic Book</vt:lpstr>
      <vt:lpstr>Gotham Light</vt:lpstr>
      <vt:lpstr>Gotham Medium</vt:lpstr>
      <vt:lpstr>1_RetrospectVTI</vt:lpstr>
      <vt:lpstr>Microsoft Excel Worksheet</vt:lpstr>
      <vt:lpstr>Interviewing For Interviewers</vt:lpstr>
      <vt:lpstr>Success is not final; failure is not fatal: it is the courage to continue that counts.</vt:lpstr>
      <vt:lpstr>Agenda</vt:lpstr>
      <vt:lpstr>Introduction</vt:lpstr>
      <vt:lpstr>Candidate perspective in IT</vt:lpstr>
      <vt:lpstr>Interviewer perspective in IT</vt:lpstr>
      <vt:lpstr>Types of interviews</vt:lpstr>
      <vt:lpstr>Interviewer role in the job interview</vt:lpstr>
      <vt:lpstr>Interviewee role in the job interview</vt:lpstr>
      <vt:lpstr>Interviewee path to interview</vt:lpstr>
      <vt:lpstr>Owning the interview</vt:lpstr>
      <vt:lpstr>Using questions effectively</vt:lpstr>
      <vt:lpstr>Key takeaways</vt:lpstr>
      <vt:lpstr>Technical interview</vt:lpstr>
      <vt:lpstr>Why are you asking each question?</vt:lpstr>
      <vt:lpstr>Breadth ( horizontal ) questions</vt:lpstr>
      <vt:lpstr>Depth ( vertical ) questions</vt:lpstr>
      <vt:lpstr>Breadth + Depth questions</vt:lpstr>
      <vt:lpstr>Technical Questions: When and Where</vt:lpstr>
      <vt:lpstr>Template for questions and answers</vt:lpstr>
      <vt:lpstr>Other ideas for technical questions</vt:lpstr>
      <vt:lpstr>Key takeaways</vt:lpstr>
      <vt:lpstr>Cultural fit</vt:lpstr>
      <vt:lpstr>Will they fit in with your team?</vt:lpstr>
      <vt:lpstr>Cultural questions – when and where</vt:lpstr>
      <vt:lpstr>Questions vs Conversation</vt:lpstr>
      <vt:lpstr>Other ideas for cultural questions</vt:lpstr>
      <vt:lpstr>Key takeaways</vt:lpstr>
      <vt:lpstr>Candidate resume</vt:lpstr>
      <vt:lpstr>What is the purpose of a resume?</vt:lpstr>
      <vt:lpstr>How to use resumes?</vt:lpstr>
      <vt:lpstr>What to care about in a resume</vt:lpstr>
      <vt:lpstr>What to look for?</vt:lpstr>
      <vt:lpstr>Your questions</vt:lpstr>
      <vt:lpstr>Key takeaways</vt:lpstr>
      <vt:lpstr>Interview problems</vt:lpstr>
      <vt:lpstr>Three Pitfalls of Interviewing</vt:lpstr>
      <vt:lpstr>Talking too much</vt:lpstr>
      <vt:lpstr>Wasting time</vt:lpstr>
      <vt:lpstr>Illegal questions</vt:lpstr>
      <vt:lpstr>Illegal questions</vt:lpstr>
      <vt:lpstr>Key takeaways</vt:lpstr>
      <vt:lpstr>Interview Preparation</vt:lpstr>
      <vt:lpstr>Read, Set, Go…? What am I missing?</vt:lpstr>
      <vt:lpstr>Read, Set, Go…? What am I missing?</vt:lpstr>
      <vt:lpstr>Read, Set, Go…? What am I missing?</vt:lpstr>
      <vt:lpstr>Read, Set, Go…? What am I missing?</vt:lpstr>
      <vt:lpstr>Key takeaways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Interviewing For Interviewers</dc:title>
  <dc:creator>Saban Josip 6035 ED</dc:creator>
  <cp:lastModifiedBy>Josip Šaban</cp:lastModifiedBy>
  <cp:revision>383</cp:revision>
  <dcterms:created xsi:type="dcterms:W3CDTF">2022-01-05T09:41:03Z</dcterms:created>
  <dcterms:modified xsi:type="dcterms:W3CDTF">2022-03-15T20:21:10Z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8939b85-7e40-4a1d-91e1-0e84c3b219d7_Enabled">
    <vt:lpwstr>true</vt:lpwstr>
  </property>
  <property fmtid="{D5CDD505-2E9C-101B-9397-08002B2CF9AE}" pid="3" name="MSIP_Label_38939b85-7e40-4a1d-91e1-0e84c3b219d7_SetDate">
    <vt:lpwstr>2022-01-05T09:41:04Z</vt:lpwstr>
  </property>
  <property fmtid="{D5CDD505-2E9C-101B-9397-08002B2CF9AE}" pid="4" name="MSIP_Label_38939b85-7e40-4a1d-91e1-0e84c3b219d7_Method">
    <vt:lpwstr>Standard</vt:lpwstr>
  </property>
  <property fmtid="{D5CDD505-2E9C-101B-9397-08002B2CF9AE}" pid="5" name="MSIP_Label_38939b85-7e40-4a1d-91e1-0e84c3b219d7_Name">
    <vt:lpwstr>38939b85-7e40-4a1d-91e1-0e84c3b219d7</vt:lpwstr>
  </property>
  <property fmtid="{D5CDD505-2E9C-101B-9397-08002B2CF9AE}" pid="6" name="MSIP_Label_38939b85-7e40-4a1d-91e1-0e84c3b219d7_SiteId">
    <vt:lpwstr>3ad0376a-54d3-49a6-9e20-52de0a92fc89</vt:lpwstr>
  </property>
  <property fmtid="{D5CDD505-2E9C-101B-9397-08002B2CF9AE}" pid="7" name="MSIP_Label_38939b85-7e40-4a1d-91e1-0e84c3b219d7_ActionId">
    <vt:lpwstr>6afe1d55-8f0d-4230-917f-f6235e18d1d8</vt:lpwstr>
  </property>
  <property fmtid="{D5CDD505-2E9C-101B-9397-08002B2CF9AE}" pid="8" name="MSIP_Label_38939b85-7e40-4a1d-91e1-0e84c3b219d7_ContentBits">
    <vt:lpwstr>0</vt:lpwstr>
  </property>
</Properties>
</file>