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2"/>
  </p:sldMasterIdLst>
  <p:notesMasterIdLst>
    <p:notesMasterId r:id="rId71"/>
  </p:notesMasterIdLst>
  <p:handoutMasterIdLst>
    <p:handoutMasterId r:id="rId72"/>
  </p:handoutMasterIdLst>
  <p:sldIdLst>
    <p:sldId id="256" r:id="rId3"/>
    <p:sldId id="257" r:id="rId4"/>
    <p:sldId id="258" r:id="rId5"/>
    <p:sldId id="259"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5" r:id="rId38"/>
    <p:sldId id="294" r:id="rId39"/>
    <p:sldId id="297" r:id="rId40"/>
    <p:sldId id="296" r:id="rId41"/>
    <p:sldId id="293" r:id="rId42"/>
    <p:sldId id="298" r:id="rId43"/>
    <p:sldId id="300" r:id="rId44"/>
    <p:sldId id="301" r:id="rId45"/>
    <p:sldId id="302" r:id="rId46"/>
    <p:sldId id="305" r:id="rId47"/>
    <p:sldId id="304" r:id="rId48"/>
    <p:sldId id="303" r:id="rId49"/>
    <p:sldId id="306" r:id="rId50"/>
    <p:sldId id="307" r:id="rId51"/>
    <p:sldId id="308" r:id="rId52"/>
    <p:sldId id="309" r:id="rId53"/>
    <p:sldId id="310" r:id="rId54"/>
    <p:sldId id="311" r:id="rId55"/>
    <p:sldId id="319" r:id="rId56"/>
    <p:sldId id="322" r:id="rId57"/>
    <p:sldId id="323" r:id="rId58"/>
    <p:sldId id="324" r:id="rId59"/>
    <p:sldId id="325" r:id="rId60"/>
    <p:sldId id="327" r:id="rId61"/>
    <p:sldId id="326" r:id="rId62"/>
    <p:sldId id="328" r:id="rId63"/>
    <p:sldId id="329" r:id="rId64"/>
    <p:sldId id="330" r:id="rId65"/>
    <p:sldId id="312" r:id="rId66"/>
    <p:sldId id="313" r:id="rId67"/>
    <p:sldId id="315" r:id="rId68"/>
    <p:sldId id="316" r:id="rId69"/>
    <p:sldId id="317" r:id="rId70"/>
  </p:sldIdLst>
  <p:sldSz cx="9144000" cy="6858000" type="screen4x3"/>
  <p:notesSz cx="6946900" cy="92837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85000" autoAdjust="0"/>
  </p:normalViewPr>
  <p:slideViewPr>
    <p:cSldViewPr>
      <p:cViewPr varScale="1">
        <p:scale>
          <a:sx n="98" d="100"/>
          <a:sy n="98" d="100"/>
        </p:scale>
        <p:origin x="1782" y="72"/>
      </p:cViewPr>
      <p:guideLst>
        <p:guide orient="horz" pos="2160"/>
        <p:guide pos="2880"/>
      </p:guideLst>
    </p:cSldViewPr>
  </p:slideViewPr>
  <p:outlineViewPr>
    <p:cViewPr>
      <p:scale>
        <a:sx n="33" d="100"/>
        <a:sy n="33" d="100"/>
      </p:scale>
      <p:origin x="0" y="-320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t" anchorCtr="0" compatLnSpc="1">
            <a:prstTxWarp prst="textNoShape">
              <a:avLst/>
            </a:prstTxWarp>
          </a:bodyPr>
          <a:lstStyle>
            <a:lvl1pPr defTabSz="927100" eaLnBrk="0" hangingPunct="0">
              <a:defRPr sz="1200"/>
            </a:lvl1pPr>
          </a:lstStyle>
          <a:p>
            <a:endParaRPr lang="en-US"/>
          </a:p>
        </p:txBody>
      </p:sp>
      <p:sp>
        <p:nvSpPr>
          <p:cNvPr id="20483" name="Rectangle 3"/>
          <p:cNvSpPr>
            <a:spLocks noGrp="1" noChangeArrowheads="1"/>
          </p:cNvSpPr>
          <p:nvPr>
            <p:ph type="dt" sz="quarter"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t" anchorCtr="0" compatLnSpc="1">
            <a:prstTxWarp prst="textNoShape">
              <a:avLst/>
            </a:prstTxWarp>
          </a:bodyPr>
          <a:lstStyle>
            <a:lvl1pPr algn="r" defTabSz="927100" eaLnBrk="0" hangingPunct="0">
              <a:defRPr sz="1200"/>
            </a:lvl1pPr>
          </a:lstStyle>
          <a:p>
            <a:endParaRPr lang="en-US"/>
          </a:p>
        </p:txBody>
      </p:sp>
      <p:sp>
        <p:nvSpPr>
          <p:cNvPr id="20484" name="Rectangle 4"/>
          <p:cNvSpPr>
            <a:spLocks noGrp="1" noChangeArrowheads="1"/>
          </p:cNvSpPr>
          <p:nvPr>
            <p:ph type="ftr" sz="quarter" idx="2"/>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b" anchorCtr="0" compatLnSpc="1">
            <a:prstTxWarp prst="textNoShape">
              <a:avLst/>
            </a:prstTxWarp>
          </a:bodyPr>
          <a:lstStyle>
            <a:lvl1pPr defTabSz="927100" eaLnBrk="0" hangingPunct="0">
              <a:defRPr sz="1200"/>
            </a:lvl1pPr>
          </a:lstStyle>
          <a:p>
            <a:endParaRPr lang="en-US"/>
          </a:p>
        </p:txBody>
      </p:sp>
      <p:sp>
        <p:nvSpPr>
          <p:cNvPr id="20485" name="Rectangle 5"/>
          <p:cNvSpPr>
            <a:spLocks noGrp="1" noChangeArrowheads="1"/>
          </p:cNvSpPr>
          <p:nvPr>
            <p:ph type="sldNum" sz="quarter" idx="3"/>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b" anchorCtr="0" compatLnSpc="1">
            <a:prstTxWarp prst="textNoShape">
              <a:avLst/>
            </a:prstTxWarp>
          </a:bodyPr>
          <a:lstStyle>
            <a:lvl1pPr algn="r" defTabSz="927100" eaLnBrk="0" hangingPunct="0">
              <a:defRPr sz="1200"/>
            </a:lvl1pPr>
          </a:lstStyle>
          <a:p>
            <a:fld id="{AF47CCCC-307A-4810-BAB0-0FB698B8C195}" type="slidenum">
              <a:rPr lang="en-US"/>
              <a:pPr/>
              <a:t>‹#›</a:t>
            </a:fld>
            <a:endParaRPr lang="en-US"/>
          </a:p>
        </p:txBody>
      </p:sp>
    </p:spTree>
    <p:extLst>
      <p:ext uri="{BB962C8B-B14F-4D97-AF65-F5344CB8AC3E}">
        <p14:creationId xmlns:p14="http://schemas.microsoft.com/office/powerpoint/2010/main" val="9460066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lvl1pPr defTabSz="927100" eaLnBrk="0" hangingPunct="0">
              <a:defRPr sz="1200"/>
            </a:lvl1pPr>
          </a:lstStyle>
          <a:p>
            <a:endParaRPr lang="en-US"/>
          </a:p>
        </p:txBody>
      </p:sp>
      <p:sp>
        <p:nvSpPr>
          <p:cNvPr id="2051" name="Rectangle 3"/>
          <p:cNvSpPr>
            <a:spLocks noGrp="1" noRot="1" noChangeAspect="1" noChangeArrowheads="1"/>
          </p:cNvSpPr>
          <p:nvPr>
            <p:ph type="sldImg" idx="2"/>
          </p:nvPr>
        </p:nvSpPr>
        <p:spPr bwMode="auto">
          <a:xfrm>
            <a:off x="1152525" y="696913"/>
            <a:ext cx="4641850" cy="3481387"/>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25513" y="4410075"/>
            <a:ext cx="50958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3" name="Rectangle 5"/>
          <p:cNvSpPr>
            <a:spLocks noGrp="1" noChangeArrowheads="1"/>
          </p:cNvSpPr>
          <p:nvPr>
            <p:ph type="dt"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t" anchorCtr="0" compatLnSpc="1">
            <a:prstTxWarp prst="textNoShape">
              <a:avLst/>
            </a:prstTxWarp>
          </a:bodyPr>
          <a:lstStyle>
            <a:lvl1pPr algn="r" defTabSz="927100" eaLnBrk="0" hangingPunct="0">
              <a:defRPr sz="1200"/>
            </a:lvl1pPr>
          </a:lstStyle>
          <a:p>
            <a:endParaRPr lang="en-US"/>
          </a:p>
        </p:txBody>
      </p:sp>
      <p:sp>
        <p:nvSpPr>
          <p:cNvPr id="2054" name="Rectangle 6"/>
          <p:cNvSpPr>
            <a:spLocks noGrp="1" noChangeArrowheads="1"/>
          </p:cNvSpPr>
          <p:nvPr>
            <p:ph type="ftr" sz="quarter" idx="4"/>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b" anchorCtr="0" compatLnSpc="1">
            <a:prstTxWarp prst="textNoShape">
              <a:avLst/>
            </a:prstTxWarp>
          </a:bodyPr>
          <a:lstStyle>
            <a:lvl1pPr defTabSz="927100" eaLnBrk="0" hangingPunct="0">
              <a:defRPr sz="1200"/>
            </a:lvl1pPr>
          </a:lstStyle>
          <a:p>
            <a:endParaRPr lang="en-US"/>
          </a:p>
        </p:txBody>
      </p:sp>
      <p:sp>
        <p:nvSpPr>
          <p:cNvPr id="2055" name="Rectangle 7"/>
          <p:cNvSpPr>
            <a:spLocks noGrp="1" noChangeArrowheads="1"/>
          </p:cNvSpPr>
          <p:nvPr>
            <p:ph type="sldNum" sz="quarter" idx="5"/>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738" tIns="46369" rIns="92738" bIns="46369" numCol="1" anchor="b" anchorCtr="0" compatLnSpc="1">
            <a:prstTxWarp prst="textNoShape">
              <a:avLst/>
            </a:prstTxWarp>
          </a:bodyPr>
          <a:lstStyle>
            <a:lvl1pPr algn="r" defTabSz="927100" eaLnBrk="0" hangingPunct="0">
              <a:defRPr sz="1200"/>
            </a:lvl1pPr>
          </a:lstStyle>
          <a:p>
            <a:fld id="{C7324988-157E-48A4-8BD0-4BF7D9FE9192}" type="slidenum">
              <a:rPr lang="en-US"/>
              <a:pPr/>
              <a:t>‹#›</a:t>
            </a:fld>
            <a:endParaRPr lang="en-US"/>
          </a:p>
        </p:txBody>
      </p:sp>
    </p:spTree>
    <p:extLst>
      <p:ext uri="{BB962C8B-B14F-4D97-AF65-F5344CB8AC3E}">
        <p14:creationId xmlns:p14="http://schemas.microsoft.com/office/powerpoint/2010/main" val="41851591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err="1" smtClean="0"/>
              <a:t>Scenario</a:t>
            </a:r>
            <a:r>
              <a:rPr lang="hr-HR" dirty="0" smtClean="0"/>
              <a:t> one </a:t>
            </a:r>
            <a:r>
              <a:rPr lang="hr-HR" dirty="0" err="1" smtClean="0"/>
              <a:t>details</a:t>
            </a:r>
            <a:r>
              <a:rPr lang="hr-HR" dirty="0" smtClean="0"/>
              <a:t>: </a:t>
            </a:r>
          </a:p>
          <a:p>
            <a:r>
              <a:rPr lang="hr-HR" dirty="0" smtClean="0"/>
              <a:t>   - </a:t>
            </a:r>
            <a:r>
              <a:rPr lang="en-US" dirty="0" smtClean="0"/>
              <a:t>You have relatively good requirements (25 use cases). You have a</a:t>
            </a:r>
            <a:r>
              <a:rPr lang="hr-HR" dirty="0" smtClean="0"/>
              <a:t> </a:t>
            </a:r>
            <a:r>
              <a:rPr lang="en-US" dirty="0" smtClean="0"/>
              <a:t>highly motivated team of ﬁve engineers. They tell you they can have it</a:t>
            </a:r>
            <a:r>
              <a:rPr lang="hr-HR" dirty="0" smtClean="0"/>
              <a:t> </a:t>
            </a:r>
            <a:r>
              <a:rPr lang="en-US" dirty="0" smtClean="0"/>
              <a:t>ready to ship in four months. What do you say? Do you accept their estimate or not?</a:t>
            </a:r>
          </a:p>
          <a:p>
            <a:endParaRPr lang="hr-HR" dirty="0" smtClean="0"/>
          </a:p>
          <a:p>
            <a:r>
              <a:rPr lang="hr-HR" dirty="0" err="1" smtClean="0"/>
              <a:t>Scenario</a:t>
            </a:r>
            <a:r>
              <a:rPr lang="hr-HR" dirty="0" smtClean="0"/>
              <a:t> </a:t>
            </a:r>
            <a:r>
              <a:rPr lang="hr-HR" dirty="0" err="1" smtClean="0"/>
              <a:t>two</a:t>
            </a:r>
            <a:r>
              <a:rPr lang="hr-HR" baseline="0" dirty="0" smtClean="0"/>
              <a:t> </a:t>
            </a:r>
            <a:r>
              <a:rPr lang="hr-HR" baseline="0" dirty="0" err="1" smtClean="0"/>
              <a:t>details</a:t>
            </a:r>
            <a:r>
              <a:rPr lang="hr-HR" baseline="0" dirty="0" smtClean="0"/>
              <a:t>:</a:t>
            </a:r>
          </a:p>
          <a:p>
            <a:r>
              <a:rPr lang="hr-HR" baseline="0" dirty="0" smtClean="0"/>
              <a:t>   - </a:t>
            </a:r>
            <a:r>
              <a:rPr lang="en-US" dirty="0" smtClean="0"/>
              <a:t>You have looked at the data. It tells you that there are approximately eight defects per thousand lines of code left in the system. Should you say</a:t>
            </a:r>
            <a:r>
              <a:rPr lang="hr-HR" dirty="0" smtClean="0"/>
              <a:t> </a:t>
            </a:r>
            <a:r>
              <a:rPr lang="en-US" dirty="0" smtClean="0"/>
              <a:t>“yes” or “no”?</a:t>
            </a:r>
            <a:endParaRPr lang="de-AT" dirty="0" smtClean="0"/>
          </a:p>
          <a:p>
            <a:endParaRPr lang="en-US" dirty="0"/>
          </a:p>
        </p:txBody>
      </p:sp>
      <p:sp>
        <p:nvSpPr>
          <p:cNvPr id="4" name="Slide Number Placeholder 3"/>
          <p:cNvSpPr>
            <a:spLocks noGrp="1"/>
          </p:cNvSpPr>
          <p:nvPr>
            <p:ph type="sldNum" sz="quarter" idx="10"/>
          </p:nvPr>
        </p:nvSpPr>
        <p:spPr/>
        <p:txBody>
          <a:bodyPr/>
          <a:lstStyle/>
          <a:p>
            <a:fld id="{C7324988-157E-48A4-8BD0-4BF7D9FE9192}" type="slidenum">
              <a:rPr lang="en-US" smtClean="0"/>
              <a:pPr/>
              <a:t>4</a:t>
            </a:fld>
            <a:endParaRPr lang="en-US"/>
          </a:p>
        </p:txBody>
      </p:sp>
    </p:spTree>
    <p:extLst>
      <p:ext uri="{BB962C8B-B14F-4D97-AF65-F5344CB8AC3E}">
        <p14:creationId xmlns:p14="http://schemas.microsoft.com/office/powerpoint/2010/main" val="592607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14</a:t>
            </a:fld>
            <a:endParaRPr lang="en-US"/>
          </a:p>
        </p:txBody>
      </p:sp>
    </p:spTree>
    <p:extLst>
      <p:ext uri="{BB962C8B-B14F-4D97-AF65-F5344CB8AC3E}">
        <p14:creationId xmlns:p14="http://schemas.microsoft.com/office/powerpoint/2010/main" val="1336882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15</a:t>
            </a:fld>
            <a:endParaRPr lang="en-US"/>
          </a:p>
        </p:txBody>
      </p:sp>
    </p:spTree>
    <p:extLst>
      <p:ext uri="{BB962C8B-B14F-4D97-AF65-F5344CB8AC3E}">
        <p14:creationId xmlns:p14="http://schemas.microsoft.com/office/powerpoint/2010/main" val="1130201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16</a:t>
            </a:fld>
            <a:endParaRPr lang="en-US"/>
          </a:p>
        </p:txBody>
      </p:sp>
    </p:spTree>
    <p:extLst>
      <p:ext uri="{BB962C8B-B14F-4D97-AF65-F5344CB8AC3E}">
        <p14:creationId xmlns:p14="http://schemas.microsoft.com/office/powerpoint/2010/main" val="177055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17</a:t>
            </a:fld>
            <a:endParaRPr lang="en-US"/>
          </a:p>
        </p:txBody>
      </p:sp>
    </p:spTree>
    <p:extLst>
      <p:ext uri="{BB962C8B-B14F-4D97-AF65-F5344CB8AC3E}">
        <p14:creationId xmlns:p14="http://schemas.microsoft.com/office/powerpoint/2010/main" val="1609421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18</a:t>
            </a:fld>
            <a:endParaRPr lang="en-US"/>
          </a:p>
        </p:txBody>
      </p:sp>
    </p:spTree>
    <p:extLst>
      <p:ext uri="{BB962C8B-B14F-4D97-AF65-F5344CB8AC3E}">
        <p14:creationId xmlns:p14="http://schemas.microsoft.com/office/powerpoint/2010/main" val="1074540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i="0" u="none" strike="noStrike" kern="1200" baseline="0" dirty="0" smtClean="0">
                <a:solidFill>
                  <a:schemeClr val="tx1"/>
                </a:solidFill>
                <a:latin typeface="Times New Roman" pitchFamily="18" charset="0"/>
                <a:ea typeface="+mn-ea"/>
                <a:cs typeface="+mn-cs"/>
              </a:rPr>
              <a:t>What number did you come up with? What rules did you decide to use? In experiments with students, the answers range from 11 to 19, with occasional counts over 100 if the data definitions are included. As with most everything, it depends on how you count and what the rules are. Did you count comment lines? Did you count lines with just a “g”? If instead, we have a well-specified model that tells us “the rules,” then, counting lines becomes simple, and the students all arrive at the </a:t>
            </a:r>
            <a:r>
              <a:rPr kumimoji="1" lang="de-AT" sz="1200" b="0" i="0" u="none" strike="noStrike" kern="1200" baseline="0" dirty="0" smtClean="0">
                <a:solidFill>
                  <a:schemeClr val="tx1"/>
                </a:solidFill>
                <a:latin typeface="Times New Roman" pitchFamily="18" charset="0"/>
                <a:ea typeface="+mn-ea"/>
                <a:cs typeface="+mn-cs"/>
              </a:rPr>
              <a:t>same </a:t>
            </a:r>
            <a:r>
              <a:rPr kumimoji="1" lang="de-AT" sz="1200" b="0" i="0" u="none" strike="noStrike" kern="1200" baseline="0" dirty="0" err="1" smtClean="0">
                <a:solidFill>
                  <a:schemeClr val="tx1"/>
                </a:solidFill>
                <a:latin typeface="Times New Roman" pitchFamily="18" charset="0"/>
                <a:ea typeface="+mn-ea"/>
                <a:cs typeface="+mn-cs"/>
              </a:rPr>
              <a:t>answer</a:t>
            </a:r>
            <a:r>
              <a:rPr kumimoji="1" lang="de-AT" sz="1200" b="0" i="0" u="none" strike="noStrike" kern="1200" baseline="0" dirty="0" smtClean="0">
                <a:solidFill>
                  <a:schemeClr val="tx1"/>
                </a:solidFill>
                <a:latin typeface="Times New Roman" pitchFamily="18" charset="0"/>
                <a:ea typeface="+mn-ea"/>
                <a:cs typeface="+mn-cs"/>
              </a:rPr>
              <a:t>.</a:t>
            </a:r>
            <a:endParaRPr lang="de-AT" dirty="0" smtClean="0"/>
          </a:p>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19</a:t>
            </a:fld>
            <a:endParaRPr lang="en-US"/>
          </a:p>
        </p:txBody>
      </p:sp>
    </p:spTree>
    <p:extLst>
      <p:ext uri="{BB962C8B-B14F-4D97-AF65-F5344CB8AC3E}">
        <p14:creationId xmlns:p14="http://schemas.microsoft.com/office/powerpoint/2010/main" val="4284825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20</a:t>
            </a:fld>
            <a:endParaRPr lang="en-US"/>
          </a:p>
        </p:txBody>
      </p:sp>
    </p:spTree>
    <p:extLst>
      <p:ext uri="{BB962C8B-B14F-4D97-AF65-F5344CB8AC3E}">
        <p14:creationId xmlns:p14="http://schemas.microsoft.com/office/powerpoint/2010/main" val="1274380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21</a:t>
            </a:fld>
            <a:endParaRPr lang="en-US"/>
          </a:p>
        </p:txBody>
      </p:sp>
    </p:spTree>
    <p:extLst>
      <p:ext uri="{BB962C8B-B14F-4D97-AF65-F5344CB8AC3E}">
        <p14:creationId xmlns:p14="http://schemas.microsoft.com/office/powerpoint/2010/main" val="2149379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22</a:t>
            </a:fld>
            <a:endParaRPr lang="en-US"/>
          </a:p>
        </p:txBody>
      </p:sp>
    </p:spTree>
    <p:extLst>
      <p:ext uri="{BB962C8B-B14F-4D97-AF65-F5344CB8AC3E}">
        <p14:creationId xmlns:p14="http://schemas.microsoft.com/office/powerpoint/2010/main" val="3528941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23</a:t>
            </a:fld>
            <a:endParaRPr lang="en-US"/>
          </a:p>
        </p:txBody>
      </p:sp>
    </p:spTree>
    <p:extLst>
      <p:ext uri="{BB962C8B-B14F-4D97-AF65-F5344CB8AC3E}">
        <p14:creationId xmlns:p14="http://schemas.microsoft.com/office/powerpoint/2010/main" val="408363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324988-157E-48A4-8BD0-4BF7D9FE9192}" type="slidenum">
              <a:rPr lang="en-US" smtClean="0"/>
              <a:pPr/>
              <a:t>5</a:t>
            </a:fld>
            <a:endParaRPr lang="en-US"/>
          </a:p>
        </p:txBody>
      </p:sp>
    </p:spTree>
    <p:extLst>
      <p:ext uri="{BB962C8B-B14F-4D97-AF65-F5344CB8AC3E}">
        <p14:creationId xmlns:p14="http://schemas.microsoft.com/office/powerpoint/2010/main" val="424875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24</a:t>
            </a:fld>
            <a:endParaRPr lang="en-US"/>
          </a:p>
        </p:txBody>
      </p:sp>
    </p:spTree>
    <p:extLst>
      <p:ext uri="{BB962C8B-B14F-4D97-AF65-F5344CB8AC3E}">
        <p14:creationId xmlns:p14="http://schemas.microsoft.com/office/powerpoint/2010/main" val="2756245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25</a:t>
            </a:fld>
            <a:endParaRPr lang="en-US"/>
          </a:p>
        </p:txBody>
      </p:sp>
    </p:spTree>
    <p:extLst>
      <p:ext uri="{BB962C8B-B14F-4D97-AF65-F5344CB8AC3E}">
        <p14:creationId xmlns:p14="http://schemas.microsoft.com/office/powerpoint/2010/main" val="628060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26</a:t>
            </a:fld>
            <a:endParaRPr lang="en-US"/>
          </a:p>
        </p:txBody>
      </p:sp>
    </p:spTree>
    <p:extLst>
      <p:ext uri="{BB962C8B-B14F-4D97-AF65-F5344CB8AC3E}">
        <p14:creationId xmlns:p14="http://schemas.microsoft.com/office/powerpoint/2010/main" val="1820927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27</a:t>
            </a:fld>
            <a:endParaRPr lang="en-US"/>
          </a:p>
        </p:txBody>
      </p:sp>
    </p:spTree>
    <p:extLst>
      <p:ext uri="{BB962C8B-B14F-4D97-AF65-F5344CB8AC3E}">
        <p14:creationId xmlns:p14="http://schemas.microsoft.com/office/powerpoint/2010/main" val="482660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28</a:t>
            </a:fld>
            <a:endParaRPr lang="en-US"/>
          </a:p>
        </p:txBody>
      </p:sp>
    </p:spTree>
    <p:extLst>
      <p:ext uri="{BB962C8B-B14F-4D97-AF65-F5344CB8AC3E}">
        <p14:creationId xmlns:p14="http://schemas.microsoft.com/office/powerpoint/2010/main" val="1425802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29</a:t>
            </a:fld>
            <a:endParaRPr lang="en-US"/>
          </a:p>
        </p:txBody>
      </p:sp>
    </p:spTree>
    <p:extLst>
      <p:ext uri="{BB962C8B-B14F-4D97-AF65-F5344CB8AC3E}">
        <p14:creationId xmlns:p14="http://schemas.microsoft.com/office/powerpoint/2010/main" val="1119351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30</a:t>
            </a:fld>
            <a:endParaRPr lang="en-US"/>
          </a:p>
        </p:txBody>
      </p:sp>
    </p:spTree>
    <p:extLst>
      <p:ext uri="{BB962C8B-B14F-4D97-AF65-F5344CB8AC3E}">
        <p14:creationId xmlns:p14="http://schemas.microsoft.com/office/powerpoint/2010/main" val="3200656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31</a:t>
            </a:fld>
            <a:endParaRPr lang="en-US"/>
          </a:p>
        </p:txBody>
      </p:sp>
    </p:spTree>
    <p:extLst>
      <p:ext uri="{BB962C8B-B14F-4D97-AF65-F5344CB8AC3E}">
        <p14:creationId xmlns:p14="http://schemas.microsoft.com/office/powerpoint/2010/main" val="3187540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32</a:t>
            </a:fld>
            <a:endParaRPr lang="en-US"/>
          </a:p>
        </p:txBody>
      </p:sp>
    </p:spTree>
    <p:extLst>
      <p:ext uri="{BB962C8B-B14F-4D97-AF65-F5344CB8AC3E}">
        <p14:creationId xmlns:p14="http://schemas.microsoft.com/office/powerpoint/2010/main" val="965287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33</a:t>
            </a:fld>
            <a:endParaRPr lang="en-US"/>
          </a:p>
        </p:txBody>
      </p:sp>
    </p:spTree>
    <p:extLst>
      <p:ext uri="{BB962C8B-B14F-4D97-AF65-F5344CB8AC3E}">
        <p14:creationId xmlns:p14="http://schemas.microsoft.com/office/powerpoint/2010/main" val="79769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324988-157E-48A4-8BD0-4BF7D9FE9192}" type="slidenum">
              <a:rPr lang="en-US" smtClean="0"/>
              <a:pPr/>
              <a:t>6</a:t>
            </a:fld>
            <a:endParaRPr lang="en-US"/>
          </a:p>
        </p:txBody>
      </p:sp>
    </p:spTree>
    <p:extLst>
      <p:ext uri="{BB962C8B-B14F-4D97-AF65-F5344CB8AC3E}">
        <p14:creationId xmlns:p14="http://schemas.microsoft.com/office/powerpoint/2010/main" val="215609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34</a:t>
            </a:fld>
            <a:endParaRPr lang="en-US"/>
          </a:p>
        </p:txBody>
      </p:sp>
    </p:spTree>
    <p:extLst>
      <p:ext uri="{BB962C8B-B14F-4D97-AF65-F5344CB8AC3E}">
        <p14:creationId xmlns:p14="http://schemas.microsoft.com/office/powerpoint/2010/main" val="8965683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35</a:t>
            </a:fld>
            <a:endParaRPr lang="en-US"/>
          </a:p>
        </p:txBody>
      </p:sp>
    </p:spTree>
    <p:extLst>
      <p:ext uri="{BB962C8B-B14F-4D97-AF65-F5344CB8AC3E}">
        <p14:creationId xmlns:p14="http://schemas.microsoft.com/office/powerpoint/2010/main" val="1829364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36</a:t>
            </a:fld>
            <a:endParaRPr lang="en-US"/>
          </a:p>
        </p:txBody>
      </p:sp>
    </p:spTree>
    <p:extLst>
      <p:ext uri="{BB962C8B-B14F-4D97-AF65-F5344CB8AC3E}">
        <p14:creationId xmlns:p14="http://schemas.microsoft.com/office/powerpoint/2010/main" val="4016393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38</a:t>
            </a:fld>
            <a:endParaRPr lang="en-US"/>
          </a:p>
        </p:txBody>
      </p:sp>
    </p:spTree>
    <p:extLst>
      <p:ext uri="{BB962C8B-B14F-4D97-AF65-F5344CB8AC3E}">
        <p14:creationId xmlns:p14="http://schemas.microsoft.com/office/powerpoint/2010/main" val="2454724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39</a:t>
            </a:fld>
            <a:endParaRPr lang="en-US"/>
          </a:p>
        </p:txBody>
      </p:sp>
    </p:spTree>
    <p:extLst>
      <p:ext uri="{BB962C8B-B14F-4D97-AF65-F5344CB8AC3E}">
        <p14:creationId xmlns:p14="http://schemas.microsoft.com/office/powerpoint/2010/main" val="25437636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sr-Latn-RS" dirty="0" smtClean="0">
                <a:latin typeface="Palatino" pitchFamily="-105" charset="0"/>
                <a:ea typeface="ＭＳ Ｐゴシック" panose="020B0600070205080204" pitchFamily="34" charset="-128"/>
              </a:rPr>
              <a:t>A and B can be determined by a curve fit procedure (regression analysis), matching project data to the equation</a:t>
            </a:r>
            <a:r>
              <a:rPr lang="hr-HR" altLang="sr-Latn-RS" dirty="0" smtClean="0">
                <a:latin typeface="Palatino" pitchFamily="-105" charset="0"/>
                <a:ea typeface="ＭＳ Ｐゴシック" panose="020B0600070205080204" pitchFamily="34" charset="-128"/>
              </a:rPr>
              <a:t> </a:t>
            </a:r>
            <a:r>
              <a:rPr lang="en-GB" altLang="sr-Latn-RS" dirty="0" smtClean="0">
                <a:latin typeface="Palatino" pitchFamily="-105" charset="0"/>
                <a:ea typeface="ＭＳ Ｐゴシック" panose="020B0600070205080204" pitchFamily="34" charset="-128"/>
              </a:rPr>
              <a:t>(this is how you calibrate your data to the </a:t>
            </a:r>
            <a:r>
              <a:rPr lang="en-GB" altLang="sr-Latn-RS" dirty="0" err="1" smtClean="0">
                <a:latin typeface="Palatino" pitchFamily="-105" charset="0"/>
                <a:ea typeface="ＭＳ Ｐゴシック" panose="020B0600070205080204" pitchFamily="34" charset="-128"/>
              </a:rPr>
              <a:t>Cocomo</a:t>
            </a:r>
            <a:r>
              <a:rPr lang="en-GB" altLang="sr-Latn-RS" dirty="0" smtClean="0">
                <a:latin typeface="Palatino" pitchFamily="-105" charset="0"/>
                <a:ea typeface="ＭＳ Ｐゴシック" panose="020B0600070205080204" pitchFamily="34" charset="-128"/>
              </a:rPr>
              <a:t> model)</a:t>
            </a:r>
          </a:p>
          <a:p>
            <a:r>
              <a:rPr lang="en-GB" altLang="sr-Latn-RS" dirty="0" smtClean="0">
                <a:latin typeface="Palatino" pitchFamily="-105" charset="0"/>
                <a:ea typeface="ＭＳ Ｐゴシック" panose="020B0600070205080204" pitchFamily="34" charset="-128"/>
              </a:rPr>
              <a:t>But most organizations do not have enough data to perform such an analysis</a:t>
            </a:r>
          </a:p>
          <a:p>
            <a:r>
              <a:rPr lang="en-GB" altLang="sr-Latn-RS" dirty="0" smtClean="0">
                <a:latin typeface="Palatino" pitchFamily="-105" charset="0"/>
                <a:ea typeface="ＭＳ Ｐゴシック" panose="020B0600070205080204" pitchFamily="34" charset="-128"/>
              </a:rPr>
              <a:t>So Boehm has identified three levels of difficulty that seem to characterize many software projects</a:t>
            </a:r>
          </a:p>
          <a:p>
            <a:r>
              <a:rPr lang="en-GB" altLang="sr-Latn-RS" dirty="0" smtClean="0">
                <a:latin typeface="Palatino" pitchFamily="-105" charset="0"/>
                <a:ea typeface="ＭＳ Ｐゴシック" panose="020B0600070205080204" pitchFamily="34" charset="-128"/>
              </a:rPr>
              <a:t>A further COCOMO assumption:</a:t>
            </a:r>
          </a:p>
          <a:p>
            <a:r>
              <a:rPr lang="en-GB" altLang="sr-Latn-RS" dirty="0" smtClean="0">
                <a:latin typeface="Palatino" pitchFamily="-105" charset="0"/>
                <a:ea typeface="ＭＳ Ｐゴシック" panose="020B0600070205080204" pitchFamily="34" charset="-128"/>
              </a:rPr>
              <a:t>1 staff month = 152 productive hours</a:t>
            </a:r>
            <a:r>
              <a:rPr lang="hr-HR" altLang="sr-Latn-RS" dirty="0" smtClean="0">
                <a:latin typeface="Palatino" pitchFamily="-105" charset="0"/>
                <a:ea typeface="ＭＳ Ｐゴシック" panose="020B0600070205080204" pitchFamily="34" charset="-128"/>
              </a:rPr>
              <a:t> </a:t>
            </a:r>
            <a:r>
              <a:rPr lang="en-GB" altLang="sr-Latn-RS" dirty="0" smtClean="0">
                <a:latin typeface="Palatino" pitchFamily="-105" charset="0"/>
                <a:ea typeface="ＭＳ Ｐゴシック" panose="020B0600070205080204" pitchFamily="34" charset="-128"/>
              </a:rPr>
              <a:t>(8 hours per day, 19 days/month)</a:t>
            </a:r>
            <a:r>
              <a:rPr lang="hr-HR" altLang="sr-Latn-RS" dirty="0" smtClean="0">
                <a:latin typeface="Palatino" pitchFamily="-105" charset="0"/>
                <a:ea typeface="ＭＳ Ｐゴシック" panose="020B0600070205080204" pitchFamily="34" charset="-128"/>
              </a:rPr>
              <a:t>, </a:t>
            </a:r>
            <a:r>
              <a:rPr lang="en-GB" altLang="sr-Latn-RS" dirty="0" smtClean="0">
                <a:latin typeface="Palatino" pitchFamily="-105" charset="0"/>
                <a:ea typeface="ＭＳ Ｐゴシック" panose="020B0600070205080204" pitchFamily="34" charset="-128"/>
              </a:rPr>
              <a:t>(less weekends, holidays, etc.)</a:t>
            </a:r>
            <a:endParaRPr lang="en-US" altLang="sr-Latn-RS" dirty="0" smtClean="0">
              <a:latin typeface="Palatino" pitchFamily="-105" charset="0"/>
              <a:ea typeface="ＭＳ Ｐゴシック" panose="020B0600070205080204" pitchFamily="34" charset="-128"/>
            </a:endParaRPr>
          </a:p>
          <a:p>
            <a:endParaRPr lang="en-US" altLang="sr-Latn-RS" dirty="0" smtClean="0">
              <a:latin typeface="Palatino" pitchFamily="-105" charset="0"/>
              <a:ea typeface="ＭＳ Ｐゴシック" panose="020B0600070205080204" pitchFamily="34" charset="-128"/>
            </a:endParaRPr>
          </a:p>
          <a:p>
            <a:r>
              <a:rPr lang="en-US" altLang="sr-Latn-RS" dirty="0" smtClean="0">
                <a:latin typeface="Palatino" pitchFamily="-105" charset="0"/>
                <a:ea typeface="ＭＳ Ｐゴシック" panose="020B0600070205080204" pitchFamily="34" charset="-128"/>
              </a:rPr>
              <a:t>Simple:	                   small developer groups work on a well known problem</a:t>
            </a:r>
          </a:p>
          <a:p>
            <a:r>
              <a:rPr lang="en-US" altLang="sr-Latn-RS" dirty="0" smtClean="0">
                <a:latin typeface="Palatino" pitchFamily="-105" charset="0"/>
                <a:ea typeface="ＭＳ Ｐゴシック" panose="020B0600070205080204" pitchFamily="34" charset="-128"/>
              </a:rPr>
              <a:t>Semi-complex:	complexity between  „simple“ and „complex“, either unknown problem or large group of developers</a:t>
            </a:r>
          </a:p>
          <a:p>
            <a:r>
              <a:rPr lang="en-US" altLang="sr-Latn-RS" dirty="0" smtClean="0">
                <a:latin typeface="Palatino" pitchFamily="-105" charset="0"/>
                <a:ea typeface="ＭＳ Ｐゴシック" panose="020B0600070205080204" pitchFamily="34" charset="-128"/>
              </a:rPr>
              <a:t>Complex:	                  large groups of developers, Problem domain unknown</a:t>
            </a:r>
          </a:p>
          <a:p>
            <a:r>
              <a:rPr lang="en-US" altLang="sr-Latn-RS" dirty="0" smtClean="0">
                <a:latin typeface="Palatino" pitchFamily="-105" charset="0"/>
                <a:ea typeface="ＭＳ Ｐゴシック" panose="020B0600070205080204" pitchFamily="34" charset="-128"/>
              </a:rPr>
              <a:t>[PM]  means „person months“</a:t>
            </a:r>
          </a:p>
          <a:p>
            <a:r>
              <a:rPr lang="en-US" altLang="sr-Latn-RS" dirty="0" smtClean="0">
                <a:latin typeface="Palatino" pitchFamily="-105" charset="0"/>
                <a:ea typeface="ＭＳ Ｐゴシック" panose="020B0600070205080204" pitchFamily="34" charset="-128"/>
              </a:rPr>
              <a:t>By using cost drivers, in many cases a more accurate estimate is possible</a:t>
            </a:r>
          </a:p>
        </p:txBody>
      </p:sp>
      <p:sp>
        <p:nvSpPr>
          <p:cNvPr id="4" name="Slide Number Placeholder 3"/>
          <p:cNvSpPr>
            <a:spLocks noGrp="1"/>
          </p:cNvSpPr>
          <p:nvPr>
            <p:ph type="sldNum" sz="quarter" idx="10"/>
          </p:nvPr>
        </p:nvSpPr>
        <p:spPr/>
        <p:txBody>
          <a:bodyPr/>
          <a:lstStyle/>
          <a:p>
            <a:fld id="{C7324988-157E-48A4-8BD0-4BF7D9FE9192}" type="slidenum">
              <a:rPr lang="en-US" smtClean="0"/>
              <a:pPr/>
              <a:t>40</a:t>
            </a:fld>
            <a:endParaRPr lang="en-US"/>
          </a:p>
        </p:txBody>
      </p:sp>
    </p:spTree>
    <p:extLst>
      <p:ext uri="{BB962C8B-B14F-4D97-AF65-F5344CB8AC3E}">
        <p14:creationId xmlns:p14="http://schemas.microsoft.com/office/powerpoint/2010/main" val="2800935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sr-Latn-RS" dirty="0" smtClean="0">
                <a:latin typeface="Palatino" pitchFamily="-105" charset="0"/>
                <a:ea typeface="ＭＳ Ｐゴシック" panose="020B0600070205080204" pitchFamily="34" charset="-128"/>
              </a:rPr>
              <a:t>A and B can be determined by a curve fit procedure (regression analysis), matching project data to the equation (this is how you calibrate your data to the COCOMO model). But most organizations do not have enough data to perform  such an analysis</a:t>
            </a:r>
          </a:p>
          <a:p>
            <a:r>
              <a:rPr lang="en-GB" altLang="sr-Latn-RS" dirty="0" smtClean="0">
                <a:latin typeface="Palatino" pitchFamily="-105" charset="0"/>
                <a:ea typeface="ＭＳ Ｐゴシック" panose="020B0600070205080204" pitchFamily="34" charset="-128"/>
              </a:rPr>
              <a:t>So Boehm has identified three levels of difficulty that seem to characterize many software projects</a:t>
            </a:r>
          </a:p>
          <a:p>
            <a:r>
              <a:rPr lang="en-GB" altLang="sr-Latn-RS" dirty="0" smtClean="0">
                <a:latin typeface="Palatino" pitchFamily="-105" charset="0"/>
                <a:ea typeface="ＭＳ Ｐゴシック" panose="020B0600070205080204" pitchFamily="34" charset="-128"/>
              </a:rPr>
              <a:t>A further COCOMO assumption: 1 staff month = 152 productive hours</a:t>
            </a:r>
          </a:p>
          <a:p>
            <a:r>
              <a:rPr lang="en-GB" altLang="sr-Latn-RS" dirty="0" smtClean="0">
                <a:latin typeface="Palatino" pitchFamily="-105" charset="0"/>
                <a:ea typeface="ＭＳ Ｐゴシック" panose="020B0600070205080204" pitchFamily="34" charset="-128"/>
              </a:rPr>
              <a:t> 			(8 hours per day, 19 days/month)</a:t>
            </a:r>
          </a:p>
          <a:p>
            <a:r>
              <a:rPr lang="en-GB" altLang="sr-Latn-RS" dirty="0" smtClean="0">
                <a:latin typeface="Palatino" pitchFamily="-105" charset="0"/>
                <a:ea typeface="ＭＳ Ｐゴシック" panose="020B0600070205080204" pitchFamily="34" charset="-128"/>
              </a:rPr>
              <a:t> 			(less weekends, holidays, etc.)</a:t>
            </a:r>
            <a:endParaRPr lang="en-US" altLang="sr-Latn-RS" dirty="0" smtClean="0">
              <a:latin typeface="Palatino" pitchFamily="-105" charset="0"/>
              <a:ea typeface="ＭＳ Ｐゴシック" panose="020B0600070205080204" pitchFamily="34" charset="-128"/>
            </a:endParaRPr>
          </a:p>
          <a:p>
            <a:endParaRPr lang="de-DE"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41</a:t>
            </a:fld>
            <a:endParaRPr lang="en-US"/>
          </a:p>
        </p:txBody>
      </p:sp>
    </p:spTree>
    <p:extLst>
      <p:ext uri="{BB962C8B-B14F-4D97-AF65-F5344CB8AC3E}">
        <p14:creationId xmlns:p14="http://schemas.microsoft.com/office/powerpoint/2010/main" val="2381408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42</a:t>
            </a:fld>
            <a:endParaRPr lang="en-US"/>
          </a:p>
        </p:txBody>
      </p:sp>
    </p:spTree>
    <p:extLst>
      <p:ext uri="{BB962C8B-B14F-4D97-AF65-F5344CB8AC3E}">
        <p14:creationId xmlns:p14="http://schemas.microsoft.com/office/powerpoint/2010/main" val="1655221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43</a:t>
            </a:fld>
            <a:endParaRPr lang="en-US"/>
          </a:p>
        </p:txBody>
      </p:sp>
    </p:spTree>
    <p:extLst>
      <p:ext uri="{BB962C8B-B14F-4D97-AF65-F5344CB8AC3E}">
        <p14:creationId xmlns:p14="http://schemas.microsoft.com/office/powerpoint/2010/main" val="1746840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44</a:t>
            </a:fld>
            <a:endParaRPr lang="en-US"/>
          </a:p>
        </p:txBody>
      </p:sp>
    </p:spTree>
    <p:extLst>
      <p:ext uri="{BB962C8B-B14F-4D97-AF65-F5344CB8AC3E}">
        <p14:creationId xmlns:p14="http://schemas.microsoft.com/office/powerpoint/2010/main" val="3902995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define an aligned metrics program, it is critical to engage your “customer” as well as project/organizational staff who are knowledgeable in the object to be measured. So no matter which approach is used, identifying your </a:t>
            </a:r>
            <a:r>
              <a:rPr kumimoji="1" lang="en-US" sz="1200" b="0" i="0" u="none" strike="noStrike" kern="1200" baseline="0" dirty="0" smtClean="0">
                <a:solidFill>
                  <a:schemeClr val="tx1"/>
                </a:solidFill>
                <a:latin typeface="Times New Roman" pitchFamily="18" charset="0"/>
                <a:ea typeface="+mn-ea"/>
                <a:cs typeface="+mn-cs"/>
              </a:rPr>
              <a:t>customer and getting the affected stakeholders involved will be a common </a:t>
            </a:r>
            <a:r>
              <a:rPr kumimoji="1" lang="de-AT" sz="1200" b="0" i="0" u="none" strike="noStrike" kern="1200" baseline="0" dirty="0" err="1" smtClean="0">
                <a:solidFill>
                  <a:schemeClr val="tx1"/>
                </a:solidFill>
                <a:latin typeface="Times New Roman" pitchFamily="18" charset="0"/>
                <a:ea typeface="+mn-ea"/>
                <a:cs typeface="+mn-cs"/>
              </a:rPr>
              <a:t>element</a:t>
            </a:r>
            <a:r>
              <a:rPr kumimoji="1" lang="de-AT" sz="1200" b="0" i="0" u="none" strike="noStrike" kern="1200" baseline="0" dirty="0" smtClean="0">
                <a:solidFill>
                  <a:schemeClr val="tx1"/>
                </a:solidFill>
                <a:latin typeface="Times New Roman" pitchFamily="18" charset="0"/>
                <a:ea typeface="+mn-ea"/>
                <a:cs typeface="+mn-cs"/>
              </a:rPr>
              <a:t>.</a:t>
            </a:r>
          </a:p>
          <a:p>
            <a:r>
              <a:rPr kumimoji="1" lang="en-US" sz="1200" b="0" i="0" u="none" strike="noStrike" kern="1200" baseline="0" dirty="0" smtClean="0">
                <a:solidFill>
                  <a:schemeClr val="tx1"/>
                </a:solidFill>
                <a:latin typeface="Times New Roman" pitchFamily="18" charset="0"/>
                <a:ea typeface="+mn-ea"/>
                <a:cs typeface="+mn-cs"/>
              </a:rPr>
              <a:t>   - A common misstep is to select the metrics based on what data is available or what is of most interest to the metrics engineer. These metrics efforts tend to be doomed before they begin. It costs money and time to collect metrics. The metrics need to be valuable to whomever is asking for the work to be done—that is, the customer. Always begin with an understanding of who the customer is.</a:t>
            </a:r>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8</a:t>
            </a:fld>
            <a:endParaRPr lang="en-US"/>
          </a:p>
        </p:txBody>
      </p:sp>
    </p:spTree>
    <p:extLst>
      <p:ext uri="{BB962C8B-B14F-4D97-AF65-F5344CB8AC3E}">
        <p14:creationId xmlns:p14="http://schemas.microsoft.com/office/powerpoint/2010/main" val="38616134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sr-Latn-RS" dirty="0" smtClean="0">
                <a:latin typeface="Palatino" pitchFamily="-105" charset="0"/>
                <a:ea typeface="ＭＳ Ｐゴシック" panose="020B0600070205080204" pitchFamily="34" charset="-128"/>
              </a:rPr>
              <a:t>A and B can be determined by a curve fit procedure (regression analysis), matching project data to the equation</a:t>
            </a:r>
          </a:p>
          <a:p>
            <a:r>
              <a:rPr lang="en-GB" altLang="sr-Latn-RS" dirty="0" smtClean="0">
                <a:latin typeface="Palatino" pitchFamily="-105" charset="0"/>
                <a:ea typeface="ＭＳ Ｐゴシック" panose="020B0600070205080204" pitchFamily="34" charset="-128"/>
              </a:rPr>
              <a:t> 	(this is how you calibrate your data to the </a:t>
            </a:r>
            <a:r>
              <a:rPr lang="en-GB" altLang="sr-Latn-RS" dirty="0" err="1" smtClean="0">
                <a:latin typeface="Palatino" pitchFamily="-105" charset="0"/>
                <a:ea typeface="ＭＳ Ｐゴシック" panose="020B0600070205080204" pitchFamily="34" charset="-128"/>
              </a:rPr>
              <a:t>Cocomo</a:t>
            </a:r>
            <a:r>
              <a:rPr lang="en-GB" altLang="sr-Latn-RS" dirty="0" smtClean="0">
                <a:latin typeface="Palatino" pitchFamily="-105" charset="0"/>
                <a:ea typeface="ＭＳ Ｐゴシック" panose="020B0600070205080204" pitchFamily="34" charset="-128"/>
              </a:rPr>
              <a:t> model)</a:t>
            </a:r>
          </a:p>
          <a:p>
            <a:r>
              <a:rPr lang="en-GB" altLang="sr-Latn-RS" dirty="0" smtClean="0">
                <a:latin typeface="Palatino" pitchFamily="-105" charset="0"/>
                <a:ea typeface="ＭＳ Ｐゴシック" panose="020B0600070205080204" pitchFamily="34" charset="-128"/>
              </a:rPr>
              <a:t>But most organizations do not have enough data to perform such an analysis</a:t>
            </a:r>
          </a:p>
          <a:p>
            <a:r>
              <a:rPr lang="en-GB" altLang="sr-Latn-RS" dirty="0" smtClean="0">
                <a:latin typeface="Palatino" pitchFamily="-105" charset="0"/>
                <a:ea typeface="ＭＳ Ｐゴシック" panose="020B0600070205080204" pitchFamily="34" charset="-128"/>
              </a:rPr>
              <a:t>So Boehm has identified three levels of difficulty that seem to characterize many software projects</a:t>
            </a:r>
          </a:p>
          <a:p>
            <a:r>
              <a:rPr lang="en-GB" altLang="sr-Latn-RS" dirty="0" smtClean="0">
                <a:latin typeface="Palatino" pitchFamily="-105" charset="0"/>
                <a:ea typeface="ＭＳ Ｐゴシック" panose="020B0600070205080204" pitchFamily="34" charset="-128"/>
              </a:rPr>
              <a:t>A further COCOMO assumption:</a:t>
            </a:r>
          </a:p>
          <a:p>
            <a:endParaRPr lang="en-GB" altLang="sr-Latn-RS" dirty="0" smtClean="0">
              <a:latin typeface="Palatino" pitchFamily="-105" charset="0"/>
              <a:ea typeface="ＭＳ Ｐゴシック" panose="020B0600070205080204" pitchFamily="34" charset="-128"/>
            </a:endParaRPr>
          </a:p>
          <a:p>
            <a:r>
              <a:rPr lang="en-GB" altLang="sr-Latn-RS" dirty="0" smtClean="0">
                <a:latin typeface="Palatino" pitchFamily="-105" charset="0"/>
                <a:ea typeface="ＭＳ Ｐゴシック" panose="020B0600070205080204" pitchFamily="34" charset="-128"/>
              </a:rPr>
              <a:t>1 staff month = 152 productive hours</a:t>
            </a:r>
          </a:p>
          <a:p>
            <a:r>
              <a:rPr lang="en-GB" altLang="sr-Latn-RS" dirty="0" smtClean="0">
                <a:latin typeface="Palatino" pitchFamily="-105" charset="0"/>
                <a:ea typeface="ＭＳ Ｐゴシック" panose="020B0600070205080204" pitchFamily="34" charset="-128"/>
              </a:rPr>
              <a:t> 			(8 hours per day, 19 days/month)</a:t>
            </a:r>
          </a:p>
          <a:p>
            <a:r>
              <a:rPr lang="en-GB" altLang="sr-Latn-RS" dirty="0" smtClean="0">
                <a:latin typeface="Palatino" pitchFamily="-105" charset="0"/>
                <a:ea typeface="ＭＳ Ｐゴシック" panose="020B0600070205080204" pitchFamily="34" charset="-128"/>
              </a:rPr>
              <a:t> 			(less weekends, holidays, etc.)</a:t>
            </a:r>
            <a:endParaRPr lang="en-US" altLang="sr-Latn-RS" dirty="0" smtClean="0">
              <a:latin typeface="Palatino" pitchFamily="-105" charset="0"/>
              <a:ea typeface="ＭＳ Ｐゴシック" panose="020B0600070205080204" pitchFamily="34" charset="-128"/>
            </a:endParaRPr>
          </a:p>
          <a:p>
            <a:endParaRPr lang="en-US" altLang="sr-Latn-RS" dirty="0" smtClean="0">
              <a:latin typeface="Palatino" pitchFamily="-105" charset="0"/>
              <a:ea typeface="ＭＳ Ｐゴシック" panose="020B0600070205080204" pitchFamily="34" charset="-128"/>
            </a:endParaRPr>
          </a:p>
          <a:p>
            <a:r>
              <a:rPr lang="en-US" altLang="sr-Latn-RS" dirty="0" smtClean="0">
                <a:latin typeface="Palatino" pitchFamily="-105" charset="0"/>
                <a:ea typeface="ＭＳ Ｐゴシック" panose="020B0600070205080204" pitchFamily="34" charset="-128"/>
              </a:rPr>
              <a:t>Simple:	                   small developer groups work on a well known problem</a:t>
            </a:r>
          </a:p>
          <a:p>
            <a:r>
              <a:rPr lang="en-US" altLang="sr-Latn-RS" dirty="0" smtClean="0">
                <a:latin typeface="Palatino" pitchFamily="-105" charset="0"/>
                <a:ea typeface="ＭＳ Ｐゴシック" panose="020B0600070205080204" pitchFamily="34" charset="-128"/>
              </a:rPr>
              <a:t>Semi-complex:	complexity between  „simple“ and „complex“, either unknown problem or large group of developers</a:t>
            </a:r>
          </a:p>
          <a:p>
            <a:r>
              <a:rPr lang="en-US" altLang="sr-Latn-RS" dirty="0" smtClean="0">
                <a:latin typeface="Palatino" pitchFamily="-105" charset="0"/>
                <a:ea typeface="ＭＳ Ｐゴシック" panose="020B0600070205080204" pitchFamily="34" charset="-128"/>
              </a:rPr>
              <a:t>Complex:	                  large groups of developers, Problem domain unknown</a:t>
            </a:r>
          </a:p>
          <a:p>
            <a:endParaRPr lang="en-US" altLang="sr-Latn-RS" dirty="0" smtClean="0">
              <a:latin typeface="Palatino" pitchFamily="-105" charset="0"/>
              <a:ea typeface="ＭＳ Ｐゴシック" panose="020B0600070205080204" pitchFamily="34" charset="-128"/>
            </a:endParaRPr>
          </a:p>
          <a:p>
            <a:r>
              <a:rPr lang="en-US" altLang="sr-Latn-RS" dirty="0" smtClean="0">
                <a:latin typeface="Palatino" pitchFamily="-105" charset="0"/>
                <a:ea typeface="ＭＳ Ｐゴシック" panose="020B0600070205080204" pitchFamily="34" charset="-128"/>
              </a:rPr>
              <a:t>[PM]  means „person months“</a:t>
            </a:r>
          </a:p>
          <a:p>
            <a:endParaRPr lang="en-US" altLang="sr-Latn-RS" dirty="0" smtClean="0">
              <a:latin typeface="Palatino" pitchFamily="-105" charset="0"/>
              <a:ea typeface="ＭＳ Ｐゴシック" panose="020B0600070205080204" pitchFamily="34" charset="-128"/>
            </a:endParaRPr>
          </a:p>
          <a:p>
            <a:r>
              <a:rPr lang="en-US" altLang="sr-Latn-RS" dirty="0" smtClean="0">
                <a:latin typeface="Palatino" pitchFamily="-105" charset="0"/>
                <a:ea typeface="ＭＳ Ｐゴシック" panose="020B0600070205080204" pitchFamily="34" charset="-128"/>
              </a:rPr>
              <a:t>By using cost drivers, in many cases a more accurate estimate is possible</a:t>
            </a:r>
          </a:p>
        </p:txBody>
      </p:sp>
      <p:sp>
        <p:nvSpPr>
          <p:cNvPr id="4" name="Slide Number Placeholder 3"/>
          <p:cNvSpPr>
            <a:spLocks noGrp="1"/>
          </p:cNvSpPr>
          <p:nvPr>
            <p:ph type="sldNum" sz="quarter" idx="10"/>
          </p:nvPr>
        </p:nvSpPr>
        <p:spPr/>
        <p:txBody>
          <a:bodyPr/>
          <a:lstStyle/>
          <a:p>
            <a:fld id="{C7324988-157E-48A4-8BD0-4BF7D9FE9192}" type="slidenum">
              <a:rPr lang="en-US" smtClean="0"/>
              <a:pPr/>
              <a:t>45</a:t>
            </a:fld>
            <a:endParaRPr lang="en-US"/>
          </a:p>
        </p:txBody>
      </p:sp>
    </p:spTree>
    <p:extLst>
      <p:ext uri="{BB962C8B-B14F-4D97-AF65-F5344CB8AC3E}">
        <p14:creationId xmlns:p14="http://schemas.microsoft.com/office/powerpoint/2010/main" val="23049774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sr-Latn-RS" dirty="0" smtClean="0">
                <a:latin typeface="Palatino" pitchFamily="-105" charset="0"/>
                <a:ea typeface="ＭＳ Ｐゴシック" panose="020B0600070205080204" pitchFamily="34" charset="-128"/>
              </a:rPr>
              <a:t>A and B can be determined by a curve fit procedure (regression analysis), matching project data to the equation (this is how you calibrate your data to the COCOMO model). But most organizations do not have enough data to perform  such an analysis</a:t>
            </a:r>
          </a:p>
          <a:p>
            <a:r>
              <a:rPr lang="en-GB" altLang="sr-Latn-RS" dirty="0" smtClean="0">
                <a:latin typeface="Palatino" pitchFamily="-105" charset="0"/>
                <a:ea typeface="ＭＳ Ｐゴシック" panose="020B0600070205080204" pitchFamily="34" charset="-128"/>
              </a:rPr>
              <a:t>So Boehm has identified three levels of difficulty that seem to characterize many software projects</a:t>
            </a:r>
          </a:p>
          <a:p>
            <a:r>
              <a:rPr lang="en-GB" altLang="sr-Latn-RS" dirty="0" smtClean="0">
                <a:latin typeface="Palatino" pitchFamily="-105" charset="0"/>
                <a:ea typeface="ＭＳ Ｐゴシック" panose="020B0600070205080204" pitchFamily="34" charset="-128"/>
              </a:rPr>
              <a:t>A further COCOMO assumption: 1 staff month = 152 productive hours</a:t>
            </a:r>
          </a:p>
          <a:p>
            <a:r>
              <a:rPr lang="en-GB" altLang="sr-Latn-RS" dirty="0" smtClean="0">
                <a:latin typeface="Palatino" pitchFamily="-105" charset="0"/>
                <a:ea typeface="ＭＳ Ｐゴシック" panose="020B0600070205080204" pitchFamily="34" charset="-128"/>
              </a:rPr>
              <a:t> 			(8 hours per day, 19 days/month)</a:t>
            </a:r>
          </a:p>
          <a:p>
            <a:r>
              <a:rPr lang="en-GB" altLang="sr-Latn-RS" dirty="0" smtClean="0">
                <a:latin typeface="Palatino" pitchFamily="-105" charset="0"/>
                <a:ea typeface="ＭＳ Ｐゴシック" panose="020B0600070205080204" pitchFamily="34" charset="-128"/>
              </a:rPr>
              <a:t> 			(less weekends, holidays, etc.)</a:t>
            </a:r>
            <a:endParaRPr lang="en-US"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46</a:t>
            </a:fld>
            <a:endParaRPr lang="en-US"/>
          </a:p>
        </p:txBody>
      </p:sp>
    </p:spTree>
    <p:extLst>
      <p:ext uri="{BB962C8B-B14F-4D97-AF65-F5344CB8AC3E}">
        <p14:creationId xmlns:p14="http://schemas.microsoft.com/office/powerpoint/2010/main" val="8124133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47</a:t>
            </a:fld>
            <a:endParaRPr lang="en-US"/>
          </a:p>
        </p:txBody>
      </p:sp>
    </p:spTree>
    <p:extLst>
      <p:ext uri="{BB962C8B-B14F-4D97-AF65-F5344CB8AC3E}">
        <p14:creationId xmlns:p14="http://schemas.microsoft.com/office/powerpoint/2010/main" val="3290521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48</a:t>
            </a:fld>
            <a:endParaRPr lang="en-US"/>
          </a:p>
        </p:txBody>
      </p:sp>
    </p:spTree>
    <p:extLst>
      <p:ext uri="{BB962C8B-B14F-4D97-AF65-F5344CB8AC3E}">
        <p14:creationId xmlns:p14="http://schemas.microsoft.com/office/powerpoint/2010/main" val="40655705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49</a:t>
            </a:fld>
            <a:endParaRPr lang="en-US"/>
          </a:p>
        </p:txBody>
      </p:sp>
    </p:spTree>
    <p:extLst>
      <p:ext uri="{BB962C8B-B14F-4D97-AF65-F5344CB8AC3E}">
        <p14:creationId xmlns:p14="http://schemas.microsoft.com/office/powerpoint/2010/main" val="4019858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50</a:t>
            </a:fld>
            <a:endParaRPr lang="en-US"/>
          </a:p>
        </p:txBody>
      </p:sp>
    </p:spTree>
    <p:extLst>
      <p:ext uri="{BB962C8B-B14F-4D97-AF65-F5344CB8AC3E}">
        <p14:creationId xmlns:p14="http://schemas.microsoft.com/office/powerpoint/2010/main" val="501187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51</a:t>
            </a:fld>
            <a:endParaRPr lang="en-US"/>
          </a:p>
        </p:txBody>
      </p:sp>
    </p:spTree>
    <p:extLst>
      <p:ext uri="{BB962C8B-B14F-4D97-AF65-F5344CB8AC3E}">
        <p14:creationId xmlns:p14="http://schemas.microsoft.com/office/powerpoint/2010/main" val="12703608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52</a:t>
            </a:fld>
            <a:endParaRPr lang="en-US"/>
          </a:p>
        </p:txBody>
      </p:sp>
    </p:spTree>
    <p:extLst>
      <p:ext uri="{BB962C8B-B14F-4D97-AF65-F5344CB8AC3E}">
        <p14:creationId xmlns:p14="http://schemas.microsoft.com/office/powerpoint/2010/main" val="40229562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sr-Latn-RS" dirty="0" smtClean="0">
              <a:latin typeface="Palatino" pitchFamily="-105" charset="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C7324988-157E-48A4-8BD0-4BF7D9FE9192}" type="slidenum">
              <a:rPr lang="en-US" smtClean="0"/>
              <a:pPr/>
              <a:t>53</a:t>
            </a:fld>
            <a:endParaRPr lang="en-US"/>
          </a:p>
        </p:txBody>
      </p:sp>
    </p:spTree>
    <p:extLst>
      <p:ext uri="{BB962C8B-B14F-4D97-AF65-F5344CB8AC3E}">
        <p14:creationId xmlns:p14="http://schemas.microsoft.com/office/powerpoint/2010/main" val="39115566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sr-Latn-RS" dirty="0" smtClean="0">
                <a:latin typeface="Palatino" pitchFamily="-105" charset="0"/>
                <a:ea typeface="ＭＳ Ｐゴシック" panose="020B0600070205080204" pitchFamily="34" charset="-128"/>
              </a:rPr>
              <a:t>Size is measured from a functional point of view, not from a task view. In that sense function point analysis focuses more on the functional model  (requirements analysis) than on the task model (project management). In other words, estimates are based on the users view of the  functionality , not the developers view. </a:t>
            </a:r>
          </a:p>
          <a:p>
            <a:pPr lvl="1"/>
            <a:r>
              <a:rPr lang="en-US" altLang="sr-Latn-RS" dirty="0" smtClean="0">
                <a:latin typeface="Palatino" pitchFamily="-105" charset="0"/>
                <a:ea typeface="ＭＳ Ｐゴシック" panose="020B0600070205080204" pitchFamily="34" charset="-128"/>
              </a:rPr>
              <a:t>However, the types of functions that Albrecht had in mind were transactions in a functionally decomposed system. W</a:t>
            </a:r>
            <a:r>
              <a:rPr lang="hr-HR" altLang="sr-Latn-RS" dirty="0" smtClean="0">
                <a:latin typeface="Palatino" pitchFamily="-105" charset="0"/>
                <a:ea typeface="ＭＳ Ｐゴシック" panose="020B0600070205080204" pitchFamily="34" charset="-128"/>
              </a:rPr>
              <a:t>h</a:t>
            </a:r>
            <a:r>
              <a:rPr lang="en-US" altLang="sr-Latn-RS" dirty="0" smtClean="0">
                <a:latin typeface="Palatino" pitchFamily="-105" charset="0"/>
                <a:ea typeface="ＭＳ Ｐゴシック" panose="020B0600070205080204" pitchFamily="34" charset="-128"/>
              </a:rPr>
              <a:t>ether function points can be used to count use cases is an open question. </a:t>
            </a:r>
          </a:p>
          <a:p>
            <a:pPr lvl="1"/>
            <a:endParaRPr lang="en-US" altLang="sr-Latn-RS" b="1" dirty="0" smtClean="0">
              <a:latin typeface="Palatino" pitchFamily="-105" charset="0"/>
              <a:ea typeface="ＭＳ Ｐゴシック" panose="020B0600070205080204" pitchFamily="34" charset="-128"/>
            </a:endParaRPr>
          </a:p>
          <a:p>
            <a:pPr lvl="1"/>
            <a:r>
              <a:rPr lang="en-US" altLang="sr-Latn-RS" dirty="0" smtClean="0">
                <a:latin typeface="Palatino" pitchFamily="-105" charset="0"/>
                <a:ea typeface="ＭＳ Ｐゴシック" panose="020B0600070205080204" pitchFamily="34" charset="-128"/>
              </a:rPr>
              <a:t>Function points are not a perfect measure of effort to develop an application or of its business value, although the size in function points is typically an important factor in measuring each.  This is often illustrated with an analogy to the building trades. A three thousand square foot house is usually less expensive to build one that is six thousand square feet. However, many attributes like marble bathrooms and tile floors might actually make the smaller house more expensive. Other factors, like location and number of bedrooms, might also make the smaller house more valuable as a residence.</a:t>
            </a:r>
          </a:p>
          <a:p>
            <a:pPr lvl="1"/>
            <a:endParaRPr lang="en-US" altLang="sr-Latn-RS" dirty="0" smtClean="0">
              <a:latin typeface="Palatino" pitchFamily="-105" charset="0"/>
              <a:ea typeface="ＭＳ Ｐゴシック" panose="020B0600070205080204" pitchFamily="34" charset="-128"/>
            </a:endParaRPr>
          </a:p>
          <a:p>
            <a:pPr lvl="1"/>
            <a:r>
              <a:rPr lang="en-US" altLang="sr-Latn-RS" dirty="0" smtClean="0">
                <a:latin typeface="Palatino" pitchFamily="-105" charset="0"/>
                <a:ea typeface="ＭＳ Ｐゴシック" panose="020B0600070205080204" pitchFamily="34" charset="-128"/>
              </a:rPr>
              <a:t>Historical note (From Ray Boehm: http://ourworld.compuserve.com/homepages/softcomp/fpfaq.htm)</a:t>
            </a:r>
          </a:p>
          <a:p>
            <a:pPr lvl="1"/>
            <a:r>
              <a:rPr lang="en-US" altLang="sr-Latn-RS" dirty="0" smtClean="0">
                <a:latin typeface="Palatino" pitchFamily="-105" charset="0"/>
                <a:ea typeface="ＭＳ Ｐゴシック" panose="020B0600070205080204" pitchFamily="34" charset="-128"/>
              </a:rPr>
              <a:t>In the late seventies, IBM felt the need to develop a language independent approach to estimating software development effort. It tasked one of its employees, Allan Albrecht, with developing this approach. The result was the function point technique. In the early eighties, the function point technique was refined and a counting manual was produced by IBM's GUIDE organization. The International Function Point Users Group (IFPUG) was founded in the late eighties. This organization produced its own Counting Practices Manual. In 1994, IFPUG produced Release 4.0 of its Counting Practices Manual.</a:t>
            </a:r>
          </a:p>
        </p:txBody>
      </p:sp>
      <p:sp>
        <p:nvSpPr>
          <p:cNvPr id="4" name="Slide Number Placeholder 3"/>
          <p:cNvSpPr>
            <a:spLocks noGrp="1"/>
          </p:cNvSpPr>
          <p:nvPr>
            <p:ph type="sldNum" sz="quarter" idx="10"/>
          </p:nvPr>
        </p:nvSpPr>
        <p:spPr/>
        <p:txBody>
          <a:bodyPr/>
          <a:lstStyle/>
          <a:p>
            <a:fld id="{C7324988-157E-48A4-8BD0-4BF7D9FE9192}" type="slidenum">
              <a:rPr lang="en-US" smtClean="0"/>
              <a:pPr/>
              <a:t>54</a:t>
            </a:fld>
            <a:endParaRPr lang="en-US"/>
          </a:p>
        </p:txBody>
      </p:sp>
    </p:spTree>
    <p:extLst>
      <p:ext uri="{BB962C8B-B14F-4D97-AF65-F5344CB8AC3E}">
        <p14:creationId xmlns:p14="http://schemas.microsoft.com/office/powerpoint/2010/main" val="1187501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9</a:t>
            </a:fld>
            <a:endParaRPr lang="en-US"/>
          </a:p>
        </p:txBody>
      </p:sp>
    </p:spTree>
    <p:extLst>
      <p:ext uri="{BB962C8B-B14F-4D97-AF65-F5344CB8AC3E}">
        <p14:creationId xmlns:p14="http://schemas.microsoft.com/office/powerpoint/2010/main" val="11546666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15900"/>
            <a:r>
              <a:rPr lang="en-US" altLang="sr-Latn-RS" dirty="0" smtClean="0">
                <a:latin typeface="Palatino" pitchFamily="-105" charset="0"/>
                <a:ea typeface="ＭＳ Ｐゴシック" panose="020B0600070205080204" pitchFamily="34" charset="-128"/>
              </a:rPr>
              <a:t>Function Point Analysis is based on a functional decomposition of the system into input, transformation and output functions. </a:t>
            </a:r>
          </a:p>
          <a:p>
            <a:pPr marL="215900" indent="-215900"/>
            <a:r>
              <a:rPr lang="en-US" altLang="sr-Latn-RS" dirty="0" smtClean="0">
                <a:latin typeface="Palatino" pitchFamily="-105" charset="0"/>
                <a:ea typeface="ＭＳ Ｐゴシック" panose="020B0600070205080204" pitchFamily="34" charset="-128"/>
              </a:rPr>
              <a:t>The Analysis consists of two steps: Planning the count, and performing the count. </a:t>
            </a:r>
          </a:p>
          <a:p>
            <a:pPr marL="215900" indent="-215900"/>
            <a:r>
              <a:rPr lang="en-US" altLang="sr-Latn-RS" b="1" dirty="0" smtClean="0">
                <a:latin typeface="Palatino" pitchFamily="-105" charset="0"/>
                <a:ea typeface="ＭＳ Ｐゴシック" panose="020B0600070205080204" pitchFamily="34" charset="-128"/>
              </a:rPr>
              <a:t>A) Plan the Count.</a:t>
            </a:r>
            <a:r>
              <a:rPr lang="en-US" altLang="sr-Latn-RS" dirty="0" smtClean="0">
                <a:latin typeface="Palatino" pitchFamily="-105" charset="0"/>
                <a:ea typeface="ＭＳ Ｐゴシック" panose="020B0600070205080204" pitchFamily="34" charset="-128"/>
              </a:rPr>
              <a:t> This step includes two steps: 1) determine the type of count, and 2) identify counting boundary. It also includes critical logistics around the identification of counting information.</a:t>
            </a:r>
          </a:p>
          <a:p>
            <a:pPr marL="215900" indent="-215900">
              <a:buFontTx/>
              <a:buAutoNum type="arabicParenR"/>
            </a:pPr>
            <a:r>
              <a:rPr lang="en-US" altLang="sr-Latn-RS" dirty="0" smtClean="0">
                <a:latin typeface="Palatino" pitchFamily="-105" charset="0"/>
                <a:ea typeface="ＭＳ Ｐゴシック" panose="020B0600070205080204" pitchFamily="34" charset="-128"/>
              </a:rPr>
              <a:t>There are three types of counts: development project counts, enhancement project counts and application counts. The development project count also yields the first application count for an application. </a:t>
            </a:r>
          </a:p>
          <a:p>
            <a:pPr marL="215900" indent="-215900">
              <a:buFontTx/>
              <a:buAutoNum type="arabicParenR"/>
            </a:pPr>
            <a:r>
              <a:rPr lang="en-US" altLang="sr-Latn-RS" dirty="0" smtClean="0">
                <a:latin typeface="Palatino" pitchFamily="-105" charset="0"/>
                <a:ea typeface="ＭＳ Ｐゴシック" panose="020B0600070205080204" pitchFamily="34" charset="-128"/>
              </a:rPr>
              <a:t>  Identifying the counting boundary can be complicated. In some cases, changing the counting boundary will make it necessary to do a different type of function point count. For example, what appeared to be a development project count was actually an application count followed by an enhancement project count.</a:t>
            </a:r>
          </a:p>
          <a:p>
            <a:pPr marL="215900" indent="-215900">
              <a:buFontTx/>
              <a:buAutoNum type="arabicParenR"/>
            </a:pPr>
            <a:r>
              <a:rPr lang="en-US" altLang="sr-Latn-RS" dirty="0" smtClean="0">
                <a:latin typeface="Palatino" pitchFamily="-105" charset="0"/>
                <a:ea typeface="ＭＳ Ｐゴシック" panose="020B0600070205080204" pitchFamily="34" charset="-128"/>
              </a:rPr>
              <a:t> There are three sources for counting information: the system to be counted, its documentation and the system expert (Application domain or solution domain expert). These sources are in increasing order of value to the counting process.  One can perform a system count only with access to the system (software): this is usually very time consuming.  Counting from the documentation is usually  fast if the documentation is complete and easy to understand: It never is!  The system expert can walk you through the other information and answer questions as they arise during the count. In function point analysis it is important, to get a system expert assigned with the counter for the entire count. Identification of the appropriate system expert is not always easy. It also depends on the counting boundary. An expert for one component of an application may be unaware of the particulars of other components. </a:t>
            </a:r>
          </a:p>
          <a:p>
            <a:pPr marL="215900" indent="-215900"/>
            <a:r>
              <a:rPr lang="en-US" altLang="sr-Latn-RS" dirty="0" smtClean="0">
                <a:latin typeface="Palatino" pitchFamily="-105" charset="0"/>
                <a:ea typeface="ＭＳ Ｐゴシック" panose="020B0600070205080204" pitchFamily="34" charset="-128"/>
              </a:rPr>
              <a:t>Nevertheless, the system expert is often the  application domain expert or the software architect. It may also be an end user who is very familiar with the application. It is usually not the project manager. Interestingly enough, the project manager is usually more willing to work with you directly than to assign the system expert. </a:t>
            </a:r>
          </a:p>
          <a:p>
            <a:pPr marL="215900" indent="-215900"/>
            <a:endParaRPr lang="en-US" altLang="sr-Latn-RS" dirty="0" smtClean="0">
              <a:latin typeface="Palatino" pitchFamily="-105" charset="0"/>
              <a:ea typeface="ＭＳ Ｐゴシック" panose="020B0600070205080204" pitchFamily="34" charset="-128"/>
            </a:endParaRPr>
          </a:p>
          <a:p>
            <a:pPr marL="215900" indent="-215900"/>
            <a:r>
              <a:rPr lang="en-US" altLang="sr-Latn-RS" dirty="0" smtClean="0">
                <a:latin typeface="Palatino" pitchFamily="-105" charset="0"/>
                <a:ea typeface="ＭＳ Ｐゴシック" panose="020B0600070205080204" pitchFamily="34" charset="-128"/>
              </a:rPr>
              <a:t>B) Do the Count: </a:t>
            </a:r>
          </a:p>
          <a:p>
            <a:pPr marL="215900" indent="-215900"/>
            <a:r>
              <a:rPr lang="en-US" altLang="sr-Latn-RS" b="1" dirty="0" smtClean="0">
                <a:latin typeface="Palatino" pitchFamily="-105" charset="0"/>
                <a:ea typeface="ＭＳ Ｐゴシック" panose="020B0600070205080204" pitchFamily="34" charset="-128"/>
              </a:rPr>
              <a:t>1.Count data function types</a:t>
            </a:r>
            <a:r>
              <a:rPr lang="en-US" altLang="sr-Latn-RS" dirty="0" smtClean="0">
                <a:latin typeface="Palatino" pitchFamily="-105" charset="0"/>
                <a:ea typeface="ＭＳ Ｐゴシック" panose="020B0600070205080204" pitchFamily="34" charset="-128"/>
              </a:rPr>
              <a:t>. Data functions are either accessing Internal Logical Files (ILFs) or External Interfaces Files (EIFs). The count of the ILFs and EIFs is done by examining the data model (E/R model or the attributes of the persistent objects in the object model) or by asking the system designer for the application’s main categories of persistent data. This count must be done before the transactions function types are counted, because the complexity of the transactions is dependent on  the way the data access functions are identified.</a:t>
            </a:r>
          </a:p>
          <a:p>
            <a:pPr marL="215900" indent="-215900"/>
            <a:r>
              <a:rPr lang="en-US" altLang="sr-Latn-RS" b="1" dirty="0" smtClean="0">
                <a:latin typeface="Palatino" pitchFamily="-105" charset="0"/>
                <a:ea typeface="ＭＳ Ｐゴシック" panose="020B0600070205080204" pitchFamily="34" charset="-128"/>
              </a:rPr>
              <a:t>2. Count the transaction function types</a:t>
            </a:r>
            <a:r>
              <a:rPr lang="en-US" altLang="sr-Latn-RS" dirty="0" smtClean="0">
                <a:latin typeface="Palatino" pitchFamily="-105" charset="0"/>
                <a:ea typeface="ＭＳ Ｐゴシック" panose="020B0600070205080204" pitchFamily="34" charset="-128"/>
              </a:rPr>
              <a:t>. Transaction function types are External Inputs (EIs), External Outputs (EOs) or External Queries (EQs). This is typically the longest part of the count, and the part where the system expert's assistance really saves time. Complexity of each transaction is based, in part, on the number of data types it references. The system expert can usually make this determination without consulting any documentation.</a:t>
            </a:r>
          </a:p>
          <a:p>
            <a:pPr marL="215900" indent="-215900"/>
            <a:r>
              <a:rPr lang="en-US" altLang="sr-Latn-RS" dirty="0" smtClean="0">
                <a:latin typeface="Palatino" pitchFamily="-105" charset="0"/>
                <a:ea typeface="ＭＳ Ｐゴシック" panose="020B0600070205080204" pitchFamily="34" charset="-128"/>
              </a:rPr>
              <a:t>3. Compute the Unadjusted function points based on weight factors shown on the next slide. </a:t>
            </a:r>
          </a:p>
          <a:p>
            <a:pPr marL="215900" indent="-215900"/>
            <a:endParaRPr lang="en-US" altLang="sr-Latn-RS" dirty="0" smtClean="0">
              <a:latin typeface="Palatino" pitchFamily="-105" charset="0"/>
              <a:ea typeface="ヒラギノ角ゴ Pro W3" pitchFamily="-105" charset="-128"/>
            </a:endParaRPr>
          </a:p>
          <a:p>
            <a:pPr marL="215900" indent="-215900"/>
            <a:r>
              <a:rPr lang="en-US" altLang="sr-Latn-RS" dirty="0" smtClean="0">
                <a:latin typeface="Palatino" pitchFamily="-105" charset="0"/>
                <a:ea typeface="ＭＳ Ｐゴシック" panose="020B0600070205080204" pitchFamily="34" charset="-128"/>
              </a:rPr>
              <a:t>4.Next we assign rating values 0 to 5 to the so called GSC factors (general system complexity factors).  There are 14 GSC factors </a:t>
            </a:r>
          </a:p>
          <a:p>
            <a:pPr marL="215900" indent="-215900"/>
            <a:r>
              <a:rPr lang="en-US" altLang="sr-Latn-RS" dirty="0" smtClean="0">
                <a:latin typeface="Palatino" pitchFamily="-105" charset="0"/>
                <a:ea typeface="ＭＳ Ｐゴシック" panose="020B0600070205080204" pitchFamily="34" charset="-128"/>
              </a:rPr>
              <a:t>shown on the next slide. </a:t>
            </a:r>
          </a:p>
          <a:p>
            <a:pPr marL="215900" indent="-215900"/>
            <a:r>
              <a:rPr lang="en-US" altLang="sr-Latn-RS" dirty="0" smtClean="0">
                <a:latin typeface="Palatino" pitchFamily="-105" charset="0"/>
                <a:ea typeface="ＭＳ Ｐゴシック" panose="020B0600070205080204" pitchFamily="34" charset="-128"/>
              </a:rPr>
              <a:t>5. We sum up all 14 weighted GSC factors and compute  the so called valued added factor (VAF). The formula is</a:t>
            </a:r>
          </a:p>
          <a:p>
            <a:pPr marL="215900" indent="-215900"/>
            <a:r>
              <a:rPr lang="en-US" altLang="sr-Latn-RS" dirty="0" smtClean="0">
                <a:latin typeface="Palatino" pitchFamily="-105" charset="0"/>
                <a:ea typeface="ＭＳ Ｐゴシック" panose="020B0600070205080204" pitchFamily="34" charset="-128"/>
              </a:rPr>
              <a:t> VAF = 0.65 + (sum of all GSC factors/100)</a:t>
            </a:r>
            <a:r>
              <a:rPr lang="en-US" altLang="sr-Latn-RS" dirty="0" smtClean="0">
                <a:latin typeface="Palatino" pitchFamily="-105" charset="0"/>
                <a:ea typeface="ヒラギノ角ゴ Pro W3" pitchFamily="-105" charset="-128"/>
              </a:rPr>
              <a:t>. </a:t>
            </a:r>
          </a:p>
          <a:p>
            <a:pPr marL="215900" indent="-215900"/>
            <a:r>
              <a:rPr lang="en-US" altLang="sr-Latn-RS" dirty="0" smtClean="0">
                <a:latin typeface="Palatino" pitchFamily="-105" charset="0"/>
                <a:ea typeface="ＭＳ Ｐゴシック" panose="020B0600070205080204" pitchFamily="34" charset="-128"/>
              </a:rPr>
              <a:t>6. Next we calculate the Adjusted function points = VAF * Unadjusted function points</a:t>
            </a:r>
            <a:endParaRPr lang="en-US" altLang="sr-Latn-RS" dirty="0" smtClean="0">
              <a:latin typeface="Palatino" pitchFamily="-105" charset="0"/>
              <a:ea typeface="ヒラギノ角ゴ Pro W3" pitchFamily="-105" charset="-128"/>
            </a:endParaRPr>
          </a:p>
          <a:p>
            <a:pPr marL="215900" indent="-215900"/>
            <a:r>
              <a:rPr lang="en-US" altLang="sr-Latn-RS" dirty="0" smtClean="0">
                <a:latin typeface="Palatino" pitchFamily="-105" charset="0"/>
                <a:ea typeface="ＭＳ Ｐゴシック" panose="020B0600070205080204" pitchFamily="34" charset="-128"/>
              </a:rPr>
              <a:t>7. Then we make a estimation how many function points </a:t>
            </a:r>
            <a:r>
              <a:rPr lang="en-US" altLang="sr-Latn-RS" dirty="0" smtClean="0">
                <a:latin typeface="ヒラギノ角ゴ Pro W3" pitchFamily="-105" charset="-128"/>
                <a:ea typeface="ＭＳ Ｐゴシック" panose="020B0600070205080204" pitchFamily="34" charset="-128"/>
              </a:rPr>
              <a:t>we can </a:t>
            </a:r>
            <a:r>
              <a:rPr lang="en-US" altLang="sr-Latn-RS" dirty="0" smtClean="0">
                <a:latin typeface="Palatino" pitchFamily="-105" charset="0"/>
                <a:ea typeface="ＭＳ Ｐゴシック" panose="020B0600070205080204" pitchFamily="34" charset="-128"/>
              </a:rPr>
              <a:t>finish per day. This is also called as "</a:t>
            </a:r>
            <a:r>
              <a:rPr lang="en-US" altLang="sr-Latn-RS" i="1" dirty="0" smtClean="0">
                <a:latin typeface="Palatino" pitchFamily="-105" charset="0"/>
                <a:ea typeface="ＭＳ Ｐゴシック" panose="020B0600070205080204" pitchFamily="34" charset="-128"/>
              </a:rPr>
              <a:t>Performance factor"</a:t>
            </a:r>
            <a:r>
              <a:rPr lang="en-US" altLang="sr-Latn-RS" dirty="0" smtClean="0">
                <a:latin typeface="Palatino" pitchFamily="-105" charset="0"/>
                <a:ea typeface="ヒラギノ角ゴ Pro W3" pitchFamily="-105" charset="-128"/>
              </a:rPr>
              <a:t>･</a:t>
            </a:r>
          </a:p>
          <a:p>
            <a:pPr marL="215900" indent="-215900"/>
            <a:r>
              <a:rPr lang="en-US" altLang="sr-Latn-RS" dirty="0" smtClean="0">
                <a:latin typeface="Palatino" pitchFamily="-105" charset="0"/>
                <a:ea typeface="ヒラギノ角ゴ Pro W3" pitchFamily="-105" charset="-128"/>
              </a:rPr>
              <a:t>8. </a:t>
            </a:r>
            <a:r>
              <a:rPr lang="en-US" altLang="sr-Latn-RS" dirty="0" smtClean="0">
                <a:latin typeface="Palatino" pitchFamily="-105" charset="0"/>
                <a:ea typeface="ＭＳ Ｐゴシック" panose="020B0600070205080204" pitchFamily="34" charset="-128"/>
              </a:rPr>
              <a:t>On the basis of the performance factor we calculate the effort in Person Days.</a:t>
            </a:r>
          </a:p>
        </p:txBody>
      </p:sp>
      <p:sp>
        <p:nvSpPr>
          <p:cNvPr id="4" name="Slide Number Placeholder 3"/>
          <p:cNvSpPr>
            <a:spLocks noGrp="1"/>
          </p:cNvSpPr>
          <p:nvPr>
            <p:ph type="sldNum" sz="quarter" idx="10"/>
          </p:nvPr>
        </p:nvSpPr>
        <p:spPr/>
        <p:txBody>
          <a:bodyPr/>
          <a:lstStyle/>
          <a:p>
            <a:fld id="{C7324988-157E-48A4-8BD0-4BF7D9FE9192}" type="slidenum">
              <a:rPr lang="en-US" smtClean="0"/>
              <a:pPr/>
              <a:t>56</a:t>
            </a:fld>
            <a:endParaRPr lang="en-US"/>
          </a:p>
        </p:txBody>
      </p:sp>
    </p:spTree>
    <p:extLst>
      <p:ext uri="{BB962C8B-B14F-4D97-AF65-F5344CB8AC3E}">
        <p14:creationId xmlns:p14="http://schemas.microsoft.com/office/powerpoint/2010/main" val="32973640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15900"/>
            <a:r>
              <a:rPr lang="en-US" altLang="sr-Latn-RS" dirty="0" smtClean="0">
                <a:latin typeface="Palatino" pitchFamily="-105" charset="0"/>
                <a:ea typeface="ＭＳ Ｐゴシック" panose="020B0600070205080204" pitchFamily="34" charset="-128"/>
              </a:rPr>
              <a:t>Function Point Analysis is based on a functional decomposition of the system into input, transformation and output functions. </a:t>
            </a:r>
          </a:p>
          <a:p>
            <a:pPr marL="215900" indent="-215900"/>
            <a:r>
              <a:rPr lang="en-US" altLang="sr-Latn-RS" dirty="0" smtClean="0">
                <a:latin typeface="Palatino" pitchFamily="-105" charset="0"/>
                <a:ea typeface="ＭＳ Ｐゴシック" panose="020B0600070205080204" pitchFamily="34" charset="-128"/>
              </a:rPr>
              <a:t>The Analysis consists of two steps: Planning the count, and performing the count. </a:t>
            </a:r>
          </a:p>
          <a:p>
            <a:pPr marL="215900" indent="-215900"/>
            <a:r>
              <a:rPr lang="en-US" altLang="sr-Latn-RS" b="1" dirty="0" smtClean="0">
                <a:latin typeface="Palatino" pitchFamily="-105" charset="0"/>
                <a:ea typeface="ＭＳ Ｐゴシック" panose="020B0600070205080204" pitchFamily="34" charset="-128"/>
              </a:rPr>
              <a:t>A) Plan the Count.</a:t>
            </a:r>
            <a:r>
              <a:rPr lang="en-US" altLang="sr-Latn-RS" dirty="0" smtClean="0">
                <a:latin typeface="Palatino" pitchFamily="-105" charset="0"/>
                <a:ea typeface="ＭＳ Ｐゴシック" panose="020B0600070205080204" pitchFamily="34" charset="-128"/>
              </a:rPr>
              <a:t> This step includes two steps: 1) determine the type of count, and 2) identify counting boundary. It also includes critical logistics around the identification of counting information.</a:t>
            </a:r>
          </a:p>
          <a:p>
            <a:pPr marL="215900" indent="-215900">
              <a:buFontTx/>
              <a:buAutoNum type="arabicParenR"/>
            </a:pPr>
            <a:r>
              <a:rPr lang="en-US" altLang="sr-Latn-RS" dirty="0" smtClean="0">
                <a:latin typeface="Palatino" pitchFamily="-105" charset="0"/>
                <a:ea typeface="ＭＳ Ｐゴシック" panose="020B0600070205080204" pitchFamily="34" charset="-128"/>
              </a:rPr>
              <a:t>There are three types of counts: development project counts, enhancement project counts and application counts. The development project count also yields the first application count for an application. </a:t>
            </a:r>
          </a:p>
          <a:p>
            <a:pPr marL="215900" indent="-215900">
              <a:buFontTx/>
              <a:buAutoNum type="arabicParenR"/>
            </a:pPr>
            <a:r>
              <a:rPr lang="en-US" altLang="sr-Latn-RS" dirty="0" smtClean="0">
                <a:latin typeface="Palatino" pitchFamily="-105" charset="0"/>
                <a:ea typeface="ＭＳ Ｐゴシック" panose="020B0600070205080204" pitchFamily="34" charset="-128"/>
              </a:rPr>
              <a:t>  Identifying the counting boundary can be complicated. In some cases, changing the counting boundary will make it necessary to do a different type of function point count. For example, what appeared to be a development project count was actually an application count followed by an enhancement project count.</a:t>
            </a:r>
          </a:p>
          <a:p>
            <a:pPr marL="215900" indent="-215900">
              <a:buFontTx/>
              <a:buAutoNum type="arabicParenR"/>
            </a:pPr>
            <a:r>
              <a:rPr lang="en-US" altLang="sr-Latn-RS" dirty="0" smtClean="0">
                <a:latin typeface="Palatino" pitchFamily="-105" charset="0"/>
                <a:ea typeface="ＭＳ Ｐゴシック" panose="020B0600070205080204" pitchFamily="34" charset="-128"/>
              </a:rPr>
              <a:t> There are three sources for counting information: the system to be counted, its documentation and the system expert (Application domain or solution domain expert). These sources are in increasing order of value to the counting process.  One can perform a system count only with access to the system (software): this is usually very time consuming.  Counting from the documentation is usually  fast if the documentation is complete and easy to understand: It never is!  The system expert can walk you through the other information and answer questions as they arise during the count. In function point analysis it is important, to get a system expert assigned with the counter for the entire count. Identification of the appropriate system expert is not always easy. It also depends on the counting boundary. An expert for one component of an application may be unaware of the particulars of other components. </a:t>
            </a:r>
          </a:p>
          <a:p>
            <a:pPr marL="215900" indent="-215900"/>
            <a:r>
              <a:rPr lang="en-US" altLang="sr-Latn-RS" dirty="0" smtClean="0">
                <a:latin typeface="Palatino" pitchFamily="-105" charset="0"/>
                <a:ea typeface="ＭＳ Ｐゴシック" panose="020B0600070205080204" pitchFamily="34" charset="-128"/>
              </a:rPr>
              <a:t>Nevertheless, the system expert is often the  application domain expert or the software architect. It may also be an end user who is very familiar with the application. It is usually not the project manager. Interestingly enough, the project manager is usually more willing to work with you directly than to assign the system expert. </a:t>
            </a:r>
          </a:p>
          <a:p>
            <a:pPr marL="215900" indent="-215900"/>
            <a:endParaRPr lang="en-US" altLang="sr-Latn-RS" dirty="0" smtClean="0">
              <a:latin typeface="Palatino" pitchFamily="-105" charset="0"/>
              <a:ea typeface="ＭＳ Ｐゴシック" panose="020B0600070205080204" pitchFamily="34" charset="-128"/>
            </a:endParaRPr>
          </a:p>
          <a:p>
            <a:pPr marL="215900" indent="-215900"/>
            <a:r>
              <a:rPr lang="en-US" altLang="sr-Latn-RS" dirty="0" smtClean="0">
                <a:latin typeface="Palatino" pitchFamily="-105" charset="0"/>
                <a:ea typeface="ＭＳ Ｐゴシック" panose="020B0600070205080204" pitchFamily="34" charset="-128"/>
              </a:rPr>
              <a:t>B) Do the Count: </a:t>
            </a:r>
          </a:p>
          <a:p>
            <a:pPr marL="215900" indent="-215900"/>
            <a:r>
              <a:rPr lang="en-US" altLang="sr-Latn-RS" b="1" dirty="0" smtClean="0">
                <a:latin typeface="Palatino" pitchFamily="-105" charset="0"/>
                <a:ea typeface="ＭＳ Ｐゴシック" panose="020B0600070205080204" pitchFamily="34" charset="-128"/>
              </a:rPr>
              <a:t>1.Count data function types</a:t>
            </a:r>
            <a:r>
              <a:rPr lang="en-US" altLang="sr-Latn-RS" dirty="0" smtClean="0">
                <a:latin typeface="Palatino" pitchFamily="-105" charset="0"/>
                <a:ea typeface="ＭＳ Ｐゴシック" panose="020B0600070205080204" pitchFamily="34" charset="-128"/>
              </a:rPr>
              <a:t>. Data functions are either accessing Internal Logical Files (ILFs) or External Interfaces Files (EIFs). The count of the ILFs and EIFs is done by examining the data model (E/R model or the attributes of the persistent objects in the object model) or by asking the system designer for the application’s main categories of persistent data. This count must be done before the transactions function types are counted, because the complexity of the transactions is dependent on  the way the data access functions are identified.</a:t>
            </a:r>
          </a:p>
          <a:p>
            <a:pPr marL="215900" indent="-215900"/>
            <a:r>
              <a:rPr lang="en-US" altLang="sr-Latn-RS" b="1" dirty="0" smtClean="0">
                <a:latin typeface="Palatino" pitchFamily="-105" charset="0"/>
                <a:ea typeface="ＭＳ Ｐゴシック" panose="020B0600070205080204" pitchFamily="34" charset="-128"/>
              </a:rPr>
              <a:t>2. Count the transaction function types</a:t>
            </a:r>
            <a:r>
              <a:rPr lang="en-US" altLang="sr-Latn-RS" dirty="0" smtClean="0">
                <a:latin typeface="Palatino" pitchFamily="-105" charset="0"/>
                <a:ea typeface="ＭＳ Ｐゴシック" panose="020B0600070205080204" pitchFamily="34" charset="-128"/>
              </a:rPr>
              <a:t>. Transaction function types are External Inputs (EIs), External Outputs (EOs) or External Queries (EQs). This is typically the longest part of the count, and the part where the system expert's assistance really saves time. Complexity of each transaction is based, in part, on the number of data types it references. The system expert can usually make this determination without consulting any documentation.</a:t>
            </a:r>
          </a:p>
          <a:p>
            <a:pPr marL="215900" indent="-215900"/>
            <a:r>
              <a:rPr lang="en-US" altLang="sr-Latn-RS" dirty="0" smtClean="0">
                <a:latin typeface="Palatino" pitchFamily="-105" charset="0"/>
                <a:ea typeface="ＭＳ Ｐゴシック" panose="020B0600070205080204" pitchFamily="34" charset="-128"/>
              </a:rPr>
              <a:t>3. Compute the Unadjusted function points based on weight factors shown on the next slide. </a:t>
            </a:r>
          </a:p>
          <a:p>
            <a:pPr marL="215900" indent="-215900"/>
            <a:endParaRPr lang="en-US" altLang="sr-Latn-RS" dirty="0" smtClean="0">
              <a:latin typeface="Palatino" pitchFamily="-105" charset="0"/>
              <a:ea typeface="ヒラギノ角ゴ Pro W3" pitchFamily="-105" charset="-128"/>
            </a:endParaRPr>
          </a:p>
          <a:p>
            <a:pPr marL="215900" indent="-215900"/>
            <a:r>
              <a:rPr lang="en-US" altLang="sr-Latn-RS" dirty="0" smtClean="0">
                <a:latin typeface="Palatino" pitchFamily="-105" charset="0"/>
                <a:ea typeface="ＭＳ Ｐゴシック" panose="020B0600070205080204" pitchFamily="34" charset="-128"/>
              </a:rPr>
              <a:t>4.Next we assign rating values 0 to 5 to the so called GSC factors (general system complexity factors).  There are 14 GSC factors </a:t>
            </a:r>
          </a:p>
          <a:p>
            <a:pPr marL="215900" indent="-215900"/>
            <a:r>
              <a:rPr lang="en-US" altLang="sr-Latn-RS" dirty="0" smtClean="0">
                <a:latin typeface="Palatino" pitchFamily="-105" charset="0"/>
                <a:ea typeface="ＭＳ Ｐゴシック" panose="020B0600070205080204" pitchFamily="34" charset="-128"/>
              </a:rPr>
              <a:t>shown on the next slide. </a:t>
            </a:r>
          </a:p>
          <a:p>
            <a:pPr marL="215900" indent="-215900"/>
            <a:r>
              <a:rPr lang="en-US" altLang="sr-Latn-RS" dirty="0" smtClean="0">
                <a:latin typeface="Palatino" pitchFamily="-105" charset="0"/>
                <a:ea typeface="ＭＳ Ｐゴシック" panose="020B0600070205080204" pitchFamily="34" charset="-128"/>
              </a:rPr>
              <a:t>5. We sum up all 14 weighted GSC factors and compute  the so called valued added factor (VAF). The formula is</a:t>
            </a:r>
          </a:p>
          <a:p>
            <a:pPr marL="215900" indent="-215900"/>
            <a:r>
              <a:rPr lang="en-US" altLang="sr-Latn-RS" dirty="0" smtClean="0">
                <a:latin typeface="Palatino" pitchFamily="-105" charset="0"/>
                <a:ea typeface="ＭＳ Ｐゴシック" panose="020B0600070205080204" pitchFamily="34" charset="-128"/>
              </a:rPr>
              <a:t> VAF = 0.65 + (sum of all GSC factors/100)</a:t>
            </a:r>
            <a:r>
              <a:rPr lang="en-US" altLang="sr-Latn-RS" dirty="0" smtClean="0">
                <a:latin typeface="Palatino" pitchFamily="-105" charset="0"/>
                <a:ea typeface="ヒラギノ角ゴ Pro W3" pitchFamily="-105" charset="-128"/>
              </a:rPr>
              <a:t>. </a:t>
            </a:r>
          </a:p>
          <a:p>
            <a:pPr marL="215900" indent="-215900"/>
            <a:r>
              <a:rPr lang="en-US" altLang="sr-Latn-RS" dirty="0" smtClean="0">
                <a:latin typeface="Palatino" pitchFamily="-105" charset="0"/>
                <a:ea typeface="ＭＳ Ｐゴシック" panose="020B0600070205080204" pitchFamily="34" charset="-128"/>
              </a:rPr>
              <a:t>6. Next we calculate the Adjusted function points = VAF * Unadjusted function points</a:t>
            </a:r>
            <a:endParaRPr lang="en-US" altLang="sr-Latn-RS" dirty="0" smtClean="0">
              <a:latin typeface="Palatino" pitchFamily="-105" charset="0"/>
              <a:ea typeface="ヒラギノ角ゴ Pro W3" pitchFamily="-105" charset="-128"/>
            </a:endParaRPr>
          </a:p>
          <a:p>
            <a:pPr marL="215900" indent="-215900"/>
            <a:r>
              <a:rPr lang="en-US" altLang="sr-Latn-RS" dirty="0" smtClean="0">
                <a:latin typeface="Palatino" pitchFamily="-105" charset="0"/>
                <a:ea typeface="ＭＳ Ｐゴシック" panose="020B0600070205080204" pitchFamily="34" charset="-128"/>
              </a:rPr>
              <a:t>7. Then we make a estimation how many function points </a:t>
            </a:r>
            <a:r>
              <a:rPr lang="en-US" altLang="sr-Latn-RS" dirty="0" smtClean="0">
                <a:latin typeface="ヒラギノ角ゴ Pro W3" pitchFamily="-105" charset="-128"/>
                <a:ea typeface="ＭＳ Ｐゴシック" panose="020B0600070205080204" pitchFamily="34" charset="-128"/>
              </a:rPr>
              <a:t>we can </a:t>
            </a:r>
            <a:r>
              <a:rPr lang="en-US" altLang="sr-Latn-RS" dirty="0" smtClean="0">
                <a:latin typeface="Palatino" pitchFamily="-105" charset="0"/>
                <a:ea typeface="ＭＳ Ｐゴシック" panose="020B0600070205080204" pitchFamily="34" charset="-128"/>
              </a:rPr>
              <a:t>finish per day. This is also called as "</a:t>
            </a:r>
            <a:r>
              <a:rPr lang="en-US" altLang="sr-Latn-RS" i="1" dirty="0" smtClean="0">
                <a:latin typeface="Palatino" pitchFamily="-105" charset="0"/>
                <a:ea typeface="ＭＳ Ｐゴシック" panose="020B0600070205080204" pitchFamily="34" charset="-128"/>
              </a:rPr>
              <a:t>Performance factor"</a:t>
            </a:r>
            <a:r>
              <a:rPr lang="en-US" altLang="sr-Latn-RS" dirty="0" smtClean="0">
                <a:latin typeface="Palatino" pitchFamily="-105" charset="0"/>
                <a:ea typeface="ヒラギノ角ゴ Pro W3" pitchFamily="-105" charset="-128"/>
              </a:rPr>
              <a:t>･</a:t>
            </a:r>
          </a:p>
          <a:p>
            <a:pPr marL="215900" indent="-215900"/>
            <a:r>
              <a:rPr lang="en-US" altLang="sr-Latn-RS" dirty="0" smtClean="0">
                <a:latin typeface="Palatino" pitchFamily="-105" charset="0"/>
                <a:ea typeface="ヒラギノ角ゴ Pro W3" pitchFamily="-105" charset="-128"/>
              </a:rPr>
              <a:t>8. </a:t>
            </a:r>
            <a:r>
              <a:rPr lang="en-US" altLang="sr-Latn-RS" dirty="0" smtClean="0">
                <a:latin typeface="Palatino" pitchFamily="-105" charset="0"/>
                <a:ea typeface="ＭＳ Ｐゴシック" panose="020B0600070205080204" pitchFamily="34" charset="-128"/>
              </a:rPr>
              <a:t>On the basis of the performance factor we calculate the effort in Person Days.</a:t>
            </a:r>
          </a:p>
        </p:txBody>
      </p:sp>
      <p:sp>
        <p:nvSpPr>
          <p:cNvPr id="4" name="Slide Number Placeholder 3"/>
          <p:cNvSpPr>
            <a:spLocks noGrp="1"/>
          </p:cNvSpPr>
          <p:nvPr>
            <p:ph type="sldNum" sz="quarter" idx="10"/>
          </p:nvPr>
        </p:nvSpPr>
        <p:spPr/>
        <p:txBody>
          <a:bodyPr/>
          <a:lstStyle/>
          <a:p>
            <a:fld id="{C7324988-157E-48A4-8BD0-4BF7D9FE9192}" type="slidenum">
              <a:rPr lang="en-US" smtClean="0"/>
              <a:pPr/>
              <a:t>57</a:t>
            </a:fld>
            <a:endParaRPr lang="en-US"/>
          </a:p>
        </p:txBody>
      </p:sp>
    </p:spTree>
    <p:extLst>
      <p:ext uri="{BB962C8B-B14F-4D97-AF65-F5344CB8AC3E}">
        <p14:creationId xmlns:p14="http://schemas.microsoft.com/office/powerpoint/2010/main" val="21967070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15900"/>
            <a:r>
              <a:rPr lang="en-US" altLang="sr-Latn-RS" dirty="0" smtClean="0">
                <a:latin typeface="Palatino" pitchFamily="-105" charset="0"/>
                <a:ea typeface="ＭＳ Ｐゴシック" panose="020B0600070205080204" pitchFamily="34" charset="-128"/>
              </a:rPr>
              <a:t>There are two ways to count functions. The first way is  the traditional Albrecht approach based on the analysis of transactions. The second way is based on the data modeling approach (E/R model).</a:t>
            </a:r>
          </a:p>
          <a:p>
            <a:pPr marL="215900" indent="-215900"/>
            <a:endParaRPr lang="en-US" altLang="sr-Latn-RS" dirty="0" smtClean="0">
              <a:latin typeface="Palatino" pitchFamily="-105" charset="0"/>
              <a:ea typeface="ＭＳ Ｐゴシック" panose="020B0600070205080204" pitchFamily="34" charset="-128"/>
            </a:endParaRPr>
          </a:p>
          <a:p>
            <a:pPr marL="215900" indent="-215900"/>
            <a:r>
              <a:rPr lang="en-US" altLang="sr-Latn-RS" dirty="0" smtClean="0">
                <a:latin typeface="Palatino" pitchFamily="-105" charset="0"/>
                <a:ea typeface="ＭＳ Ｐゴシック" panose="020B0600070205080204" pitchFamily="34" charset="-128"/>
              </a:rPr>
              <a:t>To do the count, the FP counter has to do the following three steps: </a:t>
            </a:r>
          </a:p>
          <a:p>
            <a:pPr marL="215900" indent="-215900"/>
            <a:r>
              <a:rPr lang="en-US" altLang="sr-Latn-RS" b="1" dirty="0" smtClean="0">
                <a:latin typeface="Palatino" pitchFamily="-105" charset="0"/>
                <a:ea typeface="ＭＳ Ｐゴシック" panose="020B0600070205080204" pitchFamily="34" charset="-128"/>
              </a:rPr>
              <a:t>1.Count data function types</a:t>
            </a:r>
            <a:r>
              <a:rPr lang="en-US" altLang="sr-Latn-RS" dirty="0" smtClean="0">
                <a:latin typeface="Palatino" pitchFamily="-105" charset="0"/>
                <a:ea typeface="ＭＳ Ｐゴシック" panose="020B0600070205080204" pitchFamily="34" charset="-128"/>
              </a:rPr>
              <a:t>. Data functions are either accessing Internal Logical Files (ILFs) or External Interfaces Files (EIFs). The count of the ILFs and EIFs is done by examining the data model (E/R model or the attributes of the persistent objects in the object model) or by asking the system designer for the application’s main categories of persistent data. This count must be done before the transactions function types are counted, because the complexity of the transactions is dependent on  the way the data access functions are identified.</a:t>
            </a:r>
          </a:p>
          <a:p>
            <a:pPr marL="215900" indent="-215900"/>
            <a:r>
              <a:rPr lang="en-US" altLang="sr-Latn-RS" b="1" dirty="0" smtClean="0">
                <a:latin typeface="Palatino" pitchFamily="-105" charset="0"/>
                <a:ea typeface="ＭＳ Ｐゴシック" panose="020B0600070205080204" pitchFamily="34" charset="-128"/>
              </a:rPr>
              <a:t>2. Count the transaction function types</a:t>
            </a:r>
            <a:r>
              <a:rPr lang="en-US" altLang="sr-Latn-RS" dirty="0" smtClean="0">
                <a:latin typeface="Palatino" pitchFamily="-105" charset="0"/>
                <a:ea typeface="ＭＳ Ｐゴシック" panose="020B0600070205080204" pitchFamily="34" charset="-128"/>
              </a:rPr>
              <a:t>. Transaction function types are External Inputs (EIs), External Outputs (EOs) or External Queries (EQs). This is typically the longest part of the count, and the part where the system expert's assistance really saves time. Complexity of each transaction is based, in part, on the number of data types it references. The system expert can usually make this determination without consulting any documentation.</a:t>
            </a:r>
          </a:p>
          <a:p>
            <a:pPr marL="215900" indent="-215900"/>
            <a:r>
              <a:rPr lang="en-US" altLang="sr-Latn-RS" dirty="0" smtClean="0">
                <a:latin typeface="Palatino" pitchFamily="-105" charset="0"/>
                <a:ea typeface="ＭＳ Ｐゴシック" panose="020B0600070205080204" pitchFamily="34" charset="-128"/>
              </a:rPr>
              <a:t>3. Compute the Unadjusted function points based on weight factors shown on the next slide. </a:t>
            </a:r>
          </a:p>
        </p:txBody>
      </p:sp>
      <p:sp>
        <p:nvSpPr>
          <p:cNvPr id="4" name="Slide Number Placeholder 3"/>
          <p:cNvSpPr>
            <a:spLocks noGrp="1"/>
          </p:cNvSpPr>
          <p:nvPr>
            <p:ph type="sldNum" sz="quarter" idx="10"/>
          </p:nvPr>
        </p:nvSpPr>
        <p:spPr/>
        <p:txBody>
          <a:bodyPr/>
          <a:lstStyle/>
          <a:p>
            <a:fld id="{188C17E7-2227-4635-9121-8539D6EE80FB}" type="slidenum">
              <a:rPr lang="de-AT" smtClean="0"/>
              <a:t>58</a:t>
            </a:fld>
            <a:endParaRPr lang="de-AT"/>
          </a:p>
        </p:txBody>
      </p:sp>
    </p:spTree>
    <p:extLst>
      <p:ext uri="{BB962C8B-B14F-4D97-AF65-F5344CB8AC3E}">
        <p14:creationId xmlns:p14="http://schemas.microsoft.com/office/powerpoint/2010/main" val="925436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71575" y="706438"/>
            <a:ext cx="4514850" cy="3386137"/>
          </a:xfrm>
          <a:ln/>
        </p:spPr>
      </p:sp>
      <p:sp>
        <p:nvSpPr>
          <p:cNvPr id="65539" name="Rectangle 3"/>
          <p:cNvSpPr>
            <a:spLocks noGrp="1" noChangeArrowheads="1"/>
          </p:cNvSpPr>
          <p:nvPr>
            <p:ph type="body" idx="1"/>
          </p:nvPr>
        </p:nvSpPr>
        <p:spPr>
          <a:xfrm>
            <a:off x="914400" y="4375150"/>
            <a:ext cx="5029200" cy="40941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94" tIns="43547" rIns="87094" bIns="43547"/>
          <a:lstStyle/>
          <a:p>
            <a:pPr marL="215900" indent="-215900"/>
            <a:r>
              <a:rPr lang="en-US" altLang="sr-Latn-RS" dirty="0" smtClean="0">
                <a:latin typeface="Palatino" pitchFamily="-105" charset="0"/>
                <a:ea typeface="ＭＳ Ｐゴシック" panose="020B0600070205080204" pitchFamily="34" charset="-128"/>
              </a:rPr>
              <a:t>After we have counted the ILF,EIF,EI and </a:t>
            </a:r>
            <a:r>
              <a:rPr lang="en-US" altLang="sr-Latn-RS" dirty="0" err="1" smtClean="0">
                <a:latin typeface="Palatino" pitchFamily="-105" charset="0"/>
                <a:ea typeface="ＭＳ Ｐゴシック" panose="020B0600070205080204" pitchFamily="34" charset="-128"/>
              </a:rPr>
              <a:t>Eqs</a:t>
            </a:r>
            <a:r>
              <a:rPr lang="en-US" altLang="sr-Latn-RS" dirty="0" smtClean="0">
                <a:latin typeface="Palatino" pitchFamily="-105" charset="0"/>
                <a:ea typeface="ＭＳ Ｐゴシック" panose="020B0600070205080204" pitchFamily="34" charset="-128"/>
              </a:rPr>
              <a:t>, we can compute the </a:t>
            </a:r>
            <a:r>
              <a:rPr lang="en-US" altLang="sr-Latn-RS" i="1" dirty="0" smtClean="0">
                <a:latin typeface="Palatino" pitchFamily="-105" charset="0"/>
                <a:ea typeface="ＭＳ Ｐゴシック" panose="020B0600070205080204" pitchFamily="34" charset="-128"/>
              </a:rPr>
              <a:t>unadjusted function point</a:t>
            </a:r>
            <a:r>
              <a:rPr lang="en-US" altLang="sr-Latn-RS" dirty="0" smtClean="0">
                <a:latin typeface="Palatino" pitchFamily="-105" charset="0"/>
                <a:ea typeface="ＭＳ Ｐゴシック" panose="020B0600070205080204" pitchFamily="34" charset="-128"/>
              </a:rPr>
              <a:t>s UFP shown on this slide.</a:t>
            </a:r>
          </a:p>
          <a:p>
            <a:pPr marL="215900" indent="-215900"/>
            <a:endParaRPr lang="en-US" altLang="sr-Latn-RS" dirty="0" smtClean="0">
              <a:latin typeface="Palatino" pitchFamily="-105" charset="0"/>
              <a:ea typeface="ＭＳ Ｐゴシック" panose="020B0600070205080204" pitchFamily="34" charset="-128"/>
            </a:endParaRPr>
          </a:p>
          <a:p>
            <a:pPr marL="215900" indent="-215900"/>
            <a:r>
              <a:rPr lang="en-GB" altLang="sr-Latn-RS" sz="900" dirty="0" smtClean="0">
                <a:latin typeface="Palatino" pitchFamily="-105" charset="0"/>
                <a:ea typeface="ＭＳ Ｐゴシック" panose="020B0600070205080204" pitchFamily="34" charset="-128"/>
              </a:rPr>
              <a:t>In function point analysis, each type of function (input, output, inquiry, file) is first assigned a 'complexity' weighting (simple, average, complex), suggesting that functional size is measured on an </a:t>
            </a:r>
            <a:r>
              <a:rPr lang="en-GB" altLang="sr-Latn-RS" sz="900" b="1" i="1" dirty="0" smtClean="0">
                <a:latin typeface="Palatino" pitchFamily="-105" charset="0"/>
                <a:ea typeface="ＭＳ Ｐゴシック" panose="020B0600070205080204" pitchFamily="34" charset="-128"/>
              </a:rPr>
              <a:t>ordinal scale</a:t>
            </a:r>
            <a:r>
              <a:rPr lang="en-GB" altLang="sr-Latn-RS" sz="900" dirty="0" smtClean="0">
                <a:latin typeface="Palatino" pitchFamily="-105" charset="0"/>
                <a:ea typeface="ＭＳ Ｐゴシック" panose="020B0600070205080204" pitchFamily="34" charset="-128"/>
              </a:rPr>
              <a:t>.  </a:t>
            </a:r>
            <a:endParaRPr lang="nl-BE" altLang="sr-Latn-RS" sz="900" dirty="0" smtClean="0">
              <a:latin typeface="Palatino" pitchFamily="-105" charset="0"/>
              <a:ea typeface="ＭＳ Ｐゴシック" panose="020B0600070205080204" pitchFamily="34" charset="-128"/>
            </a:endParaRPr>
          </a:p>
          <a:p>
            <a:pPr marL="215900" indent="-215900"/>
            <a:endParaRPr lang="en-GB" altLang="sr-Latn-RS" sz="900" dirty="0" smtClean="0">
              <a:latin typeface="Palatino" pitchFamily="-105" charset="0"/>
              <a:ea typeface="ＭＳ Ｐゴシック" panose="020B0600070205080204" pitchFamily="34" charset="-128"/>
            </a:endParaRPr>
          </a:p>
          <a:p>
            <a:pPr marL="215900" indent="-215900"/>
            <a:r>
              <a:rPr lang="en-GB" altLang="sr-Latn-RS" sz="900" dirty="0" smtClean="0">
                <a:latin typeface="Palatino" pitchFamily="-105" charset="0"/>
                <a:ea typeface="ＭＳ Ｐゴシック" panose="020B0600070205080204" pitchFamily="34" charset="-128"/>
              </a:rPr>
              <a:t>Next, a specific number of function points are allocated to each function depending on its type and complexity weighting.  Within each set of functions</a:t>
            </a:r>
            <a:r>
              <a:rPr lang="nl-BE" altLang="sr-Latn-RS" sz="900" dirty="0" smtClean="0">
                <a:latin typeface="Palatino" pitchFamily="-105" charset="0"/>
                <a:ea typeface="ＭＳ Ｐゴシック" panose="020B0600070205080204" pitchFamily="34" charset="-128"/>
              </a:rPr>
              <a:t> </a:t>
            </a:r>
            <a:r>
              <a:rPr lang="en-GB" altLang="sr-Latn-RS" sz="900" dirty="0" smtClean="0">
                <a:latin typeface="Palatino" pitchFamily="-105" charset="0"/>
                <a:ea typeface="ＭＳ Ｐゴシック" panose="020B0600070205080204" pitchFamily="34" charset="-128"/>
              </a:rPr>
              <a:t>belonging to a same type, the allocation of integer values to functions qualifies as an admissible transformation of scale.</a:t>
            </a:r>
          </a:p>
          <a:p>
            <a:pPr marL="215900" indent="-215900"/>
            <a:endParaRPr lang="en-GB" altLang="sr-Latn-RS" sz="900" dirty="0" smtClean="0">
              <a:latin typeface="Palatino" pitchFamily="-105" charset="0"/>
              <a:ea typeface="ＭＳ Ｐゴシック" panose="020B0600070205080204" pitchFamily="34" charset="-128"/>
            </a:endParaRPr>
          </a:p>
          <a:p>
            <a:pPr marL="215900" indent="-215900"/>
            <a:r>
              <a:rPr lang="en-GB" altLang="sr-Latn-RS" dirty="0" smtClean="0">
                <a:latin typeface="Palatino" pitchFamily="-105" charset="0"/>
                <a:ea typeface="ＭＳ Ｐゴシック" panose="020B0600070205080204" pitchFamily="34" charset="-128"/>
              </a:rPr>
              <a:t>The higher the complexity weighting, the more function points are allocated.  For instance, external input functions get 3 function points if they are simple, 4 function points if they are of average complexity, and 6 function points if</a:t>
            </a:r>
            <a:r>
              <a:rPr lang="nl-BE" altLang="sr-Latn-RS" dirty="0" smtClean="0">
                <a:latin typeface="Palatino" pitchFamily="-105" charset="0"/>
                <a:ea typeface="ＭＳ Ｐゴシック" panose="020B0600070205080204" pitchFamily="34" charset="-128"/>
              </a:rPr>
              <a:t> </a:t>
            </a:r>
            <a:r>
              <a:rPr lang="en-GB" altLang="sr-Latn-RS" dirty="0" smtClean="0">
                <a:latin typeface="Palatino" pitchFamily="-105" charset="0"/>
                <a:ea typeface="ＭＳ Ｐゴシック" panose="020B0600070205080204" pitchFamily="34" charset="-128"/>
              </a:rPr>
              <a:t>they are complex.  Hence, within the class of input functions, one ordinal scale (simple, average, complex) is </a:t>
            </a:r>
            <a:r>
              <a:rPr lang="en-GB" altLang="sr-Latn-RS" dirty="0" err="1" smtClean="0">
                <a:latin typeface="Palatino" pitchFamily="-105" charset="0"/>
                <a:ea typeface="ＭＳ Ｐゴシック" panose="020B0600070205080204" pitchFamily="34" charset="-128"/>
              </a:rPr>
              <a:t>homomorphically</a:t>
            </a:r>
            <a:r>
              <a:rPr lang="en-GB" altLang="sr-Latn-RS" dirty="0" smtClean="0">
                <a:latin typeface="Palatino" pitchFamily="-105" charset="0"/>
                <a:ea typeface="ＭＳ Ｐゴシック" panose="020B0600070205080204" pitchFamily="34" charset="-128"/>
              </a:rPr>
              <a:t> transformed into another ordinal scale (3, 4, 6).</a:t>
            </a:r>
          </a:p>
          <a:p>
            <a:pPr marL="1081088" lvl="2" indent="-215900"/>
            <a:endParaRPr lang="en-GB" altLang="sr-Latn-RS" dirty="0" smtClean="0">
              <a:latin typeface="Palatino" pitchFamily="-105" charset="0"/>
              <a:ea typeface="ＭＳ Ｐゴシック" panose="020B0600070205080204" pitchFamily="34" charset="-128"/>
            </a:endParaRPr>
          </a:p>
          <a:p>
            <a:pPr marL="215900" indent="-215900"/>
            <a:r>
              <a:rPr lang="en-GB" altLang="sr-Latn-RS" dirty="0" smtClean="0">
                <a:latin typeface="Palatino" pitchFamily="-105" charset="0"/>
                <a:ea typeface="ＭＳ Ｐゴシック" panose="020B0600070205080204" pitchFamily="34" charset="-128"/>
              </a:rPr>
              <a:t>Next, the function points assigned to all individual functions are</a:t>
            </a:r>
            <a:r>
              <a:rPr lang="nl-BE" altLang="sr-Latn-RS" dirty="0" smtClean="0">
                <a:latin typeface="Palatino" pitchFamily="-105" charset="0"/>
                <a:ea typeface="ＭＳ Ｐゴシック" panose="020B0600070205080204" pitchFamily="34" charset="-128"/>
              </a:rPr>
              <a:t> </a:t>
            </a:r>
            <a:r>
              <a:rPr lang="en-GB" altLang="sr-Latn-RS" dirty="0" smtClean="0">
                <a:latin typeface="Palatino" pitchFamily="-105" charset="0"/>
                <a:ea typeface="ＭＳ Ｐゴシック" panose="020B0600070205080204" pitchFamily="34" charset="-128"/>
              </a:rPr>
              <a:t>summed to arrive at the 'unadjusted function point count' for the entire system.  </a:t>
            </a:r>
          </a:p>
          <a:p>
            <a:pPr marL="215900" indent="-215900"/>
            <a:r>
              <a:rPr lang="en-GB" altLang="sr-Latn-RS" dirty="0" smtClean="0">
                <a:latin typeface="Palatino" pitchFamily="-105" charset="0"/>
                <a:ea typeface="ＭＳ Ｐゴシック" panose="020B0600070205080204" pitchFamily="34" charset="-128"/>
              </a:rPr>
              <a:t>Note, that this operation is not meaningful given the ordinal scale type of the </a:t>
            </a:r>
            <a:r>
              <a:rPr lang="en-GB" altLang="sr-Latn-RS" dirty="0" err="1" smtClean="0">
                <a:latin typeface="Palatino" pitchFamily="-105" charset="0"/>
                <a:ea typeface="ＭＳ Ｐゴシック" panose="020B0600070205080204" pitchFamily="34" charset="-128"/>
              </a:rPr>
              <a:t>homomorphisms</a:t>
            </a:r>
            <a:r>
              <a:rPr lang="en-GB" altLang="sr-Latn-RS" dirty="0" smtClean="0">
                <a:latin typeface="Palatino" pitchFamily="-105" charset="0"/>
                <a:ea typeface="ＭＳ Ｐゴシック" panose="020B0600070205080204" pitchFamily="34" charset="-128"/>
              </a:rPr>
              <a:t> (one per function type) that allocate function point values to functions, but we don’t  look into this argument here. </a:t>
            </a:r>
            <a:endParaRPr lang="en-US" altLang="sr-Latn-RS" dirty="0" smtClean="0">
              <a:latin typeface="Palatino" pitchFamily="-105" charset="0"/>
              <a:ea typeface="ＭＳ Ｐゴシック" panose="020B0600070205080204" pitchFamily="34" charset="-128"/>
            </a:endParaRPr>
          </a:p>
          <a:p>
            <a:pPr marL="215900" indent="-215900"/>
            <a:endParaRPr lang="en-US" altLang="sr-Latn-RS" dirty="0" smtClean="0">
              <a:latin typeface="Palatino" pitchFamily="-105" charset="0"/>
              <a:ea typeface="ヒラギノ角ゴ Pro W3" pitchFamily="-105" charset="-128"/>
            </a:endParaRPr>
          </a:p>
          <a:p>
            <a:pPr marL="215900" indent="-215900"/>
            <a:endParaRPr lang="en-US" altLang="sr-Latn-RS" dirty="0" smtClean="0">
              <a:latin typeface="Palatino" pitchFamily="-105" charset="0"/>
              <a:ea typeface="ヒラギノ角ゴ Pro W3" pitchFamily="-105" charset="-128"/>
            </a:endParaRPr>
          </a:p>
        </p:txBody>
      </p:sp>
    </p:spTree>
    <p:extLst>
      <p:ext uri="{BB962C8B-B14F-4D97-AF65-F5344CB8AC3E}">
        <p14:creationId xmlns:p14="http://schemas.microsoft.com/office/powerpoint/2010/main" val="41380652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71575" y="706438"/>
            <a:ext cx="4514850" cy="3386137"/>
          </a:xfrm>
          <a:ln/>
        </p:spPr>
      </p:sp>
      <p:sp>
        <p:nvSpPr>
          <p:cNvPr id="73731" name="Rectangle 3"/>
          <p:cNvSpPr>
            <a:spLocks noGrp="1" noChangeArrowheads="1"/>
          </p:cNvSpPr>
          <p:nvPr>
            <p:ph type="body" idx="1"/>
          </p:nvPr>
        </p:nvSpPr>
        <p:spPr>
          <a:xfrm>
            <a:off x="914400" y="4375150"/>
            <a:ext cx="5029200" cy="40941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94" tIns="43547" rIns="87094" bIns="43547"/>
          <a:lstStyle/>
          <a:p>
            <a:r>
              <a:rPr lang="en-US" altLang="sr-Latn-RS" smtClean="0">
                <a:latin typeface="Verdana" panose="020B0604030504040204" pitchFamily="34" charset="0"/>
                <a:ea typeface="ＭＳ Ｐゴシック" panose="020B0600070205080204" pitchFamily="34" charset="-128"/>
              </a:rPr>
              <a:t>Function Points measure software size independent of the programming language: </a:t>
            </a:r>
            <a:r>
              <a:rPr lang="en-US" altLang="sr-Latn-RS" smtClean="0">
                <a:latin typeface="Palatino" pitchFamily="-105" charset="0"/>
                <a:ea typeface="ＭＳ Ｐゴシック" panose="020B0600070205080204" pitchFamily="34" charset="-128"/>
              </a:rPr>
              <a:t>no lines of code counting.</a:t>
            </a:r>
            <a:endParaRPr lang="en-US" altLang="sr-Latn-RS" smtClean="0">
              <a:latin typeface="Verdana" panose="020B0604030504040204" pitchFamily="34" charset="0"/>
              <a:ea typeface="ＭＳ Ｐゴシック" panose="020B0600070205080204" pitchFamily="34" charset="-128"/>
            </a:endParaRPr>
          </a:p>
          <a:p>
            <a:r>
              <a:rPr lang="en-US" altLang="sr-Latn-RS" smtClean="0">
                <a:latin typeface="Verdana" panose="020B0604030504040204" pitchFamily="34" charset="0"/>
                <a:ea typeface="ＭＳ Ｐゴシック" panose="020B0600070205080204" pitchFamily="34" charset="-128"/>
              </a:rPr>
              <a:t>Function Points measure functionality by objectively measuring functional requirements. </a:t>
            </a:r>
          </a:p>
          <a:p>
            <a:r>
              <a:rPr lang="en-US" altLang="sr-Latn-RS" smtClean="0">
                <a:latin typeface="Verdana" panose="020B0604030504040204" pitchFamily="34" charset="0"/>
                <a:ea typeface="ＭＳ Ｐゴシック" panose="020B0600070205080204" pitchFamily="34" charset="-128"/>
              </a:rPr>
              <a:t>Function Point Analysis is objective; Function Points are consistent, and Function Points are auditable. </a:t>
            </a:r>
          </a:p>
          <a:p>
            <a:r>
              <a:rPr lang="en-US" altLang="sr-Latn-RS" smtClean="0">
                <a:latin typeface="Verdana" panose="020B0604030504040204" pitchFamily="34" charset="0"/>
                <a:ea typeface="ＭＳ Ｐゴシック" panose="020B0600070205080204" pitchFamily="34" charset="-128"/>
              </a:rPr>
              <a:t>Function Points are independent of technology. Function Points even apply regardless of design.</a:t>
            </a:r>
          </a:p>
          <a:p>
            <a:endParaRPr lang="en-US" altLang="sr-Latn-RS" smtClean="0">
              <a:latin typeface="Verdana" panose="020B0604030504040204" pitchFamily="34" charset="0"/>
              <a:ea typeface="ＭＳ Ｐゴシック" panose="020B0600070205080204" pitchFamily="34" charset="-128"/>
            </a:endParaRPr>
          </a:p>
          <a:p>
            <a:endParaRPr lang="de-DE" altLang="sr-Latn-RS" smtClean="0">
              <a:latin typeface="Verdan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370197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71575" y="706438"/>
            <a:ext cx="4514850" cy="3386137"/>
          </a:xfrm>
          <a:ln/>
        </p:spPr>
      </p:sp>
      <p:sp>
        <p:nvSpPr>
          <p:cNvPr id="75779" name="Rectangle 3"/>
          <p:cNvSpPr>
            <a:spLocks noGrp="1" noChangeArrowheads="1"/>
          </p:cNvSpPr>
          <p:nvPr>
            <p:ph type="body" idx="1"/>
          </p:nvPr>
        </p:nvSpPr>
        <p:spPr>
          <a:xfrm>
            <a:off x="914400" y="4375150"/>
            <a:ext cx="5029200" cy="40941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94" tIns="43547" rIns="87094" bIns="43547"/>
          <a:lstStyle/>
          <a:p>
            <a:r>
              <a:rPr lang="en-US" altLang="sr-Latn-RS" sz="1200" smtClean="0">
                <a:latin typeface="Palatino" pitchFamily="-105" charset="0"/>
                <a:ea typeface="ＭＳ Ｐゴシック" panose="020B0600070205080204" pitchFamily="34" charset="-128"/>
              </a:rPr>
              <a:t>Code reuse and external providers of software components are not considered</a:t>
            </a:r>
          </a:p>
          <a:p>
            <a:endParaRPr lang="en-US" altLang="sr-Latn-RS" smtClean="0">
              <a:latin typeface="Verdana" panose="020B0604030504040204" pitchFamily="34" charset="0"/>
              <a:ea typeface="ＭＳ Ｐゴシック" panose="020B0600070205080204" pitchFamily="34" charset="-128"/>
            </a:endParaRPr>
          </a:p>
          <a:p>
            <a:r>
              <a:rPr lang="en-US" altLang="sr-Latn-RS" smtClean="0">
                <a:latin typeface="Verdana" panose="020B0604030504040204" pitchFamily="34" charset="0"/>
                <a:ea typeface="ＭＳ Ｐゴシック" panose="020B0600070205080204" pitchFamily="34" charset="-128"/>
              </a:rPr>
              <a:t>Function Points do not measure people directly. </a:t>
            </a:r>
            <a:endParaRPr lang="en-US" altLang="sr-Latn-RS" sz="1200" smtClean="0">
              <a:latin typeface="Palatino" pitchFamily="-105" charset="0"/>
              <a:ea typeface="ＭＳ Ｐゴシック" panose="020B0600070205080204" pitchFamily="34" charset="-128"/>
            </a:endParaRPr>
          </a:p>
          <a:p>
            <a:r>
              <a:rPr lang="en-US" altLang="sr-Latn-RS" sz="1200" smtClean="0">
                <a:latin typeface="Palatino" pitchFamily="-105" charset="0"/>
                <a:ea typeface="ＭＳ Ｐゴシック" panose="020B0600070205080204" pitchFamily="34" charset="-128"/>
              </a:rPr>
              <a:t>Task planning and controlling is not possible (also: no breakdown to single project phases considered)</a:t>
            </a:r>
          </a:p>
          <a:p>
            <a:r>
              <a:rPr lang="en-US" altLang="sr-Latn-RS" smtClean="0">
                <a:latin typeface="Verdana" panose="020B0604030504040204" pitchFamily="34" charset="0"/>
                <a:ea typeface="ＭＳ Ｐゴシック" panose="020B0600070205080204" pitchFamily="34" charset="-128"/>
              </a:rPr>
              <a:t>Function Points is a macro tool, not a micro tool.</a:t>
            </a:r>
            <a:endParaRPr lang="en-US" altLang="sr-Latn-RS" sz="1200" smtClean="0">
              <a:latin typeface="Palatino" pitchFamily="-105" charset="0"/>
              <a:ea typeface="ＭＳ Ｐゴシック" panose="020B0600070205080204" pitchFamily="34" charset="-128"/>
            </a:endParaRPr>
          </a:p>
          <a:p>
            <a:endParaRPr lang="de-DE" altLang="sr-Latn-RS" smtClean="0">
              <a:latin typeface="Palatino" pitchFamily="-105" charset="0"/>
              <a:ea typeface="ＭＳ Ｐゴシック" panose="020B0600070205080204" pitchFamily="34" charset="-128"/>
            </a:endParaRPr>
          </a:p>
        </p:txBody>
      </p:sp>
    </p:spTree>
    <p:extLst>
      <p:ext uri="{BB962C8B-B14F-4D97-AF65-F5344CB8AC3E}">
        <p14:creationId xmlns:p14="http://schemas.microsoft.com/office/powerpoint/2010/main" val="18034621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71575" y="706438"/>
            <a:ext cx="4514850" cy="3386137"/>
          </a:xfrm>
          <a:ln/>
        </p:spPr>
      </p:sp>
      <p:sp>
        <p:nvSpPr>
          <p:cNvPr id="35843" name="Rectangle 3"/>
          <p:cNvSpPr>
            <a:spLocks noGrp="1" noChangeArrowheads="1"/>
          </p:cNvSpPr>
          <p:nvPr>
            <p:ph type="body" idx="1"/>
          </p:nvPr>
        </p:nvSpPr>
        <p:spPr>
          <a:xfrm>
            <a:off x="914400" y="4375150"/>
            <a:ext cx="5029200" cy="40941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94" tIns="43547" rIns="87094" bIns="43547"/>
          <a:lstStyle/>
          <a:p>
            <a:endParaRPr lang="de-DE" altLang="sr-Latn-RS" dirty="0" smtClean="0">
              <a:latin typeface="Palatino" pitchFamily="-105" charset="0"/>
              <a:ea typeface="ＭＳ Ｐゴシック" panose="020B0600070205080204" pitchFamily="34" charset="-128"/>
            </a:endParaRPr>
          </a:p>
        </p:txBody>
      </p:sp>
    </p:spTree>
    <p:extLst>
      <p:ext uri="{BB962C8B-B14F-4D97-AF65-F5344CB8AC3E}">
        <p14:creationId xmlns:p14="http://schemas.microsoft.com/office/powerpoint/2010/main" val="323360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10</a:t>
            </a:fld>
            <a:endParaRPr lang="en-US"/>
          </a:p>
        </p:txBody>
      </p:sp>
    </p:spTree>
    <p:extLst>
      <p:ext uri="{BB962C8B-B14F-4D97-AF65-F5344CB8AC3E}">
        <p14:creationId xmlns:p14="http://schemas.microsoft.com/office/powerpoint/2010/main" val="3107244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11</a:t>
            </a:fld>
            <a:endParaRPr lang="en-US"/>
          </a:p>
        </p:txBody>
      </p:sp>
    </p:spTree>
    <p:extLst>
      <p:ext uri="{BB962C8B-B14F-4D97-AF65-F5344CB8AC3E}">
        <p14:creationId xmlns:p14="http://schemas.microsoft.com/office/powerpoint/2010/main" val="1231176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12</a:t>
            </a:fld>
            <a:endParaRPr lang="en-US"/>
          </a:p>
        </p:txBody>
      </p:sp>
    </p:spTree>
    <p:extLst>
      <p:ext uri="{BB962C8B-B14F-4D97-AF65-F5344CB8AC3E}">
        <p14:creationId xmlns:p14="http://schemas.microsoft.com/office/powerpoint/2010/main" val="3464759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smtClean="0"/>
          </a:p>
        </p:txBody>
      </p:sp>
      <p:sp>
        <p:nvSpPr>
          <p:cNvPr id="4" name="Slide Number Placeholder 3"/>
          <p:cNvSpPr>
            <a:spLocks noGrp="1"/>
          </p:cNvSpPr>
          <p:nvPr>
            <p:ph type="sldNum" sz="quarter" idx="10"/>
          </p:nvPr>
        </p:nvSpPr>
        <p:spPr/>
        <p:txBody>
          <a:bodyPr/>
          <a:lstStyle/>
          <a:p>
            <a:fld id="{C7324988-157E-48A4-8BD0-4BF7D9FE9192}" type="slidenum">
              <a:rPr lang="en-US" smtClean="0"/>
              <a:pPr/>
              <a:t>13</a:t>
            </a:fld>
            <a:endParaRPr lang="en-US"/>
          </a:p>
        </p:txBody>
      </p:sp>
    </p:spTree>
    <p:extLst>
      <p:ext uri="{BB962C8B-B14F-4D97-AF65-F5344CB8AC3E}">
        <p14:creationId xmlns:p14="http://schemas.microsoft.com/office/powerpoint/2010/main" val="45078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6" name="Rectangle 4"/>
          <p:cNvSpPr>
            <a:spLocks noGrp="1" noChangeArrowheads="1"/>
          </p:cNvSpPr>
          <p:nvPr>
            <p:ph type="ctrTitle" sz="quarter"/>
          </p:nvPr>
        </p:nvSpPr>
        <p:spPr>
          <a:xfrm>
            <a:off x="1905000" y="2057400"/>
            <a:ext cx="6705600" cy="1447800"/>
          </a:xfrm>
        </p:spPr>
        <p:txBody>
          <a:bodyPr/>
          <a:lstStyle>
            <a:lvl1pPr>
              <a:defRPr sz="4400"/>
            </a:lvl1pPr>
          </a:lstStyle>
          <a:p>
            <a:pPr lvl="0"/>
            <a:r>
              <a:rPr lang="en-US" noProof="0" smtClean="0"/>
              <a:t>Click to edit Master title style</a:t>
            </a:r>
            <a:endParaRPr lang="en-US" noProof="0" dirty="0" smtClean="0"/>
          </a:p>
        </p:txBody>
      </p:sp>
      <p:sp>
        <p:nvSpPr>
          <p:cNvPr id="3077" name="Rectangle 5"/>
          <p:cNvSpPr>
            <a:spLocks noGrp="1" noChangeArrowheads="1"/>
          </p:cNvSpPr>
          <p:nvPr>
            <p:ph type="subTitle" sz="quarter" idx="1"/>
          </p:nvPr>
        </p:nvSpPr>
        <p:spPr>
          <a:xfrm>
            <a:off x="2209800" y="3581400"/>
            <a:ext cx="6400800" cy="1752600"/>
          </a:xfrm>
        </p:spPr>
        <p:txBody>
          <a:bodyPr/>
          <a:lstStyle>
            <a:lvl1pPr marL="0" indent="0">
              <a:spcBef>
                <a:spcPct val="20000"/>
              </a:spcBef>
              <a:buFontTx/>
              <a:buNone/>
              <a:defRPr/>
            </a:lvl1pPr>
          </a:lstStyle>
          <a:p>
            <a:pPr lvl="0"/>
            <a:r>
              <a:rPr lang="en-US" noProof="0" smtClean="0"/>
              <a:t>Click to edit Master subtitle style</a:t>
            </a:r>
            <a:endParaRPr lang="en-US" noProof="0" dirty="0" smtClean="0"/>
          </a:p>
        </p:txBody>
      </p:sp>
      <p:sp>
        <p:nvSpPr>
          <p:cNvPr id="3078" name="Rectangle 6"/>
          <p:cNvSpPr>
            <a:spLocks noGrp="1" noChangeArrowheads="1"/>
          </p:cNvSpPr>
          <p:nvPr>
            <p:ph type="dt" sz="quarter" idx="2"/>
          </p:nvPr>
        </p:nvSpPr>
        <p:spPr/>
        <p:txBody>
          <a:bodyPr/>
          <a:lstStyle>
            <a:lvl1pPr>
              <a:defRPr/>
            </a:lvl1pPr>
          </a:lstStyle>
          <a:p>
            <a:fld id="{F59A3B07-D472-427F-BBD1-0400B2EC24E5}" type="datetime11">
              <a:rPr lang="en-US" smtClean="0"/>
              <a:t>01:28:53</a:t>
            </a:fld>
            <a:endParaRPr lang="en-US" dirty="0"/>
          </a:p>
        </p:txBody>
      </p:sp>
      <p:sp>
        <p:nvSpPr>
          <p:cNvPr id="3079" name="Rectangle 7"/>
          <p:cNvSpPr>
            <a:spLocks noGrp="1" noChangeArrowheads="1"/>
          </p:cNvSpPr>
          <p:nvPr>
            <p:ph type="ftr" sz="quarter" idx="3"/>
          </p:nvPr>
        </p:nvSpPr>
        <p:spPr/>
        <p:txBody>
          <a:bodyPr/>
          <a:lstStyle>
            <a:lvl1pPr>
              <a:defRPr/>
            </a:lvl1pPr>
          </a:lstStyle>
          <a:p>
            <a:endParaRPr lang="en-US"/>
          </a:p>
        </p:txBody>
      </p:sp>
      <p:sp>
        <p:nvSpPr>
          <p:cNvPr id="3080" name="Rectangle 8"/>
          <p:cNvSpPr>
            <a:spLocks noGrp="1" noChangeArrowheads="1"/>
          </p:cNvSpPr>
          <p:nvPr>
            <p:ph type="sldNum" sz="quarter" idx="4"/>
          </p:nvPr>
        </p:nvSpPr>
        <p:spPr/>
        <p:txBody>
          <a:bodyPr/>
          <a:lstStyle>
            <a:lvl1pPr>
              <a:defRPr/>
            </a:lvl1pPr>
          </a:lstStyle>
          <a:p>
            <a:fld id="{98227F8F-9FEE-4D60-9626-1DC48B585FB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fld id="{F269CDDE-3929-4135-8EF8-A2B11DB313CC}" type="datetime11">
              <a:rPr lang="en-US" smtClean="0"/>
              <a:t>01:28:53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B85931-1F01-44C2-AE94-F9B21AF1DA2A}" type="slidenum">
              <a:rPr lang="en-US"/>
              <a:pPr/>
              <a:t>‹#›</a:t>
            </a:fld>
            <a:endParaRPr lang="en-US"/>
          </a:p>
        </p:txBody>
      </p:sp>
    </p:spTree>
    <p:extLst>
      <p:ext uri="{BB962C8B-B14F-4D97-AF65-F5344CB8AC3E}">
        <p14:creationId xmlns:p14="http://schemas.microsoft.com/office/powerpoint/2010/main" val="238823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066800"/>
            <a:ext cx="1657350" cy="4953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66800"/>
            <a:ext cx="4819650" cy="4953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fld id="{5B8275E1-5AAE-4920-935E-A8DF481D8FE8}" type="datetime11">
              <a:rPr lang="en-US" smtClean="0"/>
              <a:t>01:28:53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CC99D3-AE44-4BDA-A347-A4050423CC19}" type="slidenum">
              <a:rPr lang="en-US"/>
              <a:pPr/>
              <a:t>‹#›</a:t>
            </a:fld>
            <a:endParaRPr lang="en-US"/>
          </a:p>
        </p:txBody>
      </p:sp>
    </p:spTree>
    <p:extLst>
      <p:ext uri="{BB962C8B-B14F-4D97-AF65-F5344CB8AC3E}">
        <p14:creationId xmlns:p14="http://schemas.microsoft.com/office/powerpoint/2010/main" val="156472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fld id="{A8DD0440-FAAF-4517-81C7-D30E2C3C170D}" type="datetime11">
              <a:rPr lang="en-US" smtClean="0"/>
              <a:t>01:28:53</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D31E662-8C2D-4714-B2E8-E4A1A5B8ABCC}" type="slidenum">
              <a:rPr lang="en-US" smtClean="0"/>
              <a:pPr/>
              <a:t>‹#›</a:t>
            </a:fld>
            <a:endParaRPr lang="en-US" dirty="0"/>
          </a:p>
        </p:txBody>
      </p:sp>
    </p:spTree>
    <p:extLst>
      <p:ext uri="{BB962C8B-B14F-4D97-AF65-F5344CB8AC3E}">
        <p14:creationId xmlns:p14="http://schemas.microsoft.com/office/powerpoint/2010/main" val="133025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quarter" idx="10"/>
          </p:nvPr>
        </p:nvSpPr>
        <p:spPr/>
        <p:txBody>
          <a:bodyPr/>
          <a:lstStyle>
            <a:lvl1pPr>
              <a:defRPr/>
            </a:lvl1pPr>
          </a:lstStyle>
          <a:p>
            <a:fld id="{B3050219-4BB6-4DF0-9DA2-9F9FCD829F1E}" type="datetime11">
              <a:rPr lang="en-US" smtClean="0"/>
              <a:t>01:28:53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0D690E-0FF2-4A81-898C-9EBC2AC677FC}" type="slidenum">
              <a:rPr lang="en-US"/>
              <a:pPr/>
              <a:t>‹#›</a:t>
            </a:fld>
            <a:endParaRPr lang="en-US"/>
          </a:p>
        </p:txBody>
      </p:sp>
    </p:spTree>
    <p:extLst>
      <p:ext uri="{BB962C8B-B14F-4D97-AF65-F5344CB8AC3E}">
        <p14:creationId xmlns:p14="http://schemas.microsoft.com/office/powerpoint/2010/main" val="342772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33600" y="2057400"/>
            <a:ext cx="30861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2057400"/>
            <a:ext cx="30861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quarter" idx="10"/>
          </p:nvPr>
        </p:nvSpPr>
        <p:spPr/>
        <p:txBody>
          <a:bodyPr/>
          <a:lstStyle>
            <a:lvl1pPr>
              <a:defRPr/>
            </a:lvl1pPr>
          </a:lstStyle>
          <a:p>
            <a:fld id="{02395A5C-6EF1-4198-90F5-597DA70D8766}" type="datetime11">
              <a:rPr lang="en-US" smtClean="0"/>
              <a:t>01:28:53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1007BD0-32DF-427E-9756-F8EF23A47696}" type="slidenum">
              <a:rPr lang="en-US"/>
              <a:pPr/>
              <a:t>‹#›</a:t>
            </a:fld>
            <a:endParaRPr lang="en-US"/>
          </a:p>
        </p:txBody>
      </p:sp>
    </p:spTree>
    <p:extLst>
      <p:ext uri="{BB962C8B-B14F-4D97-AF65-F5344CB8AC3E}">
        <p14:creationId xmlns:p14="http://schemas.microsoft.com/office/powerpoint/2010/main" val="300794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quarter" idx="10"/>
          </p:nvPr>
        </p:nvSpPr>
        <p:spPr/>
        <p:txBody>
          <a:bodyPr/>
          <a:lstStyle>
            <a:lvl1pPr>
              <a:defRPr/>
            </a:lvl1pPr>
          </a:lstStyle>
          <a:p>
            <a:fld id="{F46CFBF2-1EB1-4397-A5B7-B8AE92B84418}" type="datetime11">
              <a:rPr lang="en-US" smtClean="0"/>
              <a:t>01:28:53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A60DBD8-4379-4399-8344-B8D7ACF25431}" type="slidenum">
              <a:rPr lang="en-US"/>
              <a:pPr/>
              <a:t>‹#›</a:t>
            </a:fld>
            <a:endParaRPr lang="en-US"/>
          </a:p>
        </p:txBody>
      </p:sp>
    </p:spTree>
    <p:extLst>
      <p:ext uri="{BB962C8B-B14F-4D97-AF65-F5344CB8AC3E}">
        <p14:creationId xmlns:p14="http://schemas.microsoft.com/office/powerpoint/2010/main" val="355951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quarter" idx="10"/>
          </p:nvPr>
        </p:nvSpPr>
        <p:spPr/>
        <p:txBody>
          <a:bodyPr/>
          <a:lstStyle>
            <a:lvl1pPr>
              <a:defRPr/>
            </a:lvl1pPr>
          </a:lstStyle>
          <a:p>
            <a:fld id="{9FDCDF31-CC13-4065-B643-0B0F98BCC8D0}" type="datetime11">
              <a:rPr lang="en-US" smtClean="0"/>
              <a:t>01:28:53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9E5CE88-51E4-4EA4-88DF-D91611194BFF}" type="slidenum">
              <a:rPr lang="en-US"/>
              <a:pPr/>
              <a:t>‹#›</a:t>
            </a:fld>
            <a:endParaRPr lang="en-US"/>
          </a:p>
        </p:txBody>
      </p:sp>
    </p:spTree>
    <p:extLst>
      <p:ext uri="{BB962C8B-B14F-4D97-AF65-F5344CB8AC3E}">
        <p14:creationId xmlns:p14="http://schemas.microsoft.com/office/powerpoint/2010/main" val="52803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fld id="{D3EC81C9-AAC1-434C-92FA-D84431DE7883}" type="datetime11">
              <a:rPr lang="en-US" smtClean="0"/>
              <a:t>01:28:53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B674088-F302-4343-97F4-1652843EC3F6}" type="slidenum">
              <a:rPr lang="en-US"/>
              <a:pPr/>
              <a:t>‹#›</a:t>
            </a:fld>
            <a:endParaRPr lang="en-US"/>
          </a:p>
        </p:txBody>
      </p:sp>
    </p:spTree>
    <p:extLst>
      <p:ext uri="{BB962C8B-B14F-4D97-AF65-F5344CB8AC3E}">
        <p14:creationId xmlns:p14="http://schemas.microsoft.com/office/powerpoint/2010/main" val="133690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fld id="{EC986AA4-4E7C-4EF8-BEF9-F805CF3B2CBC}" type="datetime11">
              <a:rPr lang="en-US" smtClean="0"/>
              <a:t>01:28:53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17B1C91-D629-419B-AA51-E48E4CF078B2}" type="slidenum">
              <a:rPr lang="en-US"/>
              <a:pPr/>
              <a:t>‹#›</a:t>
            </a:fld>
            <a:endParaRPr lang="en-US"/>
          </a:p>
        </p:txBody>
      </p:sp>
    </p:spTree>
    <p:extLst>
      <p:ext uri="{BB962C8B-B14F-4D97-AF65-F5344CB8AC3E}">
        <p14:creationId xmlns:p14="http://schemas.microsoft.com/office/powerpoint/2010/main" val="374459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fld id="{2CC93A7D-EEA2-4F3D-987A-F979185B0C25}" type="datetime11">
              <a:rPr lang="en-US" smtClean="0"/>
              <a:t>01:28:53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2AC46CD-AE69-47FD-ACC5-AB875E8BA73A}" type="slidenum">
              <a:rPr lang="en-US"/>
              <a:pPr/>
              <a:t>‹#›</a:t>
            </a:fld>
            <a:endParaRPr lang="en-US"/>
          </a:p>
        </p:txBody>
      </p:sp>
    </p:spTree>
    <p:extLst>
      <p:ext uri="{BB962C8B-B14F-4D97-AF65-F5344CB8AC3E}">
        <p14:creationId xmlns:p14="http://schemas.microsoft.com/office/powerpoint/2010/main" val="446027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gs>
            <a:gs pos="21000">
              <a:schemeClr val="accent2">
                <a:alpha val="76000"/>
              </a:schemeClr>
            </a:gs>
            <a:gs pos="10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1828800" y="1066800"/>
            <a:ext cx="6629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en-US" smtClean="0"/>
              <a:t>Click to edit Master title style</a:t>
            </a:r>
            <a:endParaRPr lang="en-US" dirty="0" smtClean="0"/>
          </a:p>
        </p:txBody>
      </p:sp>
      <p:sp>
        <p:nvSpPr>
          <p:cNvPr id="1031" name="Rectangle 7"/>
          <p:cNvSpPr>
            <a:spLocks noGrp="1" noChangeArrowheads="1"/>
          </p:cNvSpPr>
          <p:nvPr>
            <p:ph type="body" idx="1"/>
          </p:nvPr>
        </p:nvSpPr>
        <p:spPr bwMode="auto">
          <a:xfrm>
            <a:off x="2133600" y="2057400"/>
            <a:ext cx="6324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5" name="Rectangle 11"/>
          <p:cNvSpPr>
            <a:spLocks noGrp="1" noChangeArrowheads="1"/>
          </p:cNvSpPr>
          <p:nvPr>
            <p:ph type="dt" sz="quarter" idx="2"/>
          </p:nvPr>
        </p:nvSpPr>
        <p:spPr bwMode="auto">
          <a:xfrm>
            <a:off x="1828800" y="62484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defRPr sz="1200">
                <a:latin typeface="+mn-lt"/>
              </a:defRPr>
            </a:lvl1pPr>
          </a:lstStyle>
          <a:p>
            <a:fld id="{D4EA7BA1-BBEE-479E-852B-8FF96DA5FFD9}" type="datetime11">
              <a:rPr lang="en-US" smtClean="0"/>
              <a:t>01:28:53</a:t>
            </a:fld>
            <a:endParaRPr lang="en-US" dirty="0"/>
          </a:p>
        </p:txBody>
      </p:sp>
      <p:sp>
        <p:nvSpPr>
          <p:cNvPr id="1036" name="Rectangle 12"/>
          <p:cNvSpPr>
            <a:spLocks noGrp="1" noChangeArrowheads="1"/>
          </p:cNvSpPr>
          <p:nvPr>
            <p:ph type="ftr" sz="quarter" idx="3"/>
          </p:nvPr>
        </p:nvSpPr>
        <p:spPr bwMode="auto">
          <a:xfrm>
            <a:off x="3886200" y="6248400"/>
            <a:ext cx="3048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defRPr sz="1200">
                <a:latin typeface="+mn-lt"/>
              </a:defRPr>
            </a:lvl1pPr>
          </a:lstStyle>
          <a:p>
            <a:endParaRPr lang="en-US" dirty="0"/>
          </a:p>
        </p:txBody>
      </p:sp>
      <p:sp>
        <p:nvSpPr>
          <p:cNvPr id="1037" name="Rectangle 13"/>
          <p:cNvSpPr>
            <a:spLocks noGrp="1" noChangeArrowheads="1"/>
          </p:cNvSpPr>
          <p:nvPr>
            <p:ph type="sldNum" sz="quarter" idx="4"/>
          </p:nvPr>
        </p:nvSpPr>
        <p:spPr bwMode="auto">
          <a:xfrm>
            <a:off x="7086600" y="62484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200">
                <a:latin typeface="+mn-lt"/>
              </a:defRPr>
            </a:lvl1pPr>
          </a:lstStyle>
          <a:p>
            <a:fld id="{F601FFC2-68D7-4AB8-B7F1-8ED445831F2C}" type="slidenum">
              <a:rPr lang="en-US"/>
              <a:pPr/>
              <a:t>‹#›</a:t>
            </a:fld>
            <a:endParaRPr lang="en-US" dirty="0"/>
          </a:p>
        </p:txBody>
      </p:sp>
      <p:sp>
        <p:nvSpPr>
          <p:cNvPr id="8" name="Rectangle 7"/>
          <p:cNvSpPr/>
          <p:nvPr userDrawn="1"/>
        </p:nvSpPr>
        <p:spPr bwMode="auto">
          <a:xfrm>
            <a:off x="3810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Rectangle 8"/>
          <p:cNvSpPr/>
          <p:nvPr userDrawn="1"/>
        </p:nvSpPr>
        <p:spPr bwMode="auto">
          <a:xfrm>
            <a:off x="10668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Rectangle 9"/>
          <p:cNvSpPr/>
          <p:nvPr userDrawn="1"/>
        </p:nvSpPr>
        <p:spPr bwMode="auto">
          <a:xfrm>
            <a:off x="19812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Rectangle 10"/>
          <p:cNvSpPr/>
          <p:nvPr userDrawn="1"/>
        </p:nvSpPr>
        <p:spPr bwMode="auto">
          <a:xfrm>
            <a:off x="33528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2" name="Rectangle 11"/>
          <p:cNvSpPr/>
          <p:nvPr userDrawn="1"/>
        </p:nvSpPr>
        <p:spPr bwMode="auto">
          <a:xfrm>
            <a:off x="5715000" y="3810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Rectangle 12"/>
          <p:cNvSpPr/>
          <p:nvPr userDrawn="1"/>
        </p:nvSpPr>
        <p:spPr bwMode="auto">
          <a:xfrm>
            <a:off x="381000" y="9906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 name="Rectangle 13"/>
          <p:cNvSpPr/>
          <p:nvPr userDrawn="1"/>
        </p:nvSpPr>
        <p:spPr bwMode="auto">
          <a:xfrm>
            <a:off x="381000" y="16002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5" name="Rectangle 14"/>
          <p:cNvSpPr/>
          <p:nvPr userDrawn="1"/>
        </p:nvSpPr>
        <p:spPr bwMode="auto">
          <a:xfrm>
            <a:off x="381000" y="66294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6" name="Rectangle 15"/>
          <p:cNvSpPr/>
          <p:nvPr userDrawn="1"/>
        </p:nvSpPr>
        <p:spPr bwMode="auto">
          <a:xfrm>
            <a:off x="381000" y="51816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Rectangle 16"/>
          <p:cNvSpPr/>
          <p:nvPr userDrawn="1"/>
        </p:nvSpPr>
        <p:spPr bwMode="auto">
          <a:xfrm>
            <a:off x="381000" y="60198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8" name="Rectangle 17"/>
          <p:cNvSpPr/>
          <p:nvPr userDrawn="1"/>
        </p:nvSpPr>
        <p:spPr bwMode="auto">
          <a:xfrm>
            <a:off x="381000" y="3505200"/>
            <a:ext cx="457200" cy="45720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9" name="Rectangle 18"/>
          <p:cNvSpPr/>
          <p:nvPr userDrawn="1"/>
        </p:nvSpPr>
        <p:spPr bwMode="auto">
          <a:xfrm>
            <a:off x="1097280" y="5516880"/>
            <a:ext cx="274320" cy="274320"/>
          </a:xfrm>
          <a:prstGeom prst="rect">
            <a:avLst/>
          </a:prstGeom>
          <a:no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0" name="Rectangle 19"/>
          <p:cNvSpPr/>
          <p:nvPr userDrawn="1"/>
        </p:nvSpPr>
        <p:spPr bwMode="auto">
          <a:xfrm>
            <a:off x="1066800" y="990600"/>
            <a:ext cx="274320" cy="27432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1" name="Rectangle 20"/>
          <p:cNvSpPr/>
          <p:nvPr userDrawn="1"/>
        </p:nvSpPr>
        <p:spPr bwMode="auto">
          <a:xfrm>
            <a:off x="4069080" y="685800"/>
            <a:ext cx="274320" cy="27432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 name="Rectangle 21"/>
          <p:cNvSpPr/>
          <p:nvPr userDrawn="1"/>
        </p:nvSpPr>
        <p:spPr bwMode="auto">
          <a:xfrm>
            <a:off x="381000" y="2362200"/>
            <a:ext cx="457200" cy="457200"/>
          </a:xfrm>
          <a:prstGeom prst="rect">
            <a:avLst/>
          </a:prstGeom>
          <a:solidFill>
            <a:schemeClr val="accent2"/>
          </a:solidFill>
          <a:ln w="19050" cap="sq" cmpd="sng" algn="ctr">
            <a:solidFill>
              <a:schemeClr val="tx1">
                <a:lumMod val="95000"/>
                <a:alpha val="74000"/>
              </a:schemeClr>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Trebuchet MS" pitchFamily="34" charset="0"/>
        </a:defRPr>
      </a:lvl2pPr>
      <a:lvl3pPr algn="l" rtl="0" eaLnBrk="1" fontAlgn="base" hangingPunct="1">
        <a:spcBef>
          <a:spcPct val="0"/>
        </a:spcBef>
        <a:spcAft>
          <a:spcPct val="0"/>
        </a:spcAft>
        <a:defRPr sz="3200" b="1">
          <a:solidFill>
            <a:schemeClr val="tx1"/>
          </a:solidFill>
          <a:latin typeface="Trebuchet MS" pitchFamily="34" charset="0"/>
        </a:defRPr>
      </a:lvl3pPr>
      <a:lvl4pPr algn="l" rtl="0" eaLnBrk="1" fontAlgn="base" hangingPunct="1">
        <a:spcBef>
          <a:spcPct val="0"/>
        </a:spcBef>
        <a:spcAft>
          <a:spcPct val="0"/>
        </a:spcAft>
        <a:defRPr sz="3200" b="1">
          <a:solidFill>
            <a:schemeClr val="tx1"/>
          </a:solidFill>
          <a:latin typeface="Trebuchet MS" pitchFamily="34" charset="0"/>
        </a:defRPr>
      </a:lvl4pPr>
      <a:lvl5pPr algn="l" rtl="0" eaLnBrk="1" fontAlgn="base" hangingPunct="1">
        <a:spcBef>
          <a:spcPct val="0"/>
        </a:spcBef>
        <a:spcAft>
          <a:spcPct val="0"/>
        </a:spcAft>
        <a:defRPr sz="3200" b="1">
          <a:solidFill>
            <a:schemeClr val="tx1"/>
          </a:solidFill>
          <a:latin typeface="Trebuchet MS" pitchFamily="34" charset="0"/>
        </a:defRPr>
      </a:lvl5pPr>
      <a:lvl6pPr marL="457200" algn="l" rtl="0" eaLnBrk="1" fontAlgn="base" hangingPunct="1">
        <a:spcBef>
          <a:spcPct val="0"/>
        </a:spcBef>
        <a:spcAft>
          <a:spcPct val="0"/>
        </a:spcAft>
        <a:defRPr sz="3200" b="1">
          <a:solidFill>
            <a:schemeClr val="tx1"/>
          </a:solidFill>
          <a:latin typeface="Trebuchet MS" pitchFamily="34" charset="0"/>
        </a:defRPr>
      </a:lvl6pPr>
      <a:lvl7pPr marL="914400" algn="l" rtl="0" eaLnBrk="1" fontAlgn="base" hangingPunct="1">
        <a:spcBef>
          <a:spcPct val="0"/>
        </a:spcBef>
        <a:spcAft>
          <a:spcPct val="0"/>
        </a:spcAft>
        <a:defRPr sz="3200" b="1">
          <a:solidFill>
            <a:schemeClr val="tx1"/>
          </a:solidFill>
          <a:latin typeface="Trebuchet MS" pitchFamily="34" charset="0"/>
        </a:defRPr>
      </a:lvl7pPr>
      <a:lvl8pPr marL="1371600" algn="l" rtl="0" eaLnBrk="1" fontAlgn="base" hangingPunct="1">
        <a:spcBef>
          <a:spcPct val="0"/>
        </a:spcBef>
        <a:spcAft>
          <a:spcPct val="0"/>
        </a:spcAft>
        <a:defRPr sz="3200" b="1">
          <a:solidFill>
            <a:schemeClr val="tx1"/>
          </a:solidFill>
          <a:latin typeface="Trebuchet MS" pitchFamily="34" charset="0"/>
        </a:defRPr>
      </a:lvl8pPr>
      <a:lvl9pPr marL="1828800" algn="l" rtl="0" eaLnBrk="1" fontAlgn="base" hangingPunct="1">
        <a:spcBef>
          <a:spcPct val="0"/>
        </a:spcBef>
        <a:spcAft>
          <a:spcPct val="0"/>
        </a:spcAft>
        <a:defRPr sz="3200" b="1">
          <a:solidFill>
            <a:schemeClr val="tx1"/>
          </a:solidFill>
          <a:latin typeface="Trebuchet MS" pitchFamily="34" charset="0"/>
        </a:defRPr>
      </a:lvl9pPr>
    </p:titleStyle>
    <p:bodyStyle>
      <a:lvl1pPr marL="342900" indent="-342900" algn="l" rtl="0" eaLnBrk="1" fontAlgn="base" hangingPunct="1">
        <a:spcBef>
          <a:spcPct val="5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Garamond" pitchFamily="18"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Garamond" pitchFamily="18"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ivs.cs.uni-magdeburg.de/sw-eng/us/java/COCOMO/index.shtml" TargetMode="External"/><Relationship Id="rId2" Type="http://schemas.openxmlformats.org/officeDocument/2006/relationships/hyperlink" Target="http://www1.jsc.nasa.gov/bu2/COCOMO.html" TargetMode="External"/><Relationship Id="rId1" Type="http://schemas.openxmlformats.org/officeDocument/2006/relationships/slideLayout" Target="../slideLayouts/slideLayout2.xml"/><Relationship Id="rId5" Type="http://schemas.openxmlformats.org/officeDocument/2006/relationships/hyperlink" Target="http://ivs.cs.uni-magdeburg.de/sw-eng/us/java/fp/" TargetMode="External"/><Relationship Id="rId4" Type="http://schemas.openxmlformats.org/officeDocument/2006/relationships/hyperlink" Target="http://sunset.usc.edu/available_tools/index.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sz="quarter"/>
          </p:nvPr>
        </p:nvSpPr>
        <p:spPr>
          <a:xfrm>
            <a:off x="1905000" y="2057400"/>
            <a:ext cx="7059488" cy="1447800"/>
          </a:xfrm>
        </p:spPr>
        <p:txBody>
          <a:bodyPr/>
          <a:lstStyle/>
          <a:p>
            <a:r>
              <a:rPr lang="en-US" sz="3600" dirty="0"/>
              <a:t>Black art of software </a:t>
            </a:r>
            <a:r>
              <a:rPr lang="en-US" sz="3600" dirty="0" smtClean="0"/>
              <a:t>estimation</a:t>
            </a:r>
            <a:r>
              <a:rPr lang="hr-HR" sz="3600" dirty="0" smtClean="0"/>
              <a:t/>
            </a:r>
            <a:br>
              <a:rPr lang="hr-HR" sz="3600" dirty="0" smtClean="0"/>
            </a:br>
            <a:r>
              <a:rPr lang="en-US" sz="1800" dirty="0"/>
              <a:t>You cannot predict nor control what you cannot measure</a:t>
            </a:r>
            <a:br>
              <a:rPr lang="en-US" sz="1800" dirty="0"/>
            </a:br>
            <a:r>
              <a:rPr lang="en-US" sz="1800" dirty="0"/>
              <a:t>Fenton and Pfleeger, „Software Metrics“, 2nd Edition</a:t>
            </a:r>
          </a:p>
        </p:txBody>
      </p:sp>
      <p:sp>
        <p:nvSpPr>
          <p:cNvPr id="4101" name="Rectangle 5"/>
          <p:cNvSpPr>
            <a:spLocks noGrp="1" noChangeArrowheads="1"/>
          </p:cNvSpPr>
          <p:nvPr>
            <p:ph type="subTitle" sz="quarter" idx="1"/>
          </p:nvPr>
        </p:nvSpPr>
        <p:spPr>
          <a:xfrm>
            <a:off x="2123728" y="3861048"/>
            <a:ext cx="6400800" cy="2511896"/>
          </a:xfrm>
        </p:spPr>
        <p:txBody>
          <a:bodyPr/>
          <a:lstStyle/>
          <a:p>
            <a:r>
              <a:rPr lang="en-US" sz="1800" dirty="0"/>
              <a:t>Josip Šaban, M. Sc. computing, MBA, PMP</a:t>
            </a:r>
          </a:p>
          <a:p>
            <a:r>
              <a:rPr lang="en-US" sz="1800" dirty="0" err="1"/>
              <a:t>Erste</a:t>
            </a:r>
            <a:r>
              <a:rPr lang="en-US" sz="1800" dirty="0"/>
              <a:t> Group IT, Vienna</a:t>
            </a:r>
          </a:p>
          <a:p>
            <a:r>
              <a:rPr lang="en-US" sz="1800" dirty="0"/>
              <a:t>Meridian Data, Zagreb</a:t>
            </a:r>
          </a:p>
          <a:p>
            <a:r>
              <a:rPr lang="en-US" sz="1800" dirty="0"/>
              <a:t> </a:t>
            </a:r>
          </a:p>
          <a:p>
            <a:r>
              <a:rPr lang="en-US" sz="1800" dirty="0"/>
              <a:t>www.linkedin.com/in/josipsaban</a:t>
            </a:r>
          </a:p>
          <a:p>
            <a:r>
              <a:rPr lang="en-US" sz="1800" dirty="0"/>
              <a:t>josip.saban@erstegroup.com</a:t>
            </a:r>
          </a:p>
          <a:p>
            <a:r>
              <a:rPr lang="en-US" sz="1800" dirty="0"/>
              <a:t>meridiandatasoftware@gmail.com</a:t>
            </a:r>
          </a:p>
          <a:p>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2800" dirty="0"/>
              <a:t>What do we get out of the estimate</a:t>
            </a:r>
          </a:p>
        </p:txBody>
      </p:sp>
      <p:sp>
        <p:nvSpPr>
          <p:cNvPr id="5127" name="Rectangle 7"/>
          <p:cNvSpPr>
            <a:spLocks noGrp="1" noChangeArrowheads="1"/>
          </p:cNvSpPr>
          <p:nvPr>
            <p:ph idx="1"/>
          </p:nvPr>
        </p:nvSpPr>
        <p:spPr>
          <a:xfrm>
            <a:off x="1619672" y="2204864"/>
            <a:ext cx="7416824" cy="4536504"/>
          </a:xfrm>
        </p:spPr>
        <p:txBody>
          <a:bodyPr/>
          <a:lstStyle/>
          <a:p>
            <a:r>
              <a:rPr lang="en-US" dirty="0"/>
              <a:t>Components</a:t>
            </a:r>
          </a:p>
          <a:p>
            <a:r>
              <a:rPr lang="en-US" dirty="0"/>
              <a:t>Size</a:t>
            </a:r>
          </a:p>
          <a:p>
            <a:r>
              <a:rPr lang="en-US" dirty="0"/>
              <a:t>Effort needed</a:t>
            </a:r>
          </a:p>
          <a:p>
            <a:r>
              <a:rPr lang="en-US" dirty="0"/>
              <a:t>Cost</a:t>
            </a:r>
          </a:p>
          <a:p>
            <a:r>
              <a:rPr lang="en-US" dirty="0"/>
              <a:t>Time</a:t>
            </a:r>
          </a:p>
          <a:p>
            <a:r>
              <a:rPr lang="en-US" dirty="0"/>
              <a:t>Risk</a:t>
            </a:r>
          </a:p>
          <a:p>
            <a:r>
              <a:rPr lang="en-US" dirty="0"/>
              <a:t>Data for future improvements</a:t>
            </a:r>
          </a:p>
        </p:txBody>
      </p:sp>
      <p:sp>
        <p:nvSpPr>
          <p:cNvPr id="2" name="Slide Number Placeholder 1"/>
          <p:cNvSpPr>
            <a:spLocks noGrp="1"/>
          </p:cNvSpPr>
          <p:nvPr>
            <p:ph type="sldNum" sz="quarter" idx="12"/>
          </p:nvPr>
        </p:nvSpPr>
        <p:spPr/>
        <p:txBody>
          <a:bodyPr/>
          <a:lstStyle/>
          <a:p>
            <a:fld id="{FD31E662-8C2D-4714-B2E8-E4A1A5B8ABCC}" type="slidenum">
              <a:rPr lang="en-US" smtClean="0"/>
              <a:pPr/>
              <a:t>10</a:t>
            </a:fld>
            <a:endParaRPr lang="en-US" dirty="0"/>
          </a:p>
        </p:txBody>
      </p:sp>
    </p:spTree>
    <p:extLst>
      <p:ext uri="{BB962C8B-B14F-4D97-AF65-F5344CB8AC3E}">
        <p14:creationId xmlns:p14="http://schemas.microsoft.com/office/powerpoint/2010/main" val="250136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hr-HR" sz="4000" dirty="0" smtClean="0"/>
              <a:t>Who </a:t>
            </a:r>
            <a:r>
              <a:rPr lang="hr-HR" sz="4000" dirty="0" err="1" smtClean="0"/>
              <a:t>measures</a:t>
            </a:r>
            <a:endParaRPr lang="en-US" sz="4000" dirty="0"/>
          </a:p>
        </p:txBody>
      </p:sp>
      <p:sp>
        <p:nvSpPr>
          <p:cNvPr id="5127" name="Rectangle 7"/>
          <p:cNvSpPr>
            <a:spLocks noGrp="1" noChangeArrowheads="1"/>
          </p:cNvSpPr>
          <p:nvPr>
            <p:ph idx="1"/>
          </p:nvPr>
        </p:nvSpPr>
        <p:spPr>
          <a:xfrm>
            <a:off x="1619672" y="2204864"/>
            <a:ext cx="7416824" cy="1728192"/>
          </a:xfrm>
        </p:spPr>
        <p:txBody>
          <a:bodyPr/>
          <a:lstStyle/>
          <a:p>
            <a:r>
              <a:rPr lang="en-US" dirty="0"/>
              <a:t>Recommended: Project Lead</a:t>
            </a:r>
          </a:p>
          <a:p>
            <a:pPr lvl="1"/>
            <a:r>
              <a:rPr lang="en-US" dirty="0"/>
              <a:t>Person responsible for completion of estimated task</a:t>
            </a:r>
          </a:p>
          <a:p>
            <a:r>
              <a:rPr lang="en-US" dirty="0"/>
              <a:t>Often: You!</a:t>
            </a:r>
          </a:p>
        </p:txBody>
      </p:sp>
      <p:pic>
        <p:nvPicPr>
          <p:cNvPr id="4" name="Picture 2" descr="Bildergebnis fÃ¼r I want you churchi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8055" y="3573016"/>
            <a:ext cx="2100057"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FD31E662-8C2D-4714-B2E8-E4A1A5B8ABCC}" type="slidenum">
              <a:rPr lang="en-US" smtClean="0"/>
              <a:pPr/>
              <a:t>11</a:t>
            </a:fld>
            <a:endParaRPr lang="en-US" dirty="0"/>
          </a:p>
        </p:txBody>
      </p:sp>
    </p:spTree>
    <p:extLst>
      <p:ext uri="{BB962C8B-B14F-4D97-AF65-F5344CB8AC3E}">
        <p14:creationId xmlns:p14="http://schemas.microsoft.com/office/powerpoint/2010/main" val="275478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4000" dirty="0"/>
              <a:t>Why do we measure</a:t>
            </a:r>
          </a:p>
        </p:txBody>
      </p:sp>
      <p:sp>
        <p:nvSpPr>
          <p:cNvPr id="5127" name="Rectangle 7"/>
          <p:cNvSpPr>
            <a:spLocks noGrp="1" noChangeArrowheads="1"/>
          </p:cNvSpPr>
          <p:nvPr>
            <p:ph idx="1"/>
          </p:nvPr>
        </p:nvSpPr>
        <p:spPr>
          <a:xfrm>
            <a:off x="1619672" y="2204864"/>
            <a:ext cx="7416824" cy="4536504"/>
          </a:xfrm>
        </p:spPr>
        <p:txBody>
          <a:bodyPr/>
          <a:lstStyle/>
          <a:p>
            <a:r>
              <a:rPr lang="en-US" dirty="0"/>
              <a:t>Estimation gives the Customer:</a:t>
            </a:r>
          </a:p>
          <a:p>
            <a:pPr lvl="1"/>
            <a:r>
              <a:rPr lang="en-US" dirty="0"/>
              <a:t>Budget</a:t>
            </a:r>
          </a:p>
          <a:p>
            <a:pPr lvl="1"/>
            <a:r>
              <a:rPr lang="en-US" dirty="0"/>
              <a:t>“Quote” to compare with</a:t>
            </a:r>
          </a:p>
          <a:p>
            <a:r>
              <a:rPr lang="en-US" dirty="0"/>
              <a:t>Estimation gives the Supplier:</a:t>
            </a:r>
          </a:p>
          <a:p>
            <a:pPr lvl="1"/>
            <a:r>
              <a:rPr lang="en-US" dirty="0"/>
              <a:t>Budget</a:t>
            </a:r>
          </a:p>
          <a:p>
            <a:pPr lvl="1"/>
            <a:r>
              <a:rPr lang="en-US" dirty="0"/>
              <a:t>Chance to evaluate </a:t>
            </a:r>
            <a:r>
              <a:rPr lang="hr-HR" dirty="0"/>
              <a:t>r</a:t>
            </a:r>
            <a:r>
              <a:rPr lang="en-US" dirty="0" err="1"/>
              <a:t>isks</a:t>
            </a:r>
            <a:r>
              <a:rPr lang="en-US" dirty="0"/>
              <a:t>/rewards of a project</a:t>
            </a:r>
          </a:p>
          <a:p>
            <a:pPr lvl="1"/>
            <a:r>
              <a:rPr lang="en-US" dirty="0"/>
              <a:t>Way to keep track of progress</a:t>
            </a:r>
          </a:p>
          <a:p>
            <a:r>
              <a:rPr lang="en-US" dirty="0"/>
              <a:t>Why is this Important to You?</a:t>
            </a:r>
          </a:p>
          <a:p>
            <a:pPr lvl="1"/>
            <a:r>
              <a:rPr lang="en-US" dirty="0"/>
              <a:t>It </a:t>
            </a:r>
            <a:r>
              <a:rPr lang="en-US" u="sng" dirty="0"/>
              <a:t>will</a:t>
            </a:r>
            <a:r>
              <a:rPr lang="en-US" dirty="0"/>
              <a:t> be a part of </a:t>
            </a:r>
            <a:r>
              <a:rPr lang="hr-HR" dirty="0" err="1"/>
              <a:t>yo</a:t>
            </a:r>
            <a:r>
              <a:rPr lang="en-US" dirty="0" err="1"/>
              <a:t>ur</a:t>
            </a:r>
            <a:r>
              <a:rPr lang="en-US" dirty="0"/>
              <a:t> job as Software Engineers!</a:t>
            </a:r>
          </a:p>
        </p:txBody>
      </p:sp>
      <p:sp>
        <p:nvSpPr>
          <p:cNvPr id="2" name="Slide Number Placeholder 1"/>
          <p:cNvSpPr>
            <a:spLocks noGrp="1"/>
          </p:cNvSpPr>
          <p:nvPr>
            <p:ph type="sldNum" sz="quarter" idx="12"/>
          </p:nvPr>
        </p:nvSpPr>
        <p:spPr/>
        <p:txBody>
          <a:bodyPr/>
          <a:lstStyle/>
          <a:p>
            <a:fld id="{FD31E662-8C2D-4714-B2E8-E4A1A5B8ABCC}" type="slidenum">
              <a:rPr lang="en-US" smtClean="0"/>
              <a:pPr/>
              <a:t>12</a:t>
            </a:fld>
            <a:endParaRPr lang="en-US" dirty="0"/>
          </a:p>
        </p:txBody>
      </p:sp>
    </p:spTree>
    <p:extLst>
      <p:ext uri="{BB962C8B-B14F-4D97-AF65-F5344CB8AC3E}">
        <p14:creationId xmlns:p14="http://schemas.microsoft.com/office/powerpoint/2010/main" val="385533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4000" dirty="0"/>
              <a:t>When do we measure</a:t>
            </a:r>
          </a:p>
        </p:txBody>
      </p:sp>
      <p:sp>
        <p:nvSpPr>
          <p:cNvPr id="5127" name="Rectangle 7"/>
          <p:cNvSpPr>
            <a:spLocks noGrp="1" noChangeArrowheads="1"/>
          </p:cNvSpPr>
          <p:nvPr>
            <p:ph idx="1"/>
          </p:nvPr>
        </p:nvSpPr>
        <p:spPr>
          <a:xfrm>
            <a:off x="1619672" y="2204864"/>
            <a:ext cx="7416824" cy="4536504"/>
          </a:xfrm>
        </p:spPr>
        <p:txBody>
          <a:bodyPr/>
          <a:lstStyle/>
          <a:p>
            <a:r>
              <a:rPr lang="en-US" dirty="0"/>
              <a:t>Before Development</a:t>
            </a:r>
          </a:p>
          <a:p>
            <a:pPr lvl="1"/>
            <a:r>
              <a:rPr lang="en-US" dirty="0"/>
              <a:t>When project is acquired from customer</a:t>
            </a:r>
          </a:p>
          <a:p>
            <a:pPr lvl="1"/>
            <a:r>
              <a:rPr lang="en-US" dirty="0"/>
              <a:t>Following project Approval for internal projects</a:t>
            </a:r>
          </a:p>
          <a:p>
            <a:r>
              <a:rPr lang="en-US" dirty="0"/>
              <a:t>During Development</a:t>
            </a:r>
          </a:p>
          <a:p>
            <a:pPr lvl="1"/>
            <a:r>
              <a:rPr lang="en-US" dirty="0"/>
              <a:t>Decreases Uncertainty (we discuss this later in more detail )</a:t>
            </a:r>
          </a:p>
          <a:p>
            <a:r>
              <a:rPr lang="en-US" dirty="0"/>
              <a:t>Estimating…  After Development?</a:t>
            </a:r>
          </a:p>
          <a:p>
            <a:pPr lvl="1"/>
            <a:r>
              <a:rPr lang="en-US" dirty="0"/>
              <a:t>Not as common - but very beneficial</a:t>
            </a:r>
          </a:p>
          <a:p>
            <a:pPr lvl="1"/>
            <a:r>
              <a:rPr lang="en-US" dirty="0"/>
              <a:t>Compare actual cost size time to estimated values</a:t>
            </a:r>
          </a:p>
          <a:p>
            <a:pPr lvl="1"/>
            <a:r>
              <a:rPr lang="en-US" dirty="0"/>
              <a:t>Improves knowledge for future estimations</a:t>
            </a:r>
          </a:p>
        </p:txBody>
      </p:sp>
      <p:sp>
        <p:nvSpPr>
          <p:cNvPr id="2" name="Slide Number Placeholder 1"/>
          <p:cNvSpPr>
            <a:spLocks noGrp="1"/>
          </p:cNvSpPr>
          <p:nvPr>
            <p:ph type="sldNum" sz="quarter" idx="12"/>
          </p:nvPr>
        </p:nvSpPr>
        <p:spPr/>
        <p:txBody>
          <a:bodyPr/>
          <a:lstStyle/>
          <a:p>
            <a:fld id="{FD31E662-8C2D-4714-B2E8-E4A1A5B8ABCC}" type="slidenum">
              <a:rPr lang="en-US" smtClean="0"/>
              <a:pPr/>
              <a:t>13</a:t>
            </a:fld>
            <a:endParaRPr lang="en-US" dirty="0"/>
          </a:p>
        </p:txBody>
      </p:sp>
    </p:spTree>
    <p:extLst>
      <p:ext uri="{BB962C8B-B14F-4D97-AF65-F5344CB8AC3E}">
        <p14:creationId xmlns:p14="http://schemas.microsoft.com/office/powerpoint/2010/main" val="351042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4000" dirty="0"/>
              <a:t>The Challenges</a:t>
            </a:r>
          </a:p>
        </p:txBody>
      </p:sp>
      <p:sp>
        <p:nvSpPr>
          <p:cNvPr id="5127" name="Rectangle 7"/>
          <p:cNvSpPr>
            <a:spLocks noGrp="1" noChangeArrowheads="1"/>
          </p:cNvSpPr>
          <p:nvPr>
            <p:ph idx="1"/>
          </p:nvPr>
        </p:nvSpPr>
        <p:spPr>
          <a:xfrm>
            <a:off x="971600" y="2132856"/>
            <a:ext cx="7416824" cy="4536504"/>
          </a:xfrm>
        </p:spPr>
        <p:txBody>
          <a:bodyPr/>
          <a:lstStyle/>
          <a:p>
            <a:r>
              <a:rPr lang="en-US" dirty="0"/>
              <a:t>Many variables </a:t>
            </a:r>
          </a:p>
          <a:p>
            <a:pPr lvl="1"/>
            <a:r>
              <a:rPr lang="en-US" sz="2000" dirty="0"/>
              <a:t>Sizing</a:t>
            </a:r>
          </a:p>
          <a:p>
            <a:pPr lvl="1"/>
            <a:r>
              <a:rPr lang="en-US" sz="2000" dirty="0"/>
              <a:t>Development Environment</a:t>
            </a:r>
          </a:p>
          <a:p>
            <a:pPr lvl="1"/>
            <a:r>
              <a:rPr lang="en-US" sz="2000" dirty="0"/>
              <a:t>Support Environment</a:t>
            </a:r>
          </a:p>
          <a:p>
            <a:pPr lvl="1"/>
            <a:r>
              <a:rPr lang="en-US" sz="2000" dirty="0"/>
              <a:t>Staff (how much/how talented)</a:t>
            </a:r>
          </a:p>
          <a:p>
            <a:pPr lvl="1"/>
            <a:r>
              <a:rPr lang="en-US" sz="2000" dirty="0"/>
              <a:t>Project „boredom”</a:t>
            </a:r>
            <a:endParaRPr lang="en-US" sz="1700" dirty="0"/>
          </a:p>
        </p:txBody>
      </p:sp>
      <p:pic>
        <p:nvPicPr>
          <p:cNvPr id="4" name="Picture 2" descr="Slikovni rezultat za I don't give a fu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3610" y="4725144"/>
            <a:ext cx="1828800" cy="17051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likovni rezultat za magic b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580112" y="2132856"/>
            <a:ext cx="3482130" cy="309522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FD31E662-8C2D-4714-B2E8-E4A1A5B8ABCC}" type="slidenum">
              <a:rPr lang="en-US" smtClean="0"/>
              <a:pPr/>
              <a:t>14</a:t>
            </a:fld>
            <a:endParaRPr lang="en-US" dirty="0"/>
          </a:p>
        </p:txBody>
      </p:sp>
    </p:spTree>
    <p:extLst>
      <p:ext uri="{BB962C8B-B14F-4D97-AF65-F5344CB8AC3E}">
        <p14:creationId xmlns:p14="http://schemas.microsoft.com/office/powerpoint/2010/main" val="117558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altLang="sr-Latn-RS" sz="3600" dirty="0">
                <a:ea typeface="ＭＳ Ｐゴシック" panose="020B0600070205080204" pitchFamily="34" charset="-128"/>
              </a:rPr>
              <a:t>Components of an Estimation</a:t>
            </a:r>
            <a:endParaRPr lang="en-US" sz="3600" dirty="0"/>
          </a:p>
        </p:txBody>
      </p:sp>
      <p:sp>
        <p:nvSpPr>
          <p:cNvPr id="5127" name="Rectangle 7"/>
          <p:cNvSpPr>
            <a:spLocks noGrp="1" noChangeArrowheads="1"/>
          </p:cNvSpPr>
          <p:nvPr>
            <p:ph idx="1"/>
          </p:nvPr>
        </p:nvSpPr>
        <p:spPr>
          <a:xfrm>
            <a:off x="1619672" y="1854524"/>
            <a:ext cx="7416824" cy="4958852"/>
          </a:xfrm>
        </p:spPr>
        <p:txBody>
          <a:bodyPr/>
          <a:lstStyle/>
          <a:p>
            <a:r>
              <a:rPr lang="en-US" altLang="sr-Latn-RS" dirty="0">
                <a:ea typeface="ＭＳ Ｐゴシック" panose="020B0600070205080204" pitchFamily="34" charset="-128"/>
              </a:rPr>
              <a:t>Cost</a:t>
            </a:r>
          </a:p>
          <a:p>
            <a:pPr lvl="1"/>
            <a:r>
              <a:rPr lang="en-US" altLang="sr-Latn-RS" dirty="0">
                <a:ea typeface="ＭＳ Ｐゴシック" panose="020B0600070205080204" pitchFamily="34" charset="-128"/>
              </a:rPr>
              <a:t>Personnel (in person days or valued in personnel cost)</a:t>
            </a:r>
          </a:p>
          <a:p>
            <a:pPr lvl="2"/>
            <a:r>
              <a:rPr lang="en-US" altLang="sr-Latn-RS" dirty="0">
                <a:ea typeface="ＭＳ Ｐゴシック" panose="020B0600070205080204" pitchFamily="34" charset="-128"/>
              </a:rPr>
              <a:t>Person day: Effort of one person per working day</a:t>
            </a:r>
          </a:p>
          <a:p>
            <a:pPr lvl="1"/>
            <a:r>
              <a:rPr lang="en-US" altLang="sr-Latn-RS" dirty="0">
                <a:ea typeface="ＭＳ Ｐゴシック" panose="020B0600070205080204" pitchFamily="34" charset="-128"/>
              </a:rPr>
              <a:t>Material (PCs, software, tools etc.)</a:t>
            </a:r>
          </a:p>
          <a:p>
            <a:pPr lvl="1"/>
            <a:r>
              <a:rPr lang="en-US" altLang="sr-Latn-RS" dirty="0">
                <a:ea typeface="ＭＳ Ｐゴシック" panose="020B0600070205080204" pitchFamily="34" charset="-128"/>
              </a:rPr>
              <a:t>Extra costs (travel expenses etc.)</a:t>
            </a:r>
          </a:p>
          <a:p>
            <a:r>
              <a:rPr lang="en-US" altLang="sr-Latn-RS" dirty="0">
                <a:ea typeface="ＭＳ Ｐゴシック" panose="020B0600070205080204" pitchFamily="34" charset="-128"/>
              </a:rPr>
              <a:t>Development Time</a:t>
            </a:r>
          </a:p>
          <a:p>
            <a:pPr lvl="1"/>
            <a:r>
              <a:rPr lang="en-US" altLang="sr-Latn-RS" dirty="0">
                <a:ea typeface="ＭＳ Ｐゴシック" panose="020B0600070205080204" pitchFamily="34" charset="-128"/>
              </a:rPr>
              <a:t>Project duration</a:t>
            </a:r>
          </a:p>
          <a:p>
            <a:pPr lvl="1"/>
            <a:r>
              <a:rPr lang="en-US" altLang="sr-Latn-RS" dirty="0">
                <a:ea typeface="ＭＳ Ｐゴシック" panose="020B0600070205080204" pitchFamily="34" charset="-128"/>
              </a:rPr>
              <a:t>Dependencies</a:t>
            </a:r>
          </a:p>
          <a:p>
            <a:r>
              <a:rPr lang="en-US" altLang="sr-Latn-RS" dirty="0">
                <a:ea typeface="ＭＳ Ｐゴシック" panose="020B0600070205080204" pitchFamily="34" charset="-128"/>
              </a:rPr>
              <a:t>Infrastructure</a:t>
            </a:r>
          </a:p>
          <a:p>
            <a:pPr lvl="1"/>
            <a:r>
              <a:rPr lang="en-US" altLang="sr-Latn-RS" dirty="0">
                <a:ea typeface="ＭＳ Ｐゴシック" panose="020B0600070205080204" pitchFamily="34" charset="-128"/>
              </a:rPr>
              <a:t>Rooms, technical infrastructure, especially in offshore scenarios</a:t>
            </a:r>
          </a:p>
        </p:txBody>
      </p:sp>
      <p:sp>
        <p:nvSpPr>
          <p:cNvPr id="4" name="AutoShape 8"/>
          <p:cNvSpPr>
            <a:spLocks noChangeArrowheads="1"/>
          </p:cNvSpPr>
          <p:nvPr/>
        </p:nvSpPr>
        <p:spPr bwMode="auto">
          <a:xfrm>
            <a:off x="2806454" y="1805741"/>
            <a:ext cx="2159000" cy="381000"/>
          </a:xfrm>
          <a:prstGeom prst="wedgeEllipseCallout">
            <a:avLst>
              <a:gd name="adj1" fmla="val -43750"/>
              <a:gd name="adj2" fmla="val 70000"/>
            </a:avLst>
          </a:prstGeom>
          <a:solidFill>
            <a:schemeClr val="accent1"/>
          </a:solidFill>
          <a:ln w="12700">
            <a:solidFill>
              <a:schemeClr val="tx1"/>
            </a:solidFill>
            <a:miter lim="800000"/>
            <a:headEnd/>
            <a:tailEnd/>
          </a:ln>
        </p:spPr>
        <p:txBody>
          <a:bodyPr wrap="none" lIns="75407" tIns="37042" rIns="75407" bIns="37042"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algn="ctr"/>
            <a:r>
              <a:rPr lang="en-US" altLang="sr-Latn-RS" sz="1667" dirty="0"/>
              <a:t>This lecture</a:t>
            </a:r>
          </a:p>
        </p:txBody>
      </p:sp>
      <p:sp>
        <p:nvSpPr>
          <p:cNvPr id="2" name="Slide Number Placeholder 1"/>
          <p:cNvSpPr>
            <a:spLocks noGrp="1"/>
          </p:cNvSpPr>
          <p:nvPr>
            <p:ph type="sldNum" sz="quarter" idx="12"/>
          </p:nvPr>
        </p:nvSpPr>
        <p:spPr/>
        <p:txBody>
          <a:bodyPr/>
          <a:lstStyle/>
          <a:p>
            <a:fld id="{FD31E662-8C2D-4714-B2E8-E4A1A5B8ABCC}" type="slidenum">
              <a:rPr lang="en-US" smtClean="0"/>
              <a:pPr/>
              <a:t>15</a:t>
            </a:fld>
            <a:endParaRPr lang="en-US" dirty="0"/>
          </a:p>
        </p:txBody>
      </p:sp>
    </p:spTree>
    <p:extLst>
      <p:ext uri="{BB962C8B-B14F-4D97-AF65-F5344CB8AC3E}">
        <p14:creationId xmlns:p14="http://schemas.microsoft.com/office/powerpoint/2010/main" val="162515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altLang="sr-Latn-RS" sz="3600" dirty="0">
                <a:ea typeface="ＭＳ Ｐゴシック" panose="020B0600070205080204" pitchFamily="34" charset="-128"/>
              </a:rPr>
              <a:t>Estimating Development Time</a:t>
            </a:r>
            <a:endParaRPr lang="en-US" sz="3600" dirty="0"/>
          </a:p>
        </p:txBody>
      </p:sp>
      <p:sp>
        <p:nvSpPr>
          <p:cNvPr id="5127" name="Rectangle 7"/>
          <p:cNvSpPr>
            <a:spLocks noGrp="1" noChangeArrowheads="1"/>
          </p:cNvSpPr>
          <p:nvPr>
            <p:ph idx="1"/>
          </p:nvPr>
        </p:nvSpPr>
        <p:spPr>
          <a:xfrm>
            <a:off x="1619672" y="2204864"/>
            <a:ext cx="7416824" cy="4536504"/>
          </a:xfrm>
        </p:spPr>
        <p:txBody>
          <a:bodyPr/>
          <a:lstStyle/>
          <a:p>
            <a:r>
              <a:rPr lang="en-US" altLang="sr-Latn-RS" dirty="0">
                <a:ea typeface="ＭＳ Ｐゴシック" panose="020B0600070205080204" pitchFamily="34" charset="-128"/>
              </a:rPr>
              <a:t>Development time often estimated by formula </a:t>
            </a:r>
          </a:p>
          <a:p>
            <a:pPr lvl="1"/>
            <a:r>
              <a:rPr lang="en-US" altLang="sr-Latn-RS" dirty="0">
                <a:ea typeface="ＭＳ Ｐゴシック" panose="020B0600070205080204" pitchFamily="34" charset="-128"/>
              </a:rPr>
              <a:t>Duration = Effort / People </a:t>
            </a:r>
          </a:p>
          <a:p>
            <a:r>
              <a:rPr lang="en-US" altLang="sr-Latn-RS" dirty="0">
                <a:ea typeface="ＭＳ Ｐゴシック" panose="020B0600070205080204" pitchFamily="34" charset="-128"/>
              </a:rPr>
              <a:t>Problem with formula, because:</a:t>
            </a:r>
          </a:p>
          <a:p>
            <a:pPr lvl="1"/>
            <a:r>
              <a:rPr lang="en-US" altLang="sr-Latn-RS" sz="2000" dirty="0">
                <a:ea typeface="ＭＳ Ｐゴシック" panose="020B0600070205080204" pitchFamily="34" charset="-128"/>
              </a:rPr>
              <a:t>A larger project team increases communication complexity which usually reduces productivity</a:t>
            </a:r>
            <a:endParaRPr lang="en-US" altLang="sr-Latn-RS" dirty="0">
              <a:ea typeface="ＭＳ Ｐゴシック" panose="020B0600070205080204" pitchFamily="34" charset="-128"/>
            </a:endParaRPr>
          </a:p>
          <a:p>
            <a:r>
              <a:rPr lang="en-US" altLang="sr-Latn-RS" dirty="0">
                <a:ea typeface="ＭＳ Ｐゴシック" panose="020B0600070205080204" pitchFamily="34" charset="-128"/>
              </a:rPr>
              <a:t>Therefore it is not possible to reduce duration arbitrarily by adding more people to a project</a:t>
            </a:r>
            <a:endParaRPr lang="hr-HR" altLang="sr-Latn-RS" dirty="0">
              <a:ea typeface="ＭＳ Ｐゴシック" panose="020B0600070205080204" pitchFamily="34" charset="-128"/>
            </a:endParaRPr>
          </a:p>
          <a:p>
            <a:pPr lvl="1"/>
            <a:r>
              <a:rPr lang="hr-HR" altLang="sr-Latn-RS" dirty="0" err="1">
                <a:ea typeface="ＭＳ Ｐゴシック" panose="020B0600070205080204" pitchFamily="34" charset="-128"/>
              </a:rPr>
              <a:t>Always</a:t>
            </a:r>
            <a:r>
              <a:rPr lang="hr-HR" altLang="sr-Latn-RS" dirty="0">
                <a:ea typeface="ＭＳ Ｐゴシック" panose="020B0600070205080204" pitchFamily="34" charset="-128"/>
              </a:rPr>
              <a:t> </a:t>
            </a:r>
            <a:r>
              <a:rPr lang="hr-HR" altLang="sr-Latn-RS" dirty="0" err="1">
                <a:ea typeface="ＭＳ Ｐゴシック" panose="020B0600070205080204" pitchFamily="34" charset="-128"/>
              </a:rPr>
              <a:t>valid</a:t>
            </a:r>
            <a:r>
              <a:rPr lang="hr-HR" altLang="sr-Latn-RS" dirty="0">
                <a:ea typeface="ＭＳ Ｐゴシック" panose="020B0600070205080204" pitchFamily="34" charset="-128"/>
              </a:rPr>
              <a:t>: „Nine </a:t>
            </a:r>
            <a:r>
              <a:rPr lang="hr-HR" altLang="sr-Latn-RS" dirty="0" err="1">
                <a:ea typeface="ＭＳ Ｐゴシック" panose="020B0600070205080204" pitchFamily="34" charset="-128"/>
              </a:rPr>
              <a:t>woman</a:t>
            </a:r>
            <a:r>
              <a:rPr lang="hr-HR" altLang="sr-Latn-RS" dirty="0">
                <a:ea typeface="ＭＳ Ｐゴシック" panose="020B0600070205080204" pitchFamily="34" charset="-128"/>
              </a:rPr>
              <a:t> </a:t>
            </a:r>
            <a:r>
              <a:rPr lang="hr-HR" altLang="sr-Latn-RS" dirty="0" err="1">
                <a:ea typeface="ＭＳ Ｐゴシック" panose="020B0600070205080204" pitchFamily="34" charset="-128"/>
              </a:rPr>
              <a:t>will</a:t>
            </a:r>
            <a:r>
              <a:rPr lang="hr-HR" altLang="sr-Latn-RS" dirty="0">
                <a:ea typeface="ＭＳ Ｐゴシック" panose="020B0600070205080204" pitchFamily="34" charset="-128"/>
              </a:rPr>
              <a:t> </a:t>
            </a:r>
            <a:r>
              <a:rPr lang="hr-HR" altLang="sr-Latn-RS" dirty="0" err="1">
                <a:ea typeface="ＭＳ Ｐゴシック" panose="020B0600070205080204" pitchFamily="34" charset="-128"/>
              </a:rPr>
              <a:t>not</a:t>
            </a:r>
            <a:r>
              <a:rPr lang="hr-HR" altLang="sr-Latn-RS" dirty="0">
                <a:ea typeface="ＭＳ Ｐゴシック" panose="020B0600070205080204" pitchFamily="34" charset="-128"/>
              </a:rPr>
              <a:t> </a:t>
            </a:r>
            <a:r>
              <a:rPr lang="hr-HR" altLang="sr-Latn-RS" dirty="0" err="1">
                <a:ea typeface="ＭＳ Ｐゴシック" panose="020B0600070205080204" pitchFamily="34" charset="-128"/>
              </a:rPr>
              <a:t>give</a:t>
            </a:r>
            <a:r>
              <a:rPr lang="hr-HR" altLang="sr-Latn-RS" dirty="0">
                <a:ea typeface="ＭＳ Ｐゴシック" panose="020B0600070205080204" pitchFamily="34" charset="-128"/>
              </a:rPr>
              <a:t> </a:t>
            </a:r>
            <a:r>
              <a:rPr lang="hr-HR" altLang="sr-Latn-RS" dirty="0" err="1">
                <a:ea typeface="ＭＳ Ｐゴシック" panose="020B0600070205080204" pitchFamily="34" charset="-128"/>
              </a:rPr>
              <a:t>birth</a:t>
            </a:r>
            <a:r>
              <a:rPr lang="hr-HR" altLang="sr-Latn-RS" dirty="0">
                <a:ea typeface="ＭＳ Ｐゴシック" panose="020B0600070205080204" pitchFamily="34" charset="-128"/>
              </a:rPr>
              <a:t> </a:t>
            </a:r>
            <a:r>
              <a:rPr lang="hr-HR" altLang="sr-Latn-RS" dirty="0" err="1">
                <a:ea typeface="ＭＳ Ｐゴシック" panose="020B0600070205080204" pitchFamily="34" charset="-128"/>
              </a:rPr>
              <a:t>in</a:t>
            </a:r>
            <a:r>
              <a:rPr lang="hr-HR" altLang="sr-Latn-RS" dirty="0">
                <a:ea typeface="ＭＳ Ｐゴシック" panose="020B0600070205080204" pitchFamily="34" charset="-128"/>
              </a:rPr>
              <a:t> one </a:t>
            </a:r>
            <a:r>
              <a:rPr lang="hr-HR" altLang="sr-Latn-RS" dirty="0" err="1">
                <a:ea typeface="ＭＳ Ｐゴシック" panose="020B0600070205080204" pitchFamily="34" charset="-128"/>
              </a:rPr>
              <a:t>month</a:t>
            </a:r>
            <a:r>
              <a:rPr lang="hr-HR" altLang="sr-Latn-RS" dirty="0">
                <a:ea typeface="ＭＳ Ｐゴシック" panose="020B0600070205080204" pitchFamily="34" charset="-128"/>
              </a:rPr>
              <a:t>”</a:t>
            </a:r>
            <a:endParaRPr lang="en-US" altLang="sr-Latn-R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FD31E662-8C2D-4714-B2E8-E4A1A5B8ABCC}" type="slidenum">
              <a:rPr lang="en-US" smtClean="0"/>
              <a:pPr/>
              <a:t>16</a:t>
            </a:fld>
            <a:endParaRPr lang="en-US" dirty="0"/>
          </a:p>
        </p:txBody>
      </p:sp>
    </p:spTree>
    <p:extLst>
      <p:ext uri="{BB962C8B-B14F-4D97-AF65-F5344CB8AC3E}">
        <p14:creationId xmlns:p14="http://schemas.microsoft.com/office/powerpoint/2010/main" val="234363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altLang="sr-Latn-RS" sz="4000" dirty="0">
                <a:ea typeface="ＭＳ Ｐゴシック" panose="020B0600070205080204" pitchFamily="34" charset="-128"/>
              </a:rPr>
              <a:t>Estimating Personnel Cost</a:t>
            </a:r>
            <a:endParaRPr lang="en-US" sz="4000" dirty="0"/>
          </a:p>
        </p:txBody>
      </p:sp>
      <p:sp>
        <p:nvSpPr>
          <p:cNvPr id="5127" name="Rectangle 7"/>
          <p:cNvSpPr>
            <a:spLocks noGrp="1" noChangeArrowheads="1"/>
          </p:cNvSpPr>
          <p:nvPr>
            <p:ph idx="1"/>
          </p:nvPr>
        </p:nvSpPr>
        <p:spPr>
          <a:xfrm>
            <a:off x="1619672" y="2204864"/>
            <a:ext cx="7416824" cy="4536504"/>
          </a:xfrm>
        </p:spPr>
        <p:txBody>
          <a:bodyPr/>
          <a:lstStyle/>
          <a:p>
            <a:r>
              <a:rPr lang="en-US" altLang="sr-Latn-RS" dirty="0">
                <a:ea typeface="ＭＳ Ｐゴシック" panose="020B0600070205080204" pitchFamily="34" charset="-128"/>
              </a:rPr>
              <a:t>Personnel type: Team leader, application domain expert, analyst, designer, programmer, tester…</a:t>
            </a:r>
          </a:p>
          <a:p>
            <a:pPr lvl="1"/>
            <a:r>
              <a:rPr lang="en-US" altLang="sr-Latn-RS" dirty="0">
                <a:ea typeface="ＭＳ Ｐゴシック" panose="020B0600070205080204" pitchFamily="34" charset="-128"/>
              </a:rPr>
              <a:t>Cost rate: Cost per person per day</a:t>
            </a:r>
          </a:p>
          <a:p>
            <a:r>
              <a:rPr lang="en-US" altLang="sr-Latn-RS" dirty="0">
                <a:ea typeface="ＭＳ Ｐゴシック" panose="020B0600070205080204" pitchFamily="34" charset="-128"/>
              </a:rPr>
              <a:t>2 alternatives for cost rate:</a:t>
            </a:r>
          </a:p>
          <a:p>
            <a:pPr lvl="1"/>
            <a:r>
              <a:rPr lang="en-US" altLang="sr-Latn-RS" dirty="0">
                <a:ea typeface="ＭＳ Ｐゴシック" panose="020B0600070205080204" pitchFamily="34" charset="-128"/>
              </a:rPr>
              <a:t>Single cost rate for all types (no differentiation necessary)</a:t>
            </a:r>
          </a:p>
          <a:p>
            <a:pPr lvl="1"/>
            <a:r>
              <a:rPr lang="en-US" altLang="sr-Latn-RS" dirty="0">
                <a:ea typeface="ＭＳ Ｐゴシック" panose="020B0600070205080204" pitchFamily="34" charset="-128"/>
              </a:rPr>
              <a:t>Assign different cost rates to different personnel types based on </a:t>
            </a:r>
            <a:r>
              <a:rPr lang="en-US" altLang="ja-JP" dirty="0">
                <a:ea typeface="ＭＳ Ｐゴシック" panose="020B0600070205080204" pitchFamily="34" charset="-128"/>
              </a:rPr>
              <a:t>e</a:t>
            </a:r>
            <a:r>
              <a:rPr lang="en-US" altLang="sr-Latn-RS" dirty="0">
                <a:ea typeface="ＭＳ Ｐゴシック" panose="020B0600070205080204" pitchFamily="34" charset="-128"/>
              </a:rPr>
              <a:t>xperience, qualification and skills</a:t>
            </a:r>
          </a:p>
          <a:p>
            <a:r>
              <a:rPr lang="en-US" altLang="sr-Latn-RS" dirty="0">
                <a:ea typeface="ＭＳ Ｐゴシック" panose="020B0600070205080204" pitchFamily="34" charset="-128"/>
              </a:rPr>
              <a:t>Personnel cost: person days x cost rate.</a:t>
            </a:r>
          </a:p>
        </p:txBody>
      </p:sp>
      <p:sp>
        <p:nvSpPr>
          <p:cNvPr id="2" name="Slide Number Placeholder 1"/>
          <p:cNvSpPr>
            <a:spLocks noGrp="1"/>
          </p:cNvSpPr>
          <p:nvPr>
            <p:ph type="sldNum" sz="quarter" idx="12"/>
          </p:nvPr>
        </p:nvSpPr>
        <p:spPr/>
        <p:txBody>
          <a:bodyPr/>
          <a:lstStyle/>
          <a:p>
            <a:fld id="{FD31E662-8C2D-4714-B2E8-E4A1A5B8ABCC}" type="slidenum">
              <a:rPr lang="en-US" smtClean="0"/>
              <a:pPr/>
              <a:t>17</a:t>
            </a:fld>
            <a:endParaRPr lang="en-US" dirty="0"/>
          </a:p>
        </p:txBody>
      </p:sp>
    </p:spTree>
    <p:extLst>
      <p:ext uri="{BB962C8B-B14F-4D97-AF65-F5344CB8AC3E}">
        <p14:creationId xmlns:p14="http://schemas.microsoft.com/office/powerpoint/2010/main" val="34914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4000" dirty="0"/>
              <a:t>Challenge – size estimation</a:t>
            </a:r>
          </a:p>
        </p:txBody>
      </p:sp>
      <p:sp>
        <p:nvSpPr>
          <p:cNvPr id="5127" name="Rectangle 7"/>
          <p:cNvSpPr>
            <a:spLocks noGrp="1" noChangeArrowheads="1"/>
          </p:cNvSpPr>
          <p:nvPr>
            <p:ph idx="1"/>
          </p:nvPr>
        </p:nvSpPr>
        <p:spPr>
          <a:xfrm>
            <a:off x="1619672" y="2204864"/>
            <a:ext cx="7416824" cy="4536504"/>
          </a:xfrm>
        </p:spPr>
        <p:txBody>
          <a:bodyPr/>
          <a:lstStyle/>
          <a:p>
            <a:r>
              <a:rPr lang="en-US" dirty="0"/>
              <a:t>Not done as often as effort estimation</a:t>
            </a:r>
          </a:p>
          <a:p>
            <a:r>
              <a:rPr lang="en-US" dirty="0"/>
              <a:t>Why do we do it?</a:t>
            </a:r>
          </a:p>
          <a:p>
            <a:pPr lvl="1"/>
            <a:r>
              <a:rPr lang="en-US" dirty="0"/>
              <a:t>Drives Scheduling and Cost Estimations</a:t>
            </a:r>
          </a:p>
          <a:p>
            <a:pPr lvl="2"/>
            <a:r>
              <a:rPr lang="en-US" dirty="0"/>
              <a:t>Size -&gt; Effort -&gt; Cost</a:t>
            </a:r>
          </a:p>
          <a:p>
            <a:r>
              <a:rPr lang="en-US" dirty="0"/>
              <a:t>How do we size </a:t>
            </a:r>
            <a:r>
              <a:rPr lang="en-US" dirty="0" smtClean="0"/>
              <a:t>Software?</a:t>
            </a:r>
            <a:endParaRPr lang="en-US"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18</a:t>
            </a:fld>
            <a:endParaRPr lang="en-US" dirty="0"/>
          </a:p>
        </p:txBody>
      </p:sp>
    </p:spTree>
    <p:extLst>
      <p:ext uri="{BB962C8B-B14F-4D97-AF65-F5344CB8AC3E}">
        <p14:creationId xmlns:p14="http://schemas.microsoft.com/office/powerpoint/2010/main" val="176069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2800" dirty="0"/>
              <a:t>Sizing – „the old way” – lines of code</a:t>
            </a:r>
          </a:p>
        </p:txBody>
      </p:sp>
      <p:sp>
        <p:nvSpPr>
          <p:cNvPr id="5127" name="Rectangle 7"/>
          <p:cNvSpPr>
            <a:spLocks noGrp="1" noChangeArrowheads="1"/>
          </p:cNvSpPr>
          <p:nvPr>
            <p:ph idx="1"/>
          </p:nvPr>
        </p:nvSpPr>
        <p:spPr>
          <a:xfrm>
            <a:off x="1619672" y="2204864"/>
            <a:ext cx="7416824" cy="4536504"/>
          </a:xfrm>
        </p:spPr>
        <p:txBody>
          <a:bodyPr/>
          <a:lstStyle/>
          <a:p>
            <a:r>
              <a:rPr lang="en-US" dirty="0"/>
              <a:t>How many lines are in STRNCAT function</a:t>
            </a:r>
            <a:endParaRPr lang="de-AT"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040" y="2924944"/>
            <a:ext cx="555924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bwMode="auto">
          <a:xfrm>
            <a:off x="7092281" y="4193716"/>
            <a:ext cx="2078154"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normAutofit/>
          </a:bodyPr>
          <a:lstStyle>
            <a:lvl1pPr marL="342900" indent="-342900" algn="l" rtl="0" eaLnBrk="1" fontAlgn="base" hangingPunct="1">
              <a:spcBef>
                <a:spcPct val="5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Garamond" pitchFamily="18"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Garamond" pitchFamily="18"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Char char="•"/>
              <a:defRPr sz="1600">
                <a:solidFill>
                  <a:schemeClr val="tx1"/>
                </a:solidFill>
                <a:latin typeface="+mn-lt"/>
              </a:defRPr>
            </a:lvl9pPr>
          </a:lstStyle>
          <a:p>
            <a:r>
              <a:rPr lang="en-US" kern="0" dirty="0" smtClean="0"/>
              <a:t>Depends </a:t>
            </a:r>
            <a:r>
              <a:rPr lang="en-US" kern="0" dirty="0" smtClean="0">
                <a:sym typeface="Wingdings" panose="05000000000000000000" pitchFamily="2" charset="2"/>
              </a:rPr>
              <a:t></a:t>
            </a:r>
            <a:endParaRPr lang="en-US" kern="0"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19</a:t>
            </a:fld>
            <a:endParaRPr lang="en-US" dirty="0"/>
          </a:p>
        </p:txBody>
      </p:sp>
    </p:spTree>
    <p:extLst>
      <p:ext uri="{BB962C8B-B14F-4D97-AF65-F5344CB8AC3E}">
        <p14:creationId xmlns:p14="http://schemas.microsoft.com/office/powerpoint/2010/main" val="32564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hr-HR" sz="4000" dirty="0" err="1" smtClean="0"/>
              <a:t>About</a:t>
            </a:r>
            <a:r>
              <a:rPr lang="hr-HR" sz="4000" dirty="0" smtClean="0"/>
              <a:t> me</a:t>
            </a:r>
            <a:endParaRPr lang="en-US" sz="4000" dirty="0"/>
          </a:p>
        </p:txBody>
      </p:sp>
      <p:sp>
        <p:nvSpPr>
          <p:cNvPr id="5127" name="Rectangle 7"/>
          <p:cNvSpPr>
            <a:spLocks noGrp="1" noChangeArrowheads="1"/>
          </p:cNvSpPr>
          <p:nvPr>
            <p:ph idx="1"/>
          </p:nvPr>
        </p:nvSpPr>
        <p:spPr>
          <a:xfrm>
            <a:off x="1619672" y="2204864"/>
            <a:ext cx="7416824" cy="4536504"/>
          </a:xfrm>
        </p:spPr>
        <p:txBody>
          <a:bodyPr/>
          <a:lstStyle/>
          <a:p>
            <a:r>
              <a:rPr lang="en-US" sz="1800" dirty="0"/>
              <a:t>FER Zagreb ( 2004 ), </a:t>
            </a:r>
            <a:r>
              <a:rPr lang="en-US" sz="1800" dirty="0" err="1"/>
              <a:t>Cotrugli</a:t>
            </a:r>
            <a:r>
              <a:rPr lang="en-US" sz="1800" dirty="0"/>
              <a:t> MBA ( 2011 )</a:t>
            </a:r>
          </a:p>
          <a:p>
            <a:r>
              <a:rPr lang="en-US" sz="1800" dirty="0"/>
              <a:t>MC* ( SQL Server, </a:t>
            </a:r>
            <a:r>
              <a:rPr lang="en-US" sz="1800" dirty="0" err="1"/>
              <a:t>Biztalk</a:t>
            </a:r>
            <a:r>
              <a:rPr lang="en-US" sz="1800" dirty="0"/>
              <a:t>, Project Server, .NET ), MCT from 2012 until 2014</a:t>
            </a:r>
          </a:p>
          <a:p>
            <a:r>
              <a:rPr lang="en-US" sz="1800" dirty="0"/>
              <a:t>CompTIA Project+, PMP, Prince2 Foundation, ITIL Foundation</a:t>
            </a:r>
          </a:p>
          <a:p>
            <a:r>
              <a:rPr lang="en-US" sz="1800" dirty="0"/>
              <a:t>Coursera  - finished 9 courses and 3 specializations (big fan</a:t>
            </a:r>
            <a:r>
              <a:rPr lang="en-US" sz="1800" dirty="0">
                <a:sym typeface="Wingdings" panose="05000000000000000000" pitchFamily="2" charset="2"/>
              </a:rPr>
              <a:t></a:t>
            </a:r>
            <a:r>
              <a:rPr lang="en-US" sz="1800" dirty="0"/>
              <a:t>)</a:t>
            </a:r>
          </a:p>
          <a:p>
            <a:r>
              <a:rPr lang="en-US" sz="1800" dirty="0"/>
              <a:t>Worked on vendor and client side, from startups to corporate sector, from operational to management roles</a:t>
            </a:r>
          </a:p>
          <a:p>
            <a:r>
              <a:rPr lang="en-US" sz="1800" dirty="0"/>
              <a:t>Currently working in IT department in </a:t>
            </a:r>
            <a:r>
              <a:rPr lang="en-US" sz="1800" dirty="0" err="1"/>
              <a:t>Erste</a:t>
            </a:r>
            <a:r>
              <a:rPr lang="en-US" sz="1800" dirty="0"/>
              <a:t> Group IT in Vienna </a:t>
            </a:r>
          </a:p>
          <a:p>
            <a:r>
              <a:rPr lang="en-US" sz="1800" dirty="0"/>
              <a:t>Also owner of sole proprietorship Meridian Data</a:t>
            </a:r>
          </a:p>
          <a:p>
            <a:r>
              <a:rPr lang="en-US" sz="1800" dirty="0"/>
              <a:t>Private interests include soccer, judging tennis and </a:t>
            </a:r>
            <a:r>
              <a:rPr lang="en-US" sz="1800" dirty="0" smtClean="0"/>
              <a:t>travelling</a:t>
            </a:r>
            <a:endParaRPr lang="hr-HR" sz="1800" dirty="0" smtClean="0"/>
          </a:p>
          <a:p>
            <a:endParaRPr lang="en-US" sz="1600"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2800" dirty="0"/>
              <a:t>Sizing – „the old way” – lines of code</a:t>
            </a:r>
          </a:p>
        </p:txBody>
      </p:sp>
      <p:sp>
        <p:nvSpPr>
          <p:cNvPr id="5127" name="Rectangle 7"/>
          <p:cNvSpPr>
            <a:spLocks noGrp="1" noChangeArrowheads="1"/>
          </p:cNvSpPr>
          <p:nvPr>
            <p:ph idx="1"/>
          </p:nvPr>
        </p:nvSpPr>
        <p:spPr>
          <a:xfrm>
            <a:off x="1619672" y="2204864"/>
            <a:ext cx="7416824" cy="4536504"/>
          </a:xfrm>
        </p:spPr>
        <p:txBody>
          <a:bodyPr/>
          <a:lstStyle/>
          <a:p>
            <a:endParaRPr lang="en-US" dirty="0"/>
          </a:p>
          <a:p>
            <a:r>
              <a:rPr lang="en-US" dirty="0"/>
              <a:t>Original method of estimating size</a:t>
            </a:r>
          </a:p>
          <a:p>
            <a:r>
              <a:rPr lang="en-US" dirty="0"/>
              <a:t>Program Size = LOC needed for functionality</a:t>
            </a:r>
          </a:p>
          <a:p>
            <a:r>
              <a:rPr lang="en-US" dirty="0"/>
              <a:t>How many LOC from the experiment?</a:t>
            </a:r>
          </a:p>
          <a:p>
            <a:pPr lvl="1"/>
            <a:r>
              <a:rPr lang="en-US" dirty="0"/>
              <a:t>The world may never know…</a:t>
            </a:r>
          </a:p>
        </p:txBody>
      </p:sp>
      <p:sp>
        <p:nvSpPr>
          <p:cNvPr id="2" name="Slide Number Placeholder 1"/>
          <p:cNvSpPr>
            <a:spLocks noGrp="1"/>
          </p:cNvSpPr>
          <p:nvPr>
            <p:ph type="sldNum" sz="quarter" idx="12"/>
          </p:nvPr>
        </p:nvSpPr>
        <p:spPr/>
        <p:txBody>
          <a:bodyPr/>
          <a:lstStyle/>
          <a:p>
            <a:fld id="{FD31E662-8C2D-4714-B2E8-E4A1A5B8ABCC}" type="slidenum">
              <a:rPr lang="en-US" smtClean="0"/>
              <a:pPr/>
              <a:t>20</a:t>
            </a:fld>
            <a:endParaRPr lang="en-US" dirty="0"/>
          </a:p>
        </p:txBody>
      </p:sp>
    </p:spTree>
    <p:extLst>
      <p:ext uri="{BB962C8B-B14F-4D97-AF65-F5344CB8AC3E}">
        <p14:creationId xmlns:p14="http://schemas.microsoft.com/office/powerpoint/2010/main" val="7769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3600" dirty="0"/>
              <a:t>Calculating the LOC Estimate</a:t>
            </a: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251520" y="2204864"/>
                <a:ext cx="8686800" cy="4000499"/>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r>
                        <a:rPr lang="en-US" sz="2600" b="0" i="1" noProof="0" smtClean="0">
                          <a:latin typeface="Cambria Math"/>
                        </a:rPr>
                        <m:t>𝐸𝑠𝑡</m:t>
                      </m:r>
                      <m:r>
                        <a:rPr lang="en-US" sz="2600" b="0" i="1" noProof="0" smtClean="0">
                          <a:latin typeface="Cambria Math"/>
                        </a:rPr>
                        <m:t>.</m:t>
                      </m:r>
                      <m:r>
                        <a:rPr lang="en-US" sz="2600" b="0" i="1" noProof="0" smtClean="0">
                          <a:latin typeface="Cambria Math"/>
                        </a:rPr>
                        <m:t>𝐿𝑂𝐶</m:t>
                      </m:r>
                      <m:r>
                        <a:rPr lang="en-US" sz="2600" i="1" noProof="0" smtClean="0">
                          <a:latin typeface="Cambria Math"/>
                        </a:rPr>
                        <m:t>=</m:t>
                      </m:r>
                      <m:f>
                        <m:fPr>
                          <m:ctrlPr>
                            <a:rPr lang="en-US" sz="2600" i="1" noProof="0" smtClean="0">
                              <a:latin typeface="Cambria Math" panose="02040503050406030204" pitchFamily="18" charset="0"/>
                            </a:rPr>
                          </m:ctrlPr>
                        </m:fPr>
                        <m:num>
                          <m:r>
                            <a:rPr lang="en-US" sz="2600" b="0" i="1" noProof="0" smtClean="0">
                              <a:latin typeface="Cambria Math"/>
                            </a:rPr>
                            <m:t>4</m:t>
                          </m:r>
                          <m:d>
                            <m:dPr>
                              <m:ctrlPr>
                                <a:rPr lang="en-US" sz="2600" b="0" i="1" noProof="0" smtClean="0">
                                  <a:latin typeface="Cambria Math" panose="02040503050406030204" pitchFamily="18" charset="0"/>
                                </a:rPr>
                              </m:ctrlPr>
                            </m:dPr>
                            <m:e>
                              <m:r>
                                <a:rPr lang="en-US" sz="2600" b="0" i="1" noProof="0" smtClean="0">
                                  <a:latin typeface="Cambria Math"/>
                                </a:rPr>
                                <m:t>𝑙𝑖𝑘𝑒𝑙𝑦</m:t>
                              </m:r>
                              <m:r>
                                <a:rPr lang="en-US" sz="2600" b="0" i="1" noProof="0" smtClean="0">
                                  <a:latin typeface="Cambria Math"/>
                                </a:rPr>
                                <m:t> </m:t>
                              </m:r>
                              <m:r>
                                <a:rPr lang="en-US" sz="2600" b="0" i="1" noProof="0" smtClean="0">
                                  <a:latin typeface="Cambria Math"/>
                                </a:rPr>
                                <m:t>𝐿𝑂𝐶</m:t>
                              </m:r>
                            </m:e>
                          </m:d>
                          <m:r>
                            <a:rPr lang="en-US" sz="2600" b="0" i="1" noProof="0" smtClean="0">
                              <a:latin typeface="Cambria Math"/>
                            </a:rPr>
                            <m:t>+</m:t>
                          </m:r>
                          <m:r>
                            <a:rPr lang="en-US" sz="2600" b="0" i="1" noProof="0" smtClean="0">
                              <a:latin typeface="Cambria Math"/>
                            </a:rPr>
                            <m:t>𝑚𝑖𝑛𝑖𝑚𝑢𝑚</m:t>
                          </m:r>
                          <m:r>
                            <a:rPr lang="en-US" sz="2600" b="0" i="1" noProof="0" smtClean="0">
                              <a:latin typeface="Cambria Math"/>
                            </a:rPr>
                            <m:t> </m:t>
                          </m:r>
                          <m:r>
                            <a:rPr lang="en-US" sz="2600" b="0" i="1" noProof="0" smtClean="0">
                              <a:latin typeface="Cambria Math"/>
                            </a:rPr>
                            <m:t>𝐿𝑂𝐶</m:t>
                          </m:r>
                          <m:r>
                            <a:rPr lang="en-US" sz="2600" b="0" i="1" noProof="0" smtClean="0">
                              <a:latin typeface="Cambria Math"/>
                            </a:rPr>
                            <m:t>+</m:t>
                          </m:r>
                          <m:r>
                            <a:rPr lang="en-US" sz="2600" b="0" i="1" noProof="0" smtClean="0">
                              <a:latin typeface="Cambria Math"/>
                            </a:rPr>
                            <m:t>𝑚𝑎𝑥𝑖𝑚𝑢𝑚</m:t>
                          </m:r>
                          <m:r>
                            <a:rPr lang="en-US" sz="2600" b="0" i="1" noProof="0" smtClean="0">
                              <a:latin typeface="Cambria Math"/>
                            </a:rPr>
                            <m:t> </m:t>
                          </m:r>
                          <m:r>
                            <a:rPr lang="en-US" sz="2600" b="0" i="1" noProof="0" smtClean="0">
                              <a:latin typeface="Cambria Math"/>
                            </a:rPr>
                            <m:t>𝐿𝑂𝐶</m:t>
                          </m:r>
                        </m:num>
                        <m:den>
                          <m:r>
                            <a:rPr lang="en-US" sz="2600" b="0" i="1" noProof="0" smtClean="0">
                              <a:latin typeface="Cambria Math"/>
                            </a:rPr>
                            <m:t>6</m:t>
                          </m:r>
                        </m:den>
                      </m:f>
                    </m:oMath>
                  </m:oMathPara>
                </a14:m>
                <a:endParaRPr lang="en-US" sz="2600" noProof="0" dirty="0" smtClean="0"/>
              </a:p>
              <a:p>
                <a:pPr marL="0" indent="0">
                  <a:buNone/>
                </a:pPr>
                <a:endParaRPr lang="en-US" sz="2600" noProof="0" dirty="0"/>
              </a:p>
              <a:p>
                <a:pPr marL="0" indent="0">
                  <a:buNone/>
                </a:pPr>
                <a:endParaRPr lang="en-US" sz="2400" noProof="0" dirty="0" smtClean="0"/>
              </a:p>
              <a:p>
                <a:pPr marL="0" indent="0">
                  <a:buNone/>
                </a:pPr>
                <a:endParaRPr lang="en-US" sz="2400" noProof="0" dirty="0"/>
              </a:p>
              <a:p>
                <a:pPr marL="0" indent="0">
                  <a:buNone/>
                </a:pPr>
                <a:endParaRPr lang="en-US" sz="2400" noProof="0" dirty="0" smtClean="0"/>
              </a:p>
              <a:p>
                <a:pPr marL="0" indent="0">
                  <a:buNone/>
                </a:pPr>
                <a:endParaRPr lang="en-US" sz="2400" noProof="0" dirty="0"/>
              </a:p>
              <a:p>
                <a:pPr marL="0" indent="0">
                  <a:buNone/>
                </a:pPr>
                <a:endParaRPr lang="en-US" sz="2400" noProof="0" dirty="0" smtClean="0"/>
              </a:p>
              <a:p>
                <a:pPr marL="0" indent="0">
                  <a:buNone/>
                </a:pPr>
                <a:endParaRPr lang="en-US" sz="2400" noProof="0" dirty="0"/>
              </a:p>
              <a:p>
                <a:pPr marL="0" indent="0">
                  <a:buNone/>
                </a:pPr>
                <a:endParaRPr lang="en-US" sz="2400" noProof="0" dirty="0" smtClean="0"/>
              </a:p>
              <a:p>
                <a:pPr lvl="3"/>
                <a:r>
                  <a:rPr lang="en-US" sz="2900" noProof="0" dirty="0" smtClean="0"/>
                  <a:t>Alternative – Average between Min. and Max. LOC</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251520" y="2204864"/>
                <a:ext cx="8686800" cy="4000499"/>
              </a:xfrm>
              <a:blipFill>
                <a:blip r:embed="rId3"/>
                <a:stretch>
                  <a:fillRect/>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800820458"/>
              </p:ext>
            </p:extLst>
          </p:nvPr>
        </p:nvGraphicFramePr>
        <p:xfrm>
          <a:off x="251520" y="3284363"/>
          <a:ext cx="8763000" cy="18542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370840">
                <a:tc gridSpan="5">
                  <a:txBody>
                    <a:bodyPr/>
                    <a:lstStyle/>
                    <a:p>
                      <a:pPr algn="ctr"/>
                      <a:r>
                        <a:rPr lang="en-US" dirty="0" smtClean="0"/>
                        <a:t>Module</a:t>
                      </a:r>
                      <a:r>
                        <a:rPr lang="en-US" baseline="0" dirty="0" smtClean="0"/>
                        <a:t> 1 Estimated LOC</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b="1" dirty="0" smtClean="0"/>
                        <a:t>Functionality</a:t>
                      </a:r>
                      <a:endParaRPr lang="en-US" b="1" dirty="0"/>
                    </a:p>
                  </a:txBody>
                  <a:tcPr/>
                </a:tc>
                <a:tc>
                  <a:txBody>
                    <a:bodyPr/>
                    <a:lstStyle/>
                    <a:p>
                      <a:r>
                        <a:rPr lang="en-US" b="1" dirty="0" smtClean="0"/>
                        <a:t>Min LOC</a:t>
                      </a:r>
                      <a:endParaRPr lang="en-US" b="1" dirty="0"/>
                    </a:p>
                  </a:txBody>
                  <a:tcPr/>
                </a:tc>
                <a:tc>
                  <a:txBody>
                    <a:bodyPr/>
                    <a:lstStyle/>
                    <a:p>
                      <a:r>
                        <a:rPr lang="en-US" b="1" dirty="0" smtClean="0"/>
                        <a:t>Max. LOC</a:t>
                      </a:r>
                      <a:endParaRPr lang="en-US" b="1" dirty="0"/>
                    </a:p>
                  </a:txBody>
                  <a:tcPr/>
                </a:tc>
                <a:tc>
                  <a:txBody>
                    <a:bodyPr/>
                    <a:lstStyle/>
                    <a:p>
                      <a:r>
                        <a:rPr lang="en-US" b="1" dirty="0" smtClean="0"/>
                        <a:t>Likely LOC</a:t>
                      </a:r>
                      <a:endParaRPr lang="en-US" b="1" dirty="0"/>
                    </a:p>
                  </a:txBody>
                  <a:tcPr/>
                </a:tc>
                <a:tc>
                  <a:txBody>
                    <a:bodyPr/>
                    <a:lstStyle/>
                    <a:p>
                      <a:r>
                        <a:rPr lang="en-US" b="1" dirty="0" smtClean="0"/>
                        <a:t>Estimated</a:t>
                      </a:r>
                      <a:r>
                        <a:rPr lang="en-US" b="1" baseline="0" dirty="0" smtClean="0"/>
                        <a:t> LOC</a:t>
                      </a:r>
                      <a:endParaRPr lang="en-US" b="1" dirty="0"/>
                    </a:p>
                  </a:txBody>
                  <a:tcPr/>
                </a:tc>
                <a:extLst>
                  <a:ext uri="{0D108BD9-81ED-4DB2-BD59-A6C34878D82A}">
                    <a16:rowId xmlns:a16="http://schemas.microsoft.com/office/drawing/2014/main" val="10001"/>
                  </a:ext>
                </a:extLst>
              </a:tr>
              <a:tr h="370840">
                <a:tc>
                  <a:txBody>
                    <a:bodyPr/>
                    <a:lstStyle/>
                    <a:p>
                      <a:r>
                        <a:rPr lang="en-US" dirty="0" smtClean="0"/>
                        <a:t>F1</a:t>
                      </a:r>
                      <a:endParaRPr lang="en-US" dirty="0"/>
                    </a:p>
                  </a:txBody>
                  <a:tcPr/>
                </a:tc>
                <a:tc>
                  <a:txBody>
                    <a:bodyPr/>
                    <a:lstStyle/>
                    <a:p>
                      <a:r>
                        <a:rPr lang="en-US" dirty="0" smtClean="0"/>
                        <a:t>100</a:t>
                      </a:r>
                      <a:endParaRPr lang="en-US" dirty="0"/>
                    </a:p>
                  </a:txBody>
                  <a:tcPr/>
                </a:tc>
                <a:tc>
                  <a:txBody>
                    <a:bodyPr/>
                    <a:lstStyle/>
                    <a:p>
                      <a:r>
                        <a:rPr lang="en-US" dirty="0" smtClean="0"/>
                        <a:t>150</a:t>
                      </a:r>
                      <a:endParaRPr lang="en-US" dirty="0"/>
                    </a:p>
                  </a:txBody>
                  <a:tcPr/>
                </a:tc>
                <a:tc>
                  <a:txBody>
                    <a:bodyPr/>
                    <a:lstStyle/>
                    <a:p>
                      <a:r>
                        <a:rPr lang="en-US" dirty="0" smtClean="0"/>
                        <a:t>125</a:t>
                      </a:r>
                      <a:endParaRPr lang="en-US" dirty="0"/>
                    </a:p>
                  </a:txBody>
                  <a:tcPr/>
                </a:tc>
                <a:tc>
                  <a:txBody>
                    <a:bodyPr/>
                    <a:lstStyle/>
                    <a:p>
                      <a:r>
                        <a:rPr lang="en-US" dirty="0" smtClean="0"/>
                        <a:t>140</a:t>
                      </a:r>
                      <a:endParaRPr lang="en-US" dirty="0"/>
                    </a:p>
                  </a:txBody>
                  <a:tcPr/>
                </a:tc>
                <a:extLst>
                  <a:ext uri="{0D108BD9-81ED-4DB2-BD59-A6C34878D82A}">
                    <a16:rowId xmlns:a16="http://schemas.microsoft.com/office/drawing/2014/main" val="10002"/>
                  </a:ext>
                </a:extLst>
              </a:tr>
              <a:tr h="370840">
                <a:tc>
                  <a:txBody>
                    <a:bodyPr/>
                    <a:lstStyle/>
                    <a:p>
                      <a:r>
                        <a:rPr lang="en-US" dirty="0" smtClean="0"/>
                        <a:t>F2</a:t>
                      </a:r>
                      <a:endParaRPr lang="en-US" dirty="0"/>
                    </a:p>
                  </a:txBody>
                  <a:tcPr/>
                </a:tc>
                <a:tc>
                  <a:txBody>
                    <a:bodyPr/>
                    <a:lstStyle/>
                    <a:p>
                      <a:r>
                        <a:rPr lang="en-US" dirty="0" smtClean="0"/>
                        <a:t>95</a:t>
                      </a:r>
                      <a:endParaRPr lang="en-US" dirty="0"/>
                    </a:p>
                  </a:txBody>
                  <a:tcPr/>
                </a:tc>
                <a:tc>
                  <a:txBody>
                    <a:bodyPr/>
                    <a:lstStyle/>
                    <a:p>
                      <a:r>
                        <a:rPr lang="en-US" dirty="0" smtClean="0"/>
                        <a:t>120</a:t>
                      </a:r>
                      <a:endParaRPr lang="en-US" dirty="0"/>
                    </a:p>
                  </a:txBody>
                  <a:tcPr/>
                </a:tc>
                <a:tc>
                  <a:txBody>
                    <a:bodyPr/>
                    <a:lstStyle/>
                    <a:p>
                      <a:r>
                        <a:rPr lang="en-US" dirty="0" smtClean="0"/>
                        <a:t>105</a:t>
                      </a:r>
                      <a:endParaRPr lang="en-US" dirty="0"/>
                    </a:p>
                  </a:txBody>
                  <a:tcPr/>
                </a:tc>
                <a:tc>
                  <a:txBody>
                    <a:bodyPr/>
                    <a:lstStyle/>
                    <a:p>
                      <a:r>
                        <a:rPr lang="en-US" dirty="0" smtClean="0"/>
                        <a:t>105</a:t>
                      </a:r>
                      <a:endParaRPr lang="en-US" dirty="0"/>
                    </a:p>
                  </a:txBody>
                  <a:tcPr/>
                </a:tc>
                <a:extLst>
                  <a:ext uri="{0D108BD9-81ED-4DB2-BD59-A6C34878D82A}">
                    <a16:rowId xmlns:a16="http://schemas.microsoft.com/office/drawing/2014/main" val="10003"/>
                  </a:ext>
                </a:extLst>
              </a:tr>
              <a:tr h="370840">
                <a:tc>
                  <a:txBody>
                    <a:bodyPr/>
                    <a:lstStyle/>
                    <a:p>
                      <a:r>
                        <a:rPr lang="en-US" b="1" dirty="0" smtClean="0"/>
                        <a:t>TOTAL</a:t>
                      </a:r>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t>245</a:t>
                      </a:r>
                      <a:endParaRPr lang="en-US" b="1" dirty="0"/>
                    </a:p>
                  </a:txBody>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FD31E662-8C2D-4714-B2E8-E4A1A5B8ABCC}" type="slidenum">
              <a:rPr lang="en-US" smtClean="0"/>
              <a:pPr/>
              <a:t>21</a:t>
            </a:fld>
            <a:endParaRPr lang="en-US" dirty="0"/>
          </a:p>
        </p:txBody>
      </p:sp>
    </p:spTree>
    <p:extLst>
      <p:ext uri="{BB962C8B-B14F-4D97-AF65-F5344CB8AC3E}">
        <p14:creationId xmlns:p14="http://schemas.microsoft.com/office/powerpoint/2010/main" val="1501737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4000" dirty="0"/>
              <a:t>LOC – Pros/Cons</a:t>
            </a:r>
          </a:p>
        </p:txBody>
      </p:sp>
      <p:sp>
        <p:nvSpPr>
          <p:cNvPr id="5127" name="Rectangle 7"/>
          <p:cNvSpPr>
            <a:spLocks noGrp="1" noChangeArrowheads="1"/>
          </p:cNvSpPr>
          <p:nvPr>
            <p:ph idx="1"/>
          </p:nvPr>
        </p:nvSpPr>
        <p:spPr>
          <a:xfrm>
            <a:off x="1619672" y="2204864"/>
            <a:ext cx="7416824" cy="4536504"/>
          </a:xfrm>
        </p:spPr>
        <p:txBody>
          <a:bodyPr/>
          <a:lstStyle/>
          <a:p>
            <a:r>
              <a:rPr lang="en-US" dirty="0"/>
              <a:t>Pros</a:t>
            </a:r>
          </a:p>
          <a:p>
            <a:pPr lvl="1"/>
            <a:r>
              <a:rPr lang="en-US" dirty="0"/>
              <a:t>Beneficial for Real Time/Embedded Applications</a:t>
            </a:r>
          </a:p>
          <a:p>
            <a:pPr lvl="1"/>
            <a:r>
              <a:rPr lang="en-US" dirty="0"/>
              <a:t>Can be used to create Historical data for future estimates</a:t>
            </a:r>
          </a:p>
          <a:p>
            <a:pPr lvl="1"/>
            <a:r>
              <a:rPr lang="en-US" dirty="0"/>
              <a:t>Easy to count</a:t>
            </a:r>
          </a:p>
          <a:p>
            <a:r>
              <a:rPr lang="en-US" dirty="0"/>
              <a:t>Cons</a:t>
            </a:r>
          </a:p>
          <a:p>
            <a:pPr lvl="1"/>
            <a:r>
              <a:rPr lang="en-US" dirty="0"/>
              <a:t>No defined “Line”</a:t>
            </a:r>
          </a:p>
          <a:p>
            <a:pPr lvl="1"/>
            <a:r>
              <a:rPr lang="en-US" dirty="0"/>
              <a:t>Doesn’t promote code optimizations</a:t>
            </a:r>
          </a:p>
        </p:txBody>
      </p:sp>
      <p:sp>
        <p:nvSpPr>
          <p:cNvPr id="2" name="Slide Number Placeholder 1"/>
          <p:cNvSpPr>
            <a:spLocks noGrp="1"/>
          </p:cNvSpPr>
          <p:nvPr>
            <p:ph type="sldNum" sz="quarter" idx="12"/>
          </p:nvPr>
        </p:nvSpPr>
        <p:spPr/>
        <p:txBody>
          <a:bodyPr/>
          <a:lstStyle/>
          <a:p>
            <a:fld id="{FD31E662-8C2D-4714-B2E8-E4A1A5B8ABCC}" type="slidenum">
              <a:rPr lang="en-US" smtClean="0"/>
              <a:pPr/>
              <a:t>22</a:t>
            </a:fld>
            <a:endParaRPr lang="en-US" dirty="0"/>
          </a:p>
        </p:txBody>
      </p:sp>
    </p:spTree>
    <p:extLst>
      <p:ext uri="{BB962C8B-B14F-4D97-AF65-F5344CB8AC3E}">
        <p14:creationId xmlns:p14="http://schemas.microsoft.com/office/powerpoint/2010/main" val="3488096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hr-HR" sz="4000" dirty="0" err="1" smtClean="0"/>
              <a:t>Estimating</a:t>
            </a:r>
            <a:r>
              <a:rPr lang="hr-HR" sz="4000" dirty="0" smtClean="0"/>
              <a:t> </a:t>
            </a:r>
            <a:r>
              <a:rPr lang="hr-HR" sz="4000" dirty="0" err="1" smtClean="0"/>
              <a:t>the</a:t>
            </a:r>
            <a:r>
              <a:rPr lang="hr-HR" sz="4000" dirty="0" smtClean="0"/>
              <a:t> </a:t>
            </a:r>
            <a:r>
              <a:rPr lang="hr-HR" sz="4000" dirty="0" err="1" smtClean="0"/>
              <a:t>effort</a:t>
            </a:r>
            <a:endParaRPr lang="en-US" sz="4000" dirty="0"/>
          </a:p>
        </p:txBody>
      </p:sp>
      <p:sp>
        <p:nvSpPr>
          <p:cNvPr id="5127" name="Rectangle 7"/>
          <p:cNvSpPr>
            <a:spLocks noGrp="1" noChangeArrowheads="1"/>
          </p:cNvSpPr>
          <p:nvPr>
            <p:ph idx="1"/>
          </p:nvPr>
        </p:nvSpPr>
        <p:spPr>
          <a:xfrm>
            <a:off x="1619672" y="2204864"/>
            <a:ext cx="7416824" cy="1008112"/>
          </a:xfrm>
        </p:spPr>
        <p:txBody>
          <a:bodyPr/>
          <a:lstStyle/>
          <a:p>
            <a:r>
              <a:rPr lang="en-US" dirty="0"/>
              <a:t>Person Hours/Months/[Unit of time]</a:t>
            </a:r>
          </a:p>
          <a:p>
            <a:r>
              <a:rPr lang="en-US" dirty="0"/>
              <a:t>Derives Schedule, Cost…</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598912"/>
            <a:ext cx="8332221"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D31E662-8C2D-4714-B2E8-E4A1A5B8ABCC}" type="slidenum">
              <a:rPr lang="en-US" smtClean="0"/>
              <a:pPr/>
              <a:t>23</a:t>
            </a:fld>
            <a:endParaRPr lang="en-US" dirty="0"/>
          </a:p>
        </p:txBody>
      </p:sp>
    </p:spTree>
    <p:extLst>
      <p:ext uri="{BB962C8B-B14F-4D97-AF65-F5344CB8AC3E}">
        <p14:creationId xmlns:p14="http://schemas.microsoft.com/office/powerpoint/2010/main" val="265495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hr-HR" sz="4000" dirty="0" err="1" smtClean="0"/>
              <a:t>Method</a:t>
            </a:r>
            <a:r>
              <a:rPr lang="hr-HR" sz="4000" dirty="0" smtClean="0"/>
              <a:t> - </a:t>
            </a:r>
            <a:r>
              <a:rPr lang="hr-HR" sz="4000" dirty="0" err="1" smtClean="0"/>
              <a:t>Analogy</a:t>
            </a:r>
            <a:endParaRPr lang="en-US" sz="4000" dirty="0"/>
          </a:p>
        </p:txBody>
      </p:sp>
      <p:sp>
        <p:nvSpPr>
          <p:cNvPr id="5127" name="Rectangle 7"/>
          <p:cNvSpPr>
            <a:spLocks noGrp="1" noChangeArrowheads="1"/>
          </p:cNvSpPr>
          <p:nvPr>
            <p:ph idx="1"/>
          </p:nvPr>
        </p:nvSpPr>
        <p:spPr>
          <a:xfrm>
            <a:off x="1619672" y="2204864"/>
            <a:ext cx="7416824" cy="4536504"/>
          </a:xfrm>
        </p:spPr>
        <p:txBody>
          <a:bodyPr/>
          <a:lstStyle/>
          <a:p>
            <a:r>
              <a:rPr lang="en-US" dirty="0"/>
              <a:t>How it’s done:</a:t>
            </a:r>
          </a:p>
          <a:p>
            <a:pPr lvl="1"/>
            <a:r>
              <a:rPr lang="en-US" dirty="0"/>
              <a:t>Use knowledge of previous projects to come up with estimates</a:t>
            </a:r>
          </a:p>
          <a:p>
            <a:r>
              <a:rPr lang="en-US" dirty="0"/>
              <a:t>What is needed for success:</a:t>
            </a:r>
          </a:p>
          <a:p>
            <a:pPr lvl="1"/>
            <a:r>
              <a:rPr lang="en-US" dirty="0"/>
              <a:t>Company must keep records</a:t>
            </a:r>
          </a:p>
          <a:p>
            <a:pPr lvl="1"/>
            <a:r>
              <a:rPr lang="en-US" dirty="0"/>
              <a:t>Similar Projects must have been made</a:t>
            </a:r>
          </a:p>
        </p:txBody>
      </p:sp>
      <p:sp>
        <p:nvSpPr>
          <p:cNvPr id="2" name="Slide Number Placeholder 1"/>
          <p:cNvSpPr>
            <a:spLocks noGrp="1"/>
          </p:cNvSpPr>
          <p:nvPr>
            <p:ph type="sldNum" sz="quarter" idx="12"/>
          </p:nvPr>
        </p:nvSpPr>
        <p:spPr/>
        <p:txBody>
          <a:bodyPr/>
          <a:lstStyle/>
          <a:p>
            <a:fld id="{FD31E662-8C2D-4714-B2E8-E4A1A5B8ABCC}" type="slidenum">
              <a:rPr lang="en-US" smtClean="0"/>
              <a:pPr/>
              <a:t>24</a:t>
            </a:fld>
            <a:endParaRPr lang="en-US" dirty="0"/>
          </a:p>
        </p:txBody>
      </p:sp>
    </p:spTree>
    <p:extLst>
      <p:ext uri="{BB962C8B-B14F-4D97-AF65-F5344CB8AC3E}">
        <p14:creationId xmlns:p14="http://schemas.microsoft.com/office/powerpoint/2010/main" val="258896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hr-HR" sz="4000" dirty="0" err="1" smtClean="0"/>
              <a:t>Method</a:t>
            </a:r>
            <a:r>
              <a:rPr lang="hr-HR" sz="4000" dirty="0" smtClean="0"/>
              <a:t> - </a:t>
            </a:r>
            <a:r>
              <a:rPr lang="hr-HR" sz="4000" dirty="0" err="1" smtClean="0"/>
              <a:t>Analogy</a:t>
            </a:r>
            <a:endParaRPr lang="en-US" sz="4000" dirty="0"/>
          </a:p>
        </p:txBody>
      </p:sp>
      <p:sp>
        <p:nvSpPr>
          <p:cNvPr id="5127" name="Rectangle 7"/>
          <p:cNvSpPr>
            <a:spLocks noGrp="1" noChangeArrowheads="1"/>
          </p:cNvSpPr>
          <p:nvPr>
            <p:ph idx="1"/>
          </p:nvPr>
        </p:nvSpPr>
        <p:spPr>
          <a:xfrm>
            <a:off x="1619672" y="2204864"/>
            <a:ext cx="7416824" cy="4536504"/>
          </a:xfrm>
        </p:spPr>
        <p:txBody>
          <a:bodyPr/>
          <a:lstStyle/>
          <a:p>
            <a:r>
              <a:rPr lang="en-US" dirty="0"/>
              <a:t>Parameters for Analyzing</a:t>
            </a:r>
          </a:p>
          <a:p>
            <a:pPr lvl="1"/>
            <a:r>
              <a:rPr lang="en-US" dirty="0"/>
              <a:t>Project Type</a:t>
            </a:r>
          </a:p>
          <a:p>
            <a:pPr lvl="2"/>
            <a:r>
              <a:rPr lang="en-US" dirty="0"/>
              <a:t>Full life cycle</a:t>
            </a:r>
          </a:p>
          <a:p>
            <a:pPr lvl="2"/>
            <a:r>
              <a:rPr lang="en-US" dirty="0"/>
              <a:t>Implementation</a:t>
            </a:r>
          </a:p>
          <a:p>
            <a:pPr lvl="2"/>
            <a:r>
              <a:rPr lang="en-US" dirty="0"/>
              <a:t>Conversion</a:t>
            </a:r>
          </a:p>
          <a:p>
            <a:pPr lvl="2"/>
            <a:r>
              <a:rPr lang="en-US" dirty="0"/>
              <a:t>Port</a:t>
            </a:r>
          </a:p>
          <a:p>
            <a:pPr lvl="2"/>
            <a:r>
              <a:rPr lang="en-US" dirty="0"/>
              <a:t>Migration</a:t>
            </a:r>
          </a:p>
          <a:p>
            <a:pPr lvl="1"/>
            <a:r>
              <a:rPr lang="en-US" dirty="0"/>
              <a:t>Client Information</a:t>
            </a:r>
          </a:p>
          <a:p>
            <a:pPr lvl="2"/>
            <a:r>
              <a:rPr lang="en-US" dirty="0"/>
              <a:t>Application Domain</a:t>
            </a:r>
          </a:p>
          <a:p>
            <a:pPr lvl="2"/>
            <a:r>
              <a:rPr lang="en-US" dirty="0"/>
              <a:t>Size of client’s organization</a:t>
            </a:r>
          </a:p>
          <a:p>
            <a:pPr lvl="2"/>
            <a:r>
              <a:rPr lang="en-US" dirty="0"/>
              <a:t>Number of client locations </a:t>
            </a:r>
          </a:p>
          <a:p>
            <a:pPr lvl="1"/>
            <a:r>
              <a:rPr lang="en-US" dirty="0"/>
              <a:t>Development Platform</a:t>
            </a:r>
          </a:p>
        </p:txBody>
      </p:sp>
      <p:sp>
        <p:nvSpPr>
          <p:cNvPr id="2" name="Slide Number Placeholder 1"/>
          <p:cNvSpPr>
            <a:spLocks noGrp="1"/>
          </p:cNvSpPr>
          <p:nvPr>
            <p:ph type="sldNum" sz="quarter" idx="12"/>
          </p:nvPr>
        </p:nvSpPr>
        <p:spPr/>
        <p:txBody>
          <a:bodyPr/>
          <a:lstStyle/>
          <a:p>
            <a:fld id="{FD31E662-8C2D-4714-B2E8-E4A1A5B8ABCC}" type="slidenum">
              <a:rPr lang="en-US" smtClean="0"/>
              <a:pPr/>
              <a:t>25</a:t>
            </a:fld>
            <a:endParaRPr lang="en-US" dirty="0"/>
          </a:p>
        </p:txBody>
      </p:sp>
    </p:spTree>
    <p:extLst>
      <p:ext uri="{BB962C8B-B14F-4D97-AF65-F5344CB8AC3E}">
        <p14:creationId xmlns:p14="http://schemas.microsoft.com/office/powerpoint/2010/main" val="390609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dirty="0"/>
              <a:t>Analogy – Strengths/Weaknesses</a:t>
            </a:r>
          </a:p>
        </p:txBody>
      </p:sp>
      <p:sp>
        <p:nvSpPr>
          <p:cNvPr id="5127" name="Rectangle 7"/>
          <p:cNvSpPr>
            <a:spLocks noGrp="1" noChangeArrowheads="1"/>
          </p:cNvSpPr>
          <p:nvPr>
            <p:ph idx="1"/>
          </p:nvPr>
        </p:nvSpPr>
        <p:spPr>
          <a:xfrm>
            <a:off x="1619672" y="2204864"/>
            <a:ext cx="7416824" cy="4536504"/>
          </a:xfrm>
        </p:spPr>
        <p:txBody>
          <a:bodyPr/>
          <a:lstStyle/>
          <a:p>
            <a:r>
              <a:rPr lang="en-US" dirty="0"/>
              <a:t>Strengths:</a:t>
            </a:r>
          </a:p>
          <a:p>
            <a:pPr lvl="1"/>
            <a:r>
              <a:rPr lang="en-US" dirty="0"/>
              <a:t>Reliable</a:t>
            </a:r>
          </a:p>
          <a:p>
            <a:pPr lvl="1"/>
            <a:r>
              <a:rPr lang="en-US" dirty="0"/>
              <a:t>Intuitive</a:t>
            </a:r>
          </a:p>
          <a:p>
            <a:pPr lvl="1"/>
            <a:r>
              <a:rPr lang="en-US" dirty="0"/>
              <a:t>Estimation Data can be purchased</a:t>
            </a:r>
          </a:p>
          <a:p>
            <a:r>
              <a:rPr lang="en-US" dirty="0"/>
              <a:t>Weaknesses</a:t>
            </a:r>
          </a:p>
          <a:p>
            <a:pPr lvl="1"/>
            <a:r>
              <a:rPr lang="en-US" dirty="0"/>
              <a:t>Poor Record Keeping = bad estimates</a:t>
            </a:r>
          </a:p>
          <a:p>
            <a:pPr lvl="1"/>
            <a:r>
              <a:rPr lang="en-US" dirty="0"/>
              <a:t>Not the best for new organizations</a:t>
            </a:r>
          </a:p>
          <a:p>
            <a:pPr lvl="1"/>
            <a:r>
              <a:rPr lang="en-US" dirty="0"/>
              <a:t>Time consuming</a:t>
            </a:r>
          </a:p>
        </p:txBody>
      </p:sp>
      <p:sp>
        <p:nvSpPr>
          <p:cNvPr id="2" name="Slide Number Placeholder 1"/>
          <p:cNvSpPr>
            <a:spLocks noGrp="1"/>
          </p:cNvSpPr>
          <p:nvPr>
            <p:ph type="sldNum" sz="quarter" idx="12"/>
          </p:nvPr>
        </p:nvSpPr>
        <p:spPr/>
        <p:txBody>
          <a:bodyPr/>
          <a:lstStyle/>
          <a:p>
            <a:fld id="{FD31E662-8C2D-4714-B2E8-E4A1A5B8ABCC}" type="slidenum">
              <a:rPr lang="en-US" smtClean="0"/>
              <a:pPr/>
              <a:t>26</a:t>
            </a:fld>
            <a:endParaRPr lang="en-US" dirty="0"/>
          </a:p>
        </p:txBody>
      </p:sp>
    </p:spTree>
    <p:extLst>
      <p:ext uri="{BB962C8B-B14F-4D97-AF65-F5344CB8AC3E}">
        <p14:creationId xmlns:p14="http://schemas.microsoft.com/office/powerpoint/2010/main" val="294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764704"/>
            <a:ext cx="6629400" cy="838200"/>
          </a:xfrm>
        </p:spPr>
        <p:txBody>
          <a:bodyPr/>
          <a:lstStyle/>
          <a:p>
            <a:r>
              <a:rPr lang="en-US" sz="2800" dirty="0"/>
              <a:t>Method – Expert Judgement ( Delphi )</a:t>
            </a:r>
          </a:p>
        </p:txBody>
      </p:sp>
      <p:sp>
        <p:nvSpPr>
          <p:cNvPr id="5127" name="Rectangle 7"/>
          <p:cNvSpPr>
            <a:spLocks noGrp="1" noChangeArrowheads="1"/>
          </p:cNvSpPr>
          <p:nvPr>
            <p:ph idx="1"/>
          </p:nvPr>
        </p:nvSpPr>
        <p:spPr>
          <a:xfrm>
            <a:off x="1475656" y="1772816"/>
            <a:ext cx="7416824" cy="5040560"/>
          </a:xfrm>
        </p:spPr>
        <p:txBody>
          <a:bodyPr/>
          <a:lstStyle/>
          <a:p>
            <a:r>
              <a:rPr lang="en-US" dirty="0"/>
              <a:t>How it’s done:</a:t>
            </a:r>
          </a:p>
          <a:p>
            <a:pPr lvl="1"/>
            <a:r>
              <a:rPr lang="en-US" dirty="0"/>
              <a:t>Work with Subject Matter Experts (SMEs) to formulate estimates</a:t>
            </a:r>
          </a:p>
          <a:p>
            <a:pPr lvl="1"/>
            <a:r>
              <a:rPr lang="en-US" dirty="0"/>
              <a:t>If a small team of SMEs is used, a common estimate is derived</a:t>
            </a:r>
          </a:p>
          <a:p>
            <a:r>
              <a:rPr lang="en-US" dirty="0"/>
              <a:t>Works well because:</a:t>
            </a:r>
          </a:p>
          <a:p>
            <a:pPr lvl="1"/>
            <a:r>
              <a:rPr lang="en-US" dirty="0"/>
              <a:t>No historical data needed</a:t>
            </a:r>
          </a:p>
          <a:p>
            <a:pPr lvl="1"/>
            <a:r>
              <a:rPr lang="en-US" dirty="0"/>
              <a:t>If proper SME is chosen -</a:t>
            </a:r>
          </a:p>
          <a:p>
            <a:pPr marL="411480" lvl="1" indent="0">
              <a:buNone/>
            </a:pPr>
            <a:r>
              <a:rPr lang="en-US" dirty="0"/>
              <a:t>   Extremely accurate</a:t>
            </a:r>
          </a:p>
          <a:p>
            <a:pPr lvl="1"/>
            <a:r>
              <a:rPr lang="en-US" dirty="0"/>
              <a:t>Quick</a:t>
            </a:r>
          </a:p>
          <a:p>
            <a:r>
              <a:rPr lang="en-US" dirty="0"/>
              <a:t>Inaccurate because:</a:t>
            </a:r>
          </a:p>
          <a:p>
            <a:pPr lvl="1"/>
            <a:r>
              <a:rPr lang="en-US" dirty="0"/>
              <a:t>SME can be biased / inconsistent / overconfident</a:t>
            </a:r>
          </a:p>
          <a:p>
            <a:pPr lvl="1"/>
            <a:endParaRPr lang="en-US" dirty="0"/>
          </a:p>
          <a:p>
            <a:endParaRPr lang="en-US" dirty="0"/>
          </a:p>
        </p:txBody>
      </p:sp>
      <p:pic>
        <p:nvPicPr>
          <p:cNvPr id="4" name="Picture 2" descr="C:\Users\Jerrid\Downloads\6449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3933056"/>
            <a:ext cx="2494661" cy="20145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FD31E662-8C2D-4714-B2E8-E4A1A5B8ABCC}" type="slidenum">
              <a:rPr lang="en-US" smtClean="0"/>
              <a:pPr/>
              <a:t>27</a:t>
            </a:fld>
            <a:endParaRPr lang="en-US" dirty="0"/>
          </a:p>
        </p:txBody>
      </p:sp>
    </p:spTree>
    <p:extLst>
      <p:ext uri="{BB962C8B-B14F-4D97-AF65-F5344CB8AC3E}">
        <p14:creationId xmlns:p14="http://schemas.microsoft.com/office/powerpoint/2010/main" val="315226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2500" dirty="0"/>
              <a:t>Methods: Activity and Work Decomposition</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060848"/>
            <a:ext cx="8001000" cy="4525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D31E662-8C2D-4714-B2E8-E4A1A5B8ABCC}" type="slidenum">
              <a:rPr lang="en-US" smtClean="0"/>
              <a:pPr/>
              <a:t>28</a:t>
            </a:fld>
            <a:endParaRPr lang="en-US" dirty="0"/>
          </a:p>
        </p:txBody>
      </p:sp>
    </p:spTree>
    <p:extLst>
      <p:ext uri="{BB962C8B-B14F-4D97-AF65-F5344CB8AC3E}">
        <p14:creationId xmlns:p14="http://schemas.microsoft.com/office/powerpoint/2010/main" val="3123108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836712"/>
            <a:ext cx="7272808" cy="550168"/>
          </a:xfrm>
        </p:spPr>
        <p:txBody>
          <a:bodyPr/>
          <a:lstStyle/>
          <a:p>
            <a:r>
              <a:rPr lang="en-US" sz="2600" dirty="0"/>
              <a:t>Methods: Activity and Work Decomposition</a:t>
            </a:r>
          </a:p>
        </p:txBody>
      </p:sp>
      <p:sp>
        <p:nvSpPr>
          <p:cNvPr id="5127" name="Rectangle 7"/>
          <p:cNvSpPr>
            <a:spLocks noGrp="1" noChangeArrowheads="1"/>
          </p:cNvSpPr>
          <p:nvPr>
            <p:ph idx="1"/>
          </p:nvPr>
        </p:nvSpPr>
        <p:spPr>
          <a:xfrm>
            <a:off x="1259632" y="1484784"/>
            <a:ext cx="7776864" cy="5256584"/>
          </a:xfrm>
        </p:spPr>
        <p:txBody>
          <a:bodyPr/>
          <a:lstStyle/>
          <a:p>
            <a:r>
              <a:rPr lang="en-US" dirty="0"/>
              <a:t>How it’s done:</a:t>
            </a:r>
          </a:p>
          <a:p>
            <a:pPr lvl="1"/>
            <a:r>
              <a:rPr lang="en-US" dirty="0"/>
              <a:t>Outline the needed tasks involved for the project</a:t>
            </a:r>
          </a:p>
          <a:p>
            <a:pPr lvl="1"/>
            <a:r>
              <a:rPr lang="en-US" dirty="0"/>
              <a:t>Should be done by person who ensures the tasks are accomplished.</a:t>
            </a:r>
          </a:p>
          <a:p>
            <a:pPr lvl="1"/>
            <a:r>
              <a:rPr lang="en-US" dirty="0"/>
              <a:t>Use knowledge of needed work and skill set of the implementers to derive time estimates.</a:t>
            </a:r>
          </a:p>
          <a:p>
            <a:r>
              <a:rPr lang="en-US" dirty="0"/>
              <a:t>Pros:</a:t>
            </a:r>
          </a:p>
          <a:p>
            <a:pPr lvl="1"/>
            <a:r>
              <a:rPr lang="en-US" dirty="0"/>
              <a:t>Estimator is knowledgeable of the work at hand</a:t>
            </a:r>
          </a:p>
          <a:p>
            <a:pPr lvl="1"/>
            <a:r>
              <a:rPr lang="en-US" dirty="0"/>
              <a:t>No explicit sizing such as Lines of Code count is needed</a:t>
            </a:r>
          </a:p>
          <a:p>
            <a:r>
              <a:rPr lang="en-US" dirty="0"/>
              <a:t>Limitations:</a:t>
            </a:r>
          </a:p>
          <a:p>
            <a:pPr lvl="1"/>
            <a:r>
              <a:rPr lang="en-US" dirty="0"/>
              <a:t>Subjective – accuracy is up to the estimator’s opinion</a:t>
            </a:r>
          </a:p>
          <a:p>
            <a:pPr lvl="1"/>
            <a:r>
              <a:rPr lang="en-US" dirty="0"/>
              <a:t>No sizing</a:t>
            </a:r>
          </a:p>
        </p:txBody>
      </p:sp>
      <p:sp>
        <p:nvSpPr>
          <p:cNvPr id="2" name="Slide Number Placeholder 1"/>
          <p:cNvSpPr>
            <a:spLocks noGrp="1"/>
          </p:cNvSpPr>
          <p:nvPr>
            <p:ph type="sldNum" sz="quarter" idx="12"/>
          </p:nvPr>
        </p:nvSpPr>
        <p:spPr/>
        <p:txBody>
          <a:bodyPr/>
          <a:lstStyle/>
          <a:p>
            <a:fld id="{FD31E662-8C2D-4714-B2E8-E4A1A5B8ABCC}" type="slidenum">
              <a:rPr lang="en-US" smtClean="0"/>
              <a:pPr/>
              <a:t>29</a:t>
            </a:fld>
            <a:endParaRPr lang="en-US" dirty="0"/>
          </a:p>
        </p:txBody>
      </p:sp>
    </p:spTree>
    <p:extLst>
      <p:ext uri="{BB962C8B-B14F-4D97-AF65-F5344CB8AC3E}">
        <p14:creationId xmlns:p14="http://schemas.microsoft.com/office/powerpoint/2010/main" val="160431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066800"/>
            <a:ext cx="6629400" cy="562000"/>
          </a:xfrm>
        </p:spPr>
        <p:txBody>
          <a:bodyPr/>
          <a:lstStyle/>
          <a:p>
            <a:r>
              <a:rPr lang="en-US" dirty="0"/>
              <a:t>Lecture name origin</a:t>
            </a:r>
          </a:p>
        </p:txBody>
      </p:sp>
      <p:sp>
        <p:nvSpPr>
          <p:cNvPr id="4" name="Rectangle 7"/>
          <p:cNvSpPr>
            <a:spLocks noGrp="1" noChangeArrowheads="1"/>
          </p:cNvSpPr>
          <p:nvPr>
            <p:ph idx="1"/>
          </p:nvPr>
        </p:nvSpPr>
        <p:spPr>
          <a:xfrm>
            <a:off x="1619672" y="1772816"/>
            <a:ext cx="7416824" cy="4968552"/>
          </a:xfrm>
        </p:spPr>
        <p:txBody>
          <a:bodyPr/>
          <a:lstStyle/>
          <a:p>
            <a:r>
              <a:rPr lang="en-US" dirty="0"/>
              <a:t>Lecture name taken from one of the best books in the field</a:t>
            </a:r>
          </a:p>
          <a:p>
            <a:pPr lvl="1"/>
            <a:r>
              <a:rPr lang="en-US" sz="1800" dirty="0"/>
              <a:t>MS Press - Software Estimation - Demystifying The Black Art</a:t>
            </a:r>
          </a:p>
          <a:p>
            <a:r>
              <a:rPr lang="en-US" dirty="0"/>
              <a:t>Other key books ( not many on this topic )</a:t>
            </a:r>
          </a:p>
          <a:p>
            <a:pPr lvl="1"/>
            <a:r>
              <a:rPr lang="en-US" sz="1800" dirty="0"/>
              <a:t>Wiley &amp; Sons - Software Measurement And Estimation - A Practical Approach</a:t>
            </a:r>
          </a:p>
          <a:p>
            <a:pPr lvl="1"/>
            <a:r>
              <a:rPr lang="en-US" sz="1800" dirty="0"/>
              <a:t>J. Ross Publishing - Software Estimation Best Practices Tools  Techniques - A Complete Guide For Software Project Estimators</a:t>
            </a:r>
          </a:p>
          <a:p>
            <a:pPr lvl="1"/>
            <a:r>
              <a:rPr lang="en-US" sz="1800" dirty="0"/>
              <a:t>Springer - Software Cost Estimation Benchmarking and Risk Assessment</a:t>
            </a:r>
          </a:p>
          <a:p>
            <a:pPr lvl="1"/>
            <a:r>
              <a:rPr lang="en-US" sz="1800" dirty="0" err="1"/>
              <a:t>Auberback</a:t>
            </a:r>
            <a:r>
              <a:rPr lang="en-US" sz="1800" dirty="0"/>
              <a:t> - Software Sizing, Estimation, and Risk Management - When Performance Is Measured Performance Improves</a:t>
            </a:r>
          </a:p>
          <a:p>
            <a:pPr lvl="1"/>
            <a:r>
              <a:rPr lang="en-US" sz="1800" dirty="0"/>
              <a:t>ISBSG - Practical Software Project Estimation - A Toolkit For Estimating Software Development</a:t>
            </a:r>
          </a:p>
          <a:p>
            <a:endParaRPr lang="en-US" dirty="0"/>
          </a:p>
        </p:txBody>
      </p:sp>
      <p:sp>
        <p:nvSpPr>
          <p:cNvPr id="5" name="Right Arrow 4"/>
          <p:cNvSpPr/>
          <p:nvPr/>
        </p:nvSpPr>
        <p:spPr bwMode="auto">
          <a:xfrm rot="11937155">
            <a:off x="4459423" y="3852311"/>
            <a:ext cx="1368152" cy="549371"/>
          </a:xfrm>
          <a:prstGeom prst="rightArrow">
            <a:avLst/>
          </a:prstGeom>
          <a:solidFill>
            <a:srgbClr val="FFC000"/>
          </a:solidFill>
          <a:ln w="12700" cap="sq"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Slide Number Placeholder 2"/>
          <p:cNvSpPr>
            <a:spLocks noGrp="1"/>
          </p:cNvSpPr>
          <p:nvPr>
            <p:ph type="sldNum" sz="quarter" idx="12"/>
          </p:nvPr>
        </p:nvSpPr>
        <p:spPr/>
        <p:txBody>
          <a:bodyPr/>
          <a:lstStyle/>
          <a:p>
            <a:fld id="{FD31E662-8C2D-4714-B2E8-E4A1A5B8ABCC}" type="slidenum">
              <a:rPr lang="en-US" smtClean="0"/>
              <a:pPr/>
              <a:t>3</a:t>
            </a:fld>
            <a:endParaRPr lang="en-US" dirty="0"/>
          </a:p>
        </p:txBody>
      </p:sp>
    </p:spTree>
    <p:extLst>
      <p:ext uri="{BB962C8B-B14F-4D97-AF65-F5344CB8AC3E}">
        <p14:creationId xmlns:p14="http://schemas.microsoft.com/office/powerpoint/2010/main" val="198990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4000" dirty="0"/>
              <a:t>Methods: Top-Down</a:t>
            </a:r>
          </a:p>
        </p:txBody>
      </p:sp>
      <p:sp>
        <p:nvSpPr>
          <p:cNvPr id="5127" name="Rectangle 7"/>
          <p:cNvSpPr>
            <a:spLocks noGrp="1" noChangeArrowheads="1"/>
          </p:cNvSpPr>
          <p:nvPr>
            <p:ph idx="1"/>
          </p:nvPr>
        </p:nvSpPr>
        <p:spPr>
          <a:xfrm>
            <a:off x="1619672" y="2204864"/>
            <a:ext cx="7416824" cy="4536504"/>
          </a:xfrm>
        </p:spPr>
        <p:txBody>
          <a:bodyPr/>
          <a:lstStyle/>
          <a:p>
            <a:r>
              <a:rPr lang="en-US" dirty="0"/>
              <a:t>How it’s done:</a:t>
            </a:r>
          </a:p>
          <a:p>
            <a:pPr lvl="1"/>
            <a:r>
              <a:rPr lang="en-US" dirty="0"/>
              <a:t>Decomposition of system into smaller components</a:t>
            </a:r>
          </a:p>
          <a:p>
            <a:r>
              <a:rPr lang="en-US" dirty="0"/>
              <a:t>Works well because:</a:t>
            </a:r>
          </a:p>
          <a:p>
            <a:pPr lvl="1"/>
            <a:r>
              <a:rPr lang="en-US" dirty="0"/>
              <a:t>Estimates are linked to requirements</a:t>
            </a:r>
          </a:p>
          <a:p>
            <a:r>
              <a:rPr lang="en-US" dirty="0"/>
              <a:t>Inaccurate when:</a:t>
            </a:r>
          </a:p>
          <a:p>
            <a:pPr lvl="1"/>
            <a:r>
              <a:rPr lang="en-US" dirty="0"/>
              <a:t>Good requirements aren’t available</a:t>
            </a:r>
          </a:p>
          <a:p>
            <a:pPr lvl="1"/>
            <a:r>
              <a:rPr lang="en-US" dirty="0"/>
              <a:t>Bias may lead to underestimation</a:t>
            </a:r>
          </a:p>
          <a:p>
            <a:pPr lvl="1"/>
            <a:endParaRPr lang="en-US"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30</a:t>
            </a:fld>
            <a:endParaRPr lang="en-US" dirty="0"/>
          </a:p>
        </p:txBody>
      </p:sp>
    </p:spTree>
    <p:extLst>
      <p:ext uri="{BB962C8B-B14F-4D97-AF65-F5344CB8AC3E}">
        <p14:creationId xmlns:p14="http://schemas.microsoft.com/office/powerpoint/2010/main" val="128995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764704"/>
            <a:ext cx="6629400" cy="838200"/>
          </a:xfrm>
        </p:spPr>
        <p:txBody>
          <a:bodyPr/>
          <a:lstStyle/>
          <a:p>
            <a:r>
              <a:rPr lang="en-US" sz="4000" dirty="0"/>
              <a:t>Methods: Bottom-Up</a:t>
            </a:r>
          </a:p>
        </p:txBody>
      </p:sp>
      <p:sp>
        <p:nvSpPr>
          <p:cNvPr id="5127" name="Rectangle 7"/>
          <p:cNvSpPr>
            <a:spLocks noGrp="1" noChangeArrowheads="1"/>
          </p:cNvSpPr>
          <p:nvPr>
            <p:ph idx="1"/>
          </p:nvPr>
        </p:nvSpPr>
        <p:spPr>
          <a:xfrm>
            <a:off x="1619672" y="1700808"/>
            <a:ext cx="7416824" cy="5112568"/>
          </a:xfrm>
        </p:spPr>
        <p:txBody>
          <a:bodyPr/>
          <a:lstStyle/>
          <a:p>
            <a:r>
              <a:rPr lang="en-US" dirty="0"/>
              <a:t>How it’s done:</a:t>
            </a:r>
          </a:p>
          <a:p>
            <a:pPr lvl="1"/>
            <a:r>
              <a:rPr lang="en-US" dirty="0"/>
              <a:t>Individuals evaluate each component of the entire system.</a:t>
            </a:r>
          </a:p>
          <a:p>
            <a:pPr lvl="1"/>
            <a:r>
              <a:rPr lang="en-US" dirty="0"/>
              <a:t>Sum to formulate project estimate</a:t>
            </a:r>
          </a:p>
          <a:p>
            <a:r>
              <a:rPr lang="en-US" dirty="0"/>
              <a:t>Works well because:</a:t>
            </a:r>
          </a:p>
          <a:p>
            <a:pPr lvl="1"/>
            <a:r>
              <a:rPr lang="en-US" dirty="0"/>
              <a:t>Can be very accurate – detailed</a:t>
            </a:r>
          </a:p>
          <a:p>
            <a:pPr lvl="1"/>
            <a:r>
              <a:rPr lang="en-US" dirty="0"/>
              <a:t>Builds responsibility</a:t>
            </a:r>
          </a:p>
          <a:p>
            <a:r>
              <a:rPr lang="en-US" dirty="0"/>
              <a:t>Issues:</a:t>
            </a:r>
          </a:p>
          <a:p>
            <a:pPr lvl="1"/>
            <a:r>
              <a:rPr lang="en-US" dirty="0"/>
              <a:t>Time consuming process</a:t>
            </a:r>
          </a:p>
          <a:p>
            <a:pPr lvl="1"/>
            <a:r>
              <a:rPr lang="en-US" dirty="0"/>
              <a:t>Details may not be available</a:t>
            </a:r>
          </a:p>
          <a:p>
            <a:pPr lvl="1"/>
            <a:r>
              <a:rPr lang="en-US" dirty="0"/>
              <a:t>Bias can lead to underestimation</a:t>
            </a:r>
          </a:p>
          <a:p>
            <a:pPr lvl="1"/>
            <a:r>
              <a:rPr lang="en-US" dirty="0"/>
              <a:t>Can miss integration costs</a:t>
            </a:r>
          </a:p>
          <a:p>
            <a:pPr lvl="1"/>
            <a:endParaRPr lang="en-US"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31</a:t>
            </a:fld>
            <a:endParaRPr lang="en-US" dirty="0"/>
          </a:p>
        </p:txBody>
      </p:sp>
    </p:spTree>
    <p:extLst>
      <p:ext uri="{BB962C8B-B14F-4D97-AF65-F5344CB8AC3E}">
        <p14:creationId xmlns:p14="http://schemas.microsoft.com/office/powerpoint/2010/main" val="247195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838200"/>
          </a:xfrm>
        </p:spPr>
        <p:txBody>
          <a:bodyPr/>
          <a:lstStyle/>
          <a:p>
            <a:r>
              <a:rPr lang="en-US" sz="4000" dirty="0"/>
              <a:t>Methods: Design To Cost</a:t>
            </a:r>
          </a:p>
        </p:txBody>
      </p:sp>
      <p:sp>
        <p:nvSpPr>
          <p:cNvPr id="5127" name="Rectangle 7"/>
          <p:cNvSpPr>
            <a:spLocks noGrp="1" noChangeArrowheads="1"/>
          </p:cNvSpPr>
          <p:nvPr>
            <p:ph idx="1"/>
          </p:nvPr>
        </p:nvSpPr>
        <p:spPr>
          <a:xfrm>
            <a:off x="1619672" y="2060848"/>
            <a:ext cx="7416824" cy="4752528"/>
          </a:xfrm>
        </p:spPr>
        <p:txBody>
          <a:bodyPr/>
          <a:lstStyle/>
          <a:p>
            <a:r>
              <a:rPr lang="en-US" dirty="0"/>
              <a:t>How it’s done:</a:t>
            </a:r>
          </a:p>
          <a:p>
            <a:pPr lvl="1"/>
            <a:r>
              <a:rPr lang="en-US" dirty="0"/>
              <a:t>Work with SMEs to find out how much we can give the customer for given budget</a:t>
            </a:r>
          </a:p>
          <a:p>
            <a:r>
              <a:rPr lang="en-US" dirty="0"/>
              <a:t>Works well because:</a:t>
            </a:r>
          </a:p>
          <a:p>
            <a:pPr lvl="1"/>
            <a:r>
              <a:rPr lang="en-US" dirty="0"/>
              <a:t>The price is right!</a:t>
            </a:r>
          </a:p>
          <a:p>
            <a:r>
              <a:rPr lang="en-US" dirty="0"/>
              <a:t>Issues:</a:t>
            </a:r>
          </a:p>
          <a:p>
            <a:pPr lvl="1"/>
            <a:r>
              <a:rPr lang="en-US" dirty="0"/>
              <a:t>Need knowledge of functionality cost</a:t>
            </a:r>
          </a:p>
        </p:txBody>
      </p:sp>
      <p:sp>
        <p:nvSpPr>
          <p:cNvPr id="2" name="Slide Number Placeholder 1"/>
          <p:cNvSpPr>
            <a:spLocks noGrp="1"/>
          </p:cNvSpPr>
          <p:nvPr>
            <p:ph type="sldNum" sz="quarter" idx="12"/>
          </p:nvPr>
        </p:nvSpPr>
        <p:spPr/>
        <p:txBody>
          <a:bodyPr/>
          <a:lstStyle/>
          <a:p>
            <a:fld id="{FD31E662-8C2D-4714-B2E8-E4A1A5B8ABCC}" type="slidenum">
              <a:rPr lang="en-US" smtClean="0"/>
              <a:pPr/>
              <a:t>32</a:t>
            </a:fld>
            <a:endParaRPr lang="en-US" dirty="0"/>
          </a:p>
        </p:txBody>
      </p:sp>
    </p:spTree>
    <p:extLst>
      <p:ext uri="{BB962C8B-B14F-4D97-AF65-F5344CB8AC3E}">
        <p14:creationId xmlns:p14="http://schemas.microsoft.com/office/powerpoint/2010/main" val="329593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838200"/>
          </a:xfrm>
        </p:spPr>
        <p:txBody>
          <a:bodyPr/>
          <a:lstStyle/>
          <a:p>
            <a:r>
              <a:rPr lang="en-US" sz="4000" dirty="0"/>
              <a:t>Estimating…Uncertainty?</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272" y="2132856"/>
            <a:ext cx="6172200" cy="4100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FD31E662-8C2D-4714-B2E8-E4A1A5B8ABCC}" type="slidenum">
              <a:rPr lang="en-US" smtClean="0"/>
              <a:pPr/>
              <a:t>33</a:t>
            </a:fld>
            <a:endParaRPr lang="en-US" dirty="0"/>
          </a:p>
        </p:txBody>
      </p:sp>
    </p:spTree>
    <p:extLst>
      <p:ext uri="{BB962C8B-B14F-4D97-AF65-F5344CB8AC3E}">
        <p14:creationId xmlns:p14="http://schemas.microsoft.com/office/powerpoint/2010/main" val="73556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838200"/>
          </a:xfrm>
        </p:spPr>
        <p:txBody>
          <a:bodyPr/>
          <a:lstStyle/>
          <a:p>
            <a:r>
              <a:rPr lang="en-US" sz="4000" dirty="0"/>
              <a:t>The Cone of Uncertainty</a:t>
            </a:r>
          </a:p>
        </p:txBody>
      </p:sp>
      <p:sp>
        <p:nvSpPr>
          <p:cNvPr id="4" name="Rectangle 7"/>
          <p:cNvSpPr>
            <a:spLocks noGrp="1" noChangeArrowheads="1"/>
          </p:cNvSpPr>
          <p:nvPr>
            <p:ph idx="1"/>
          </p:nvPr>
        </p:nvSpPr>
        <p:spPr>
          <a:xfrm>
            <a:off x="1619672" y="2060848"/>
            <a:ext cx="7416824" cy="1584176"/>
          </a:xfrm>
        </p:spPr>
        <p:txBody>
          <a:bodyPr/>
          <a:lstStyle/>
          <a:p>
            <a:r>
              <a:rPr lang="en-US" dirty="0"/>
              <a:t>400% to 25% !?</a:t>
            </a:r>
          </a:p>
          <a:p>
            <a:pPr lvl="1"/>
            <a:r>
              <a:rPr lang="en-US" sz="2000" dirty="0"/>
              <a:t>Current studies show closer to +100% / -50% at feasibility stage</a:t>
            </a:r>
          </a:p>
          <a:p>
            <a:pPr lvl="1"/>
            <a:r>
              <a:rPr lang="en-US" sz="2000" dirty="0"/>
              <a:t>Strong tendency to underestimate</a:t>
            </a:r>
          </a:p>
        </p:txBody>
      </p:sp>
      <p:pic>
        <p:nvPicPr>
          <p:cNvPr id="6" name="Picture 2" descr="Slikovni rezultat za cone of uncertain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168" y="3645024"/>
            <a:ext cx="4114800" cy="28358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likovni rezultat za cone of uncertain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645024"/>
            <a:ext cx="3962400" cy="291370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FD31E662-8C2D-4714-B2E8-E4A1A5B8ABCC}" type="slidenum">
              <a:rPr lang="en-US" smtClean="0"/>
              <a:pPr/>
              <a:t>34</a:t>
            </a:fld>
            <a:endParaRPr lang="en-US" dirty="0"/>
          </a:p>
        </p:txBody>
      </p:sp>
    </p:spTree>
    <p:extLst>
      <p:ext uri="{BB962C8B-B14F-4D97-AF65-F5344CB8AC3E}">
        <p14:creationId xmlns:p14="http://schemas.microsoft.com/office/powerpoint/2010/main" val="2541406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838200"/>
          </a:xfrm>
        </p:spPr>
        <p:txBody>
          <a:bodyPr/>
          <a:lstStyle/>
          <a:p>
            <a:r>
              <a:rPr lang="en-US" sz="3600" dirty="0"/>
              <a:t>Acknowledging Uncertainty</a:t>
            </a:r>
          </a:p>
        </p:txBody>
      </p:sp>
      <p:sp>
        <p:nvSpPr>
          <p:cNvPr id="5127" name="Rectangle 7"/>
          <p:cNvSpPr>
            <a:spLocks noGrp="1" noChangeArrowheads="1"/>
          </p:cNvSpPr>
          <p:nvPr>
            <p:ph idx="1"/>
          </p:nvPr>
        </p:nvSpPr>
        <p:spPr>
          <a:xfrm>
            <a:off x="1619672" y="2060848"/>
            <a:ext cx="7416824" cy="4752528"/>
          </a:xfrm>
        </p:spPr>
        <p:txBody>
          <a:bodyPr/>
          <a:lstStyle/>
          <a:p>
            <a:r>
              <a:rPr lang="en-US" dirty="0"/>
              <a:t>Alternatives to giving a single number</a:t>
            </a:r>
          </a:p>
          <a:p>
            <a:pPr lvl="1"/>
            <a:r>
              <a:rPr lang="en-US" dirty="0"/>
              <a:t>Between X and Y person months</a:t>
            </a:r>
          </a:p>
          <a:p>
            <a:pPr lvl="1"/>
            <a:r>
              <a:rPr lang="en-US" dirty="0"/>
              <a:t>X% chance it will be under Y person months</a:t>
            </a:r>
          </a:p>
          <a:p>
            <a:pPr lvl="1"/>
            <a:r>
              <a:rPr lang="en-US" dirty="0"/>
              <a:t>Use the “</a:t>
            </a:r>
            <a:r>
              <a:rPr lang="en-US" dirty="0" err="1"/>
              <a:t>pX</a:t>
            </a:r>
            <a:r>
              <a:rPr lang="en-US" dirty="0"/>
              <a:t>” approach</a:t>
            </a:r>
          </a:p>
          <a:p>
            <a:pPr lvl="2"/>
            <a:r>
              <a:rPr lang="en-US" dirty="0"/>
              <a:t>“X” = X% chance of NOT exceeding the estimate</a:t>
            </a:r>
          </a:p>
          <a:p>
            <a:pPr lvl="2"/>
            <a:r>
              <a:rPr lang="en-US" dirty="0"/>
              <a:t>Example – You’re on a project and your estimate is 8 person months. You’ve researched that 10% of similar projects have been under budget.</a:t>
            </a:r>
          </a:p>
          <a:p>
            <a:pPr lvl="3"/>
            <a:r>
              <a:rPr lang="en-US" dirty="0"/>
              <a:t>p10 estimate = 7 staff months – 10% chance of being under, 90% being over</a:t>
            </a:r>
          </a:p>
          <a:p>
            <a:endParaRPr lang="en-US" dirty="0"/>
          </a:p>
          <a:p>
            <a:endParaRPr lang="en-US"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35</a:t>
            </a:fld>
            <a:endParaRPr lang="en-US" dirty="0"/>
          </a:p>
        </p:txBody>
      </p:sp>
    </p:spTree>
    <p:extLst>
      <p:ext uri="{BB962C8B-B14F-4D97-AF65-F5344CB8AC3E}">
        <p14:creationId xmlns:p14="http://schemas.microsoft.com/office/powerpoint/2010/main" val="256003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838200"/>
          </a:xfrm>
        </p:spPr>
        <p:txBody>
          <a:bodyPr/>
          <a:lstStyle/>
          <a:p>
            <a:r>
              <a:rPr lang="en-US" sz="3600" dirty="0"/>
              <a:t>Dealing with Uncertainties</a:t>
            </a:r>
          </a:p>
        </p:txBody>
      </p:sp>
      <p:sp>
        <p:nvSpPr>
          <p:cNvPr id="5127" name="Rectangle 7"/>
          <p:cNvSpPr>
            <a:spLocks noGrp="1" noChangeArrowheads="1"/>
          </p:cNvSpPr>
          <p:nvPr>
            <p:ph idx="1"/>
          </p:nvPr>
        </p:nvSpPr>
        <p:spPr>
          <a:xfrm>
            <a:off x="1619672" y="2060848"/>
            <a:ext cx="7416824" cy="4752528"/>
          </a:xfrm>
        </p:spPr>
        <p:txBody>
          <a:bodyPr/>
          <a:lstStyle/>
          <a:p>
            <a:r>
              <a:rPr lang="en-US" dirty="0"/>
              <a:t>Communicate in a way that makes them known, such as the </a:t>
            </a:r>
            <a:r>
              <a:rPr lang="en-US" dirty="0" err="1"/>
              <a:t>pX</a:t>
            </a:r>
            <a:r>
              <a:rPr lang="en-US" dirty="0"/>
              <a:t> method.</a:t>
            </a:r>
          </a:p>
          <a:p>
            <a:r>
              <a:rPr lang="en-US" dirty="0"/>
              <a:t>Methodology &gt; Gut Feelings</a:t>
            </a:r>
          </a:p>
          <a:p>
            <a:pPr lvl="1"/>
            <a:r>
              <a:rPr lang="en-US" dirty="0"/>
              <a:t>Work pressure drives over confidence</a:t>
            </a:r>
          </a:p>
          <a:p>
            <a:r>
              <a:rPr lang="en-US" dirty="0"/>
              <a:t>Re-Estimate</a:t>
            </a:r>
          </a:p>
          <a:p>
            <a:pPr lvl="1"/>
            <a:r>
              <a:rPr lang="en-US" dirty="0"/>
              <a:t>Feasibility Stage - Ball Park</a:t>
            </a:r>
          </a:p>
          <a:p>
            <a:pPr lvl="1"/>
            <a:r>
              <a:rPr lang="en-US" dirty="0"/>
              <a:t>Requirements Stage – More Detailed</a:t>
            </a:r>
          </a:p>
          <a:p>
            <a:pPr lvl="1"/>
            <a:r>
              <a:rPr lang="en-US" dirty="0"/>
              <a:t>Design Stage - Refined</a:t>
            </a:r>
          </a:p>
          <a:p>
            <a:r>
              <a:rPr lang="en-US" dirty="0"/>
              <a:t>Agile Environments:</a:t>
            </a:r>
          </a:p>
          <a:p>
            <a:pPr lvl="1"/>
            <a:r>
              <a:rPr lang="en-US" dirty="0"/>
              <a:t>Expect higher uncertainty</a:t>
            </a:r>
          </a:p>
        </p:txBody>
      </p:sp>
      <p:sp>
        <p:nvSpPr>
          <p:cNvPr id="2" name="Slide Number Placeholder 1"/>
          <p:cNvSpPr>
            <a:spLocks noGrp="1"/>
          </p:cNvSpPr>
          <p:nvPr>
            <p:ph type="sldNum" sz="quarter" idx="12"/>
          </p:nvPr>
        </p:nvSpPr>
        <p:spPr/>
        <p:txBody>
          <a:bodyPr/>
          <a:lstStyle/>
          <a:p>
            <a:fld id="{FD31E662-8C2D-4714-B2E8-E4A1A5B8ABCC}" type="slidenum">
              <a:rPr lang="en-US" smtClean="0"/>
              <a:pPr/>
              <a:t>36</a:t>
            </a:fld>
            <a:endParaRPr lang="en-US" dirty="0"/>
          </a:p>
        </p:txBody>
      </p:sp>
    </p:spTree>
    <p:extLst>
      <p:ext uri="{BB962C8B-B14F-4D97-AF65-F5344CB8AC3E}">
        <p14:creationId xmlns:p14="http://schemas.microsoft.com/office/powerpoint/2010/main" val="86348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2088" y="2831692"/>
            <a:ext cx="7772400" cy="827341"/>
          </a:xfrm>
        </p:spPr>
        <p:txBody>
          <a:bodyPr/>
          <a:lstStyle/>
          <a:p>
            <a:r>
              <a:rPr lang="hr-HR" dirty="0" err="1" smtClean="0"/>
              <a:t>And</a:t>
            </a:r>
            <a:r>
              <a:rPr lang="hr-HR" dirty="0" smtClean="0"/>
              <a:t> </a:t>
            </a:r>
            <a:r>
              <a:rPr lang="hr-HR" dirty="0" err="1" smtClean="0"/>
              <a:t>now</a:t>
            </a:r>
            <a:r>
              <a:rPr lang="hr-HR" dirty="0" smtClean="0"/>
              <a:t>…</a:t>
            </a:r>
            <a:r>
              <a:rPr lang="en-US" dirty="0" smtClean="0"/>
              <a:t>Let’s </a:t>
            </a:r>
            <a:r>
              <a:rPr lang="en-US" dirty="0"/>
              <a:t>get </a:t>
            </a:r>
            <a:r>
              <a:rPr lang="en-US" dirty="0" err="1" smtClean="0"/>
              <a:t>seriou</a:t>
            </a:r>
            <a:r>
              <a:rPr lang="hr-HR" dirty="0" smtClean="0"/>
              <a:t>S</a:t>
            </a:r>
            <a:endParaRPr lang="en-US" dirty="0"/>
          </a:p>
        </p:txBody>
      </p:sp>
      <p:sp>
        <p:nvSpPr>
          <p:cNvPr id="5" name="Text Placeholder 4"/>
          <p:cNvSpPr>
            <a:spLocks noGrp="1"/>
          </p:cNvSpPr>
          <p:nvPr>
            <p:ph type="body" idx="1"/>
          </p:nvPr>
        </p:nvSpPr>
        <p:spPr>
          <a:xfrm>
            <a:off x="1192088" y="3501008"/>
            <a:ext cx="7772400" cy="2004243"/>
          </a:xfrm>
        </p:spPr>
        <p:txBody>
          <a:bodyPr/>
          <a:lstStyle/>
          <a:p>
            <a:r>
              <a:rPr lang="en-US" sz="3200" dirty="0"/>
              <a:t>The true measure of a man is what he would do if he knew he would never be caught</a:t>
            </a:r>
          </a:p>
          <a:p>
            <a:r>
              <a:rPr lang="en-US" dirty="0"/>
              <a:t>Lord Kelvin</a:t>
            </a:r>
          </a:p>
        </p:txBody>
      </p:sp>
      <p:sp>
        <p:nvSpPr>
          <p:cNvPr id="2" name="Slide Number Placeholder 1"/>
          <p:cNvSpPr>
            <a:spLocks noGrp="1"/>
          </p:cNvSpPr>
          <p:nvPr>
            <p:ph type="sldNum" sz="quarter" idx="12"/>
          </p:nvPr>
        </p:nvSpPr>
        <p:spPr/>
        <p:txBody>
          <a:bodyPr/>
          <a:lstStyle/>
          <a:p>
            <a:fld id="{0B0D690E-0FF2-4A81-898C-9EBC2AC677FC}" type="slidenum">
              <a:rPr lang="en-US" smtClean="0"/>
              <a:pPr/>
              <a:t>37</a:t>
            </a:fld>
            <a:endParaRPr lang="en-US"/>
          </a:p>
        </p:txBody>
      </p:sp>
    </p:spTree>
    <p:extLst>
      <p:ext uri="{BB962C8B-B14F-4D97-AF65-F5344CB8AC3E}">
        <p14:creationId xmlns:p14="http://schemas.microsoft.com/office/powerpoint/2010/main" val="2201080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838200"/>
          </a:xfrm>
        </p:spPr>
        <p:txBody>
          <a:bodyPr/>
          <a:lstStyle/>
          <a:p>
            <a:r>
              <a:rPr lang="en-US" sz="3600" dirty="0"/>
              <a:t>Methods: Parametric Models</a:t>
            </a:r>
          </a:p>
        </p:txBody>
      </p:sp>
      <p:sp>
        <p:nvSpPr>
          <p:cNvPr id="5127" name="Rectangle 7"/>
          <p:cNvSpPr>
            <a:spLocks noGrp="1" noChangeArrowheads="1"/>
          </p:cNvSpPr>
          <p:nvPr>
            <p:ph idx="1"/>
          </p:nvPr>
        </p:nvSpPr>
        <p:spPr>
          <a:xfrm>
            <a:off x="1619672" y="2060848"/>
            <a:ext cx="7416824" cy="4752528"/>
          </a:xfrm>
        </p:spPr>
        <p:txBody>
          <a:bodyPr/>
          <a:lstStyle/>
          <a:p>
            <a:r>
              <a:rPr lang="en-US" dirty="0"/>
              <a:t>How it’s done:</a:t>
            </a:r>
          </a:p>
          <a:p>
            <a:pPr lvl="1"/>
            <a:r>
              <a:rPr lang="en-US" dirty="0"/>
              <a:t>Estimate by use of design parameters and mathematic formulas</a:t>
            </a:r>
          </a:p>
          <a:p>
            <a:r>
              <a:rPr lang="en-US" dirty="0"/>
              <a:t>Works well because:</a:t>
            </a:r>
          </a:p>
          <a:p>
            <a:pPr lvl="1"/>
            <a:r>
              <a:rPr lang="en-US" dirty="0"/>
              <a:t>Fast</a:t>
            </a:r>
          </a:p>
          <a:p>
            <a:pPr lvl="1"/>
            <a:r>
              <a:rPr lang="en-US" dirty="0"/>
              <a:t>Ease of use</a:t>
            </a:r>
          </a:p>
          <a:p>
            <a:pPr lvl="1"/>
            <a:r>
              <a:rPr lang="en-US" dirty="0"/>
              <a:t>Can be re-useable </a:t>
            </a:r>
          </a:p>
          <a:p>
            <a:r>
              <a:rPr lang="en-US" dirty="0"/>
              <a:t>Issues:</a:t>
            </a:r>
          </a:p>
          <a:p>
            <a:pPr lvl="1"/>
            <a:r>
              <a:rPr lang="en-US" dirty="0"/>
              <a:t>Models need to “fit the bill”</a:t>
            </a:r>
          </a:p>
          <a:p>
            <a:pPr lvl="1"/>
            <a:r>
              <a:rPr lang="en-US" dirty="0"/>
              <a:t>Can end up being very inaccurate through poor choice of parameters</a:t>
            </a:r>
          </a:p>
        </p:txBody>
      </p:sp>
      <p:sp>
        <p:nvSpPr>
          <p:cNvPr id="2" name="Slide Number Placeholder 1"/>
          <p:cNvSpPr>
            <a:spLocks noGrp="1"/>
          </p:cNvSpPr>
          <p:nvPr>
            <p:ph type="sldNum" sz="quarter" idx="12"/>
          </p:nvPr>
        </p:nvSpPr>
        <p:spPr/>
        <p:txBody>
          <a:bodyPr/>
          <a:lstStyle/>
          <a:p>
            <a:fld id="{FD31E662-8C2D-4714-B2E8-E4A1A5B8ABCC}" type="slidenum">
              <a:rPr lang="en-US" smtClean="0"/>
              <a:pPr/>
              <a:t>38</a:t>
            </a:fld>
            <a:endParaRPr lang="en-US" dirty="0"/>
          </a:p>
        </p:txBody>
      </p:sp>
    </p:spTree>
    <p:extLst>
      <p:ext uri="{BB962C8B-B14F-4D97-AF65-F5344CB8AC3E}">
        <p14:creationId xmlns:p14="http://schemas.microsoft.com/office/powerpoint/2010/main" val="234265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576064"/>
          </a:xfrm>
        </p:spPr>
        <p:txBody>
          <a:bodyPr/>
          <a:lstStyle/>
          <a:p>
            <a:r>
              <a:rPr lang="en-US" altLang="sr-Latn-RS" sz="3000" dirty="0">
                <a:ea typeface="ＭＳ Ｐゴシック" panose="020B0600070205080204" pitchFamily="34" charset="-128"/>
              </a:rPr>
              <a:t>COCOMO (</a:t>
            </a:r>
            <a:r>
              <a:rPr lang="en-US" altLang="sr-Latn-RS" sz="3000" dirty="0" err="1">
                <a:ea typeface="ＭＳ Ｐゴシック" panose="020B0600070205080204" pitchFamily="34" charset="-128"/>
              </a:rPr>
              <a:t>COnstructive</a:t>
            </a:r>
            <a:r>
              <a:rPr lang="en-US" altLang="sr-Latn-RS" sz="3000" dirty="0">
                <a:ea typeface="ＭＳ Ｐゴシック" panose="020B0600070205080204" pitchFamily="34" charset="-128"/>
              </a:rPr>
              <a:t> </a:t>
            </a:r>
            <a:r>
              <a:rPr lang="en-US" altLang="sr-Latn-RS" sz="3000" dirty="0" err="1">
                <a:ea typeface="ＭＳ Ｐゴシック" panose="020B0600070205080204" pitchFamily="34" charset="-128"/>
              </a:rPr>
              <a:t>COst</a:t>
            </a:r>
            <a:r>
              <a:rPr lang="en-US" altLang="sr-Latn-RS" sz="3000" dirty="0">
                <a:ea typeface="ＭＳ Ｐゴシック" panose="020B0600070205080204" pitchFamily="34" charset="-128"/>
              </a:rPr>
              <a:t> </a:t>
            </a:r>
            <a:r>
              <a:rPr lang="en-US" altLang="sr-Latn-RS" sz="3000" dirty="0" err="1">
                <a:ea typeface="ＭＳ Ｐゴシック" panose="020B0600070205080204" pitchFamily="34" charset="-128"/>
              </a:rPr>
              <a:t>MOdel</a:t>
            </a:r>
            <a:r>
              <a:rPr lang="en-US" altLang="sr-Latn-RS" sz="3000" dirty="0">
                <a:ea typeface="ＭＳ Ｐゴシック" panose="020B0600070205080204" pitchFamily="34" charset="-128"/>
              </a:rPr>
              <a:t>)</a:t>
            </a:r>
            <a:endParaRPr lang="en-US" sz="3000" dirty="0"/>
          </a:p>
        </p:txBody>
      </p:sp>
      <p:sp>
        <p:nvSpPr>
          <p:cNvPr id="5127" name="Rectangle 7"/>
          <p:cNvSpPr>
            <a:spLocks noGrp="1" noChangeArrowheads="1"/>
          </p:cNvSpPr>
          <p:nvPr>
            <p:ph idx="1"/>
          </p:nvPr>
        </p:nvSpPr>
        <p:spPr>
          <a:xfrm>
            <a:off x="865920" y="1908975"/>
            <a:ext cx="8136904" cy="4752528"/>
          </a:xfrm>
        </p:spPr>
        <p:txBody>
          <a:bodyPr/>
          <a:lstStyle/>
          <a:p>
            <a:r>
              <a:rPr lang="en-US" altLang="sr-Latn-RS" dirty="0">
                <a:ea typeface="ＭＳ Ｐゴシック" panose="020B0600070205080204" pitchFamily="34" charset="-128"/>
              </a:rPr>
              <a:t>Developed by Barry Boehm in 1981</a:t>
            </a:r>
          </a:p>
          <a:p>
            <a:r>
              <a:rPr lang="en-US" altLang="sr-Latn-RS" dirty="0">
                <a:ea typeface="ＭＳ Ｐゴシック" panose="020B0600070205080204" pitchFamily="34" charset="-128"/>
              </a:rPr>
              <a:t>Also called COCOMO I or Basic COCOMO</a:t>
            </a:r>
          </a:p>
          <a:p>
            <a:r>
              <a:rPr lang="en-US" altLang="sr-Latn-RS" dirty="0">
                <a:ea typeface="ＭＳ Ｐゴシック" panose="020B0600070205080204" pitchFamily="34" charset="-128"/>
              </a:rPr>
              <a:t>Top-down approach to estimate cost, effort and schedule of software projects, based on size and complexity of projects</a:t>
            </a:r>
          </a:p>
          <a:p>
            <a:r>
              <a:rPr lang="en-US" altLang="sr-Latn-RS" dirty="0">
                <a:ea typeface="ＭＳ Ｐゴシック" panose="020B0600070205080204" pitchFamily="34" charset="-128"/>
              </a:rPr>
              <a:t>Assumptions:</a:t>
            </a:r>
          </a:p>
          <a:p>
            <a:pPr lvl="1"/>
            <a:r>
              <a:rPr lang="en-US" altLang="sr-Latn-RS" dirty="0">
                <a:ea typeface="ＭＳ Ｐゴシック" panose="020B0600070205080204" pitchFamily="34" charset="-128"/>
              </a:rPr>
              <a:t>Derivability of effort by comparing finished projects (“COCOMO database”)</a:t>
            </a:r>
          </a:p>
          <a:p>
            <a:pPr lvl="1"/>
            <a:r>
              <a:rPr lang="en-US" altLang="sr-Latn-RS" dirty="0">
                <a:ea typeface="ＭＳ Ｐゴシック" panose="020B0600070205080204" pitchFamily="34" charset="-128"/>
              </a:rPr>
              <a:t>System requirements do not change during development</a:t>
            </a:r>
          </a:p>
          <a:p>
            <a:pPr lvl="1"/>
            <a:r>
              <a:rPr lang="en-US" altLang="sr-Latn-RS" dirty="0">
                <a:ea typeface="ＭＳ Ｐゴシック" panose="020B0600070205080204" pitchFamily="34" charset="-128"/>
              </a:rPr>
              <a:t>Exclusion of some efforts (for example administration, training, rollout, integration).</a:t>
            </a:r>
          </a:p>
        </p:txBody>
      </p:sp>
      <p:sp>
        <p:nvSpPr>
          <p:cNvPr id="2" name="Slide Number Placeholder 1"/>
          <p:cNvSpPr>
            <a:spLocks noGrp="1"/>
          </p:cNvSpPr>
          <p:nvPr>
            <p:ph type="sldNum" sz="quarter" idx="12"/>
          </p:nvPr>
        </p:nvSpPr>
        <p:spPr/>
        <p:txBody>
          <a:bodyPr/>
          <a:lstStyle/>
          <a:p>
            <a:fld id="{FD31E662-8C2D-4714-B2E8-E4A1A5B8ABCC}" type="slidenum">
              <a:rPr lang="en-US" smtClean="0"/>
              <a:pPr/>
              <a:t>39</a:t>
            </a:fld>
            <a:endParaRPr lang="en-US" dirty="0"/>
          </a:p>
        </p:txBody>
      </p:sp>
    </p:spTree>
    <p:extLst>
      <p:ext uri="{BB962C8B-B14F-4D97-AF65-F5344CB8AC3E}">
        <p14:creationId xmlns:p14="http://schemas.microsoft.com/office/powerpoint/2010/main" val="94050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4000" dirty="0"/>
              <a:t>About this lecture</a:t>
            </a:r>
          </a:p>
        </p:txBody>
      </p:sp>
      <p:sp>
        <p:nvSpPr>
          <p:cNvPr id="5127" name="Rectangle 7"/>
          <p:cNvSpPr>
            <a:spLocks noGrp="1" noChangeArrowheads="1"/>
          </p:cNvSpPr>
          <p:nvPr>
            <p:ph idx="1"/>
          </p:nvPr>
        </p:nvSpPr>
        <p:spPr>
          <a:xfrm>
            <a:off x="1619672" y="2204864"/>
            <a:ext cx="7416824" cy="4536504"/>
          </a:xfrm>
        </p:spPr>
        <p:txBody>
          <a:bodyPr/>
          <a:lstStyle/>
          <a:p>
            <a:r>
              <a:rPr lang="en-US" dirty="0"/>
              <a:t>Scenario one</a:t>
            </a:r>
          </a:p>
          <a:p>
            <a:pPr lvl="1"/>
            <a:r>
              <a:rPr lang="en-US" dirty="0"/>
              <a:t>You are a software manager responsible for building a new system and you need to tell the sales team how much effort it is going to take and how soon it can be ready</a:t>
            </a:r>
          </a:p>
          <a:p>
            <a:r>
              <a:rPr lang="en-US" dirty="0"/>
              <a:t>Scenario two</a:t>
            </a:r>
          </a:p>
          <a:p>
            <a:pPr lvl="1"/>
            <a:r>
              <a:rPr lang="en-US" dirty="0"/>
              <a:t>You are responsible for making a go/no-go decision on releasing either a new system or an upgrade to an existing system</a:t>
            </a:r>
          </a:p>
          <a:p>
            <a:r>
              <a:rPr lang="en-US" dirty="0"/>
              <a:t>How do you answer these questions and are you conﬁdent in your decisions</a:t>
            </a:r>
            <a:r>
              <a:rPr lang="en-US" dirty="0" smtClean="0"/>
              <a:t>?</a:t>
            </a:r>
            <a:endParaRPr lang="en-US"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4</a:t>
            </a:fld>
            <a:endParaRPr lang="en-US" dirty="0"/>
          </a:p>
        </p:txBody>
      </p:sp>
    </p:spTree>
    <p:extLst>
      <p:ext uri="{BB962C8B-B14F-4D97-AF65-F5344CB8AC3E}">
        <p14:creationId xmlns:p14="http://schemas.microsoft.com/office/powerpoint/2010/main" val="33586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332656"/>
            <a:ext cx="6629400" cy="576064"/>
          </a:xfrm>
        </p:spPr>
        <p:txBody>
          <a:bodyPr/>
          <a:lstStyle/>
          <a:p>
            <a:r>
              <a:rPr lang="en-US" altLang="sr-Latn-RS" sz="3600" dirty="0">
                <a:ea typeface="ＭＳ Ｐゴシック" panose="020B0600070205080204" pitchFamily="34" charset="-128"/>
              </a:rPr>
              <a:t>Calculation of Effort</a:t>
            </a:r>
            <a:endParaRPr lang="en-US" sz="3600" dirty="0"/>
          </a:p>
        </p:txBody>
      </p:sp>
      <p:sp>
        <p:nvSpPr>
          <p:cNvPr id="5127" name="Rectangle 7"/>
          <p:cNvSpPr>
            <a:spLocks noGrp="1" noChangeArrowheads="1"/>
          </p:cNvSpPr>
          <p:nvPr>
            <p:ph idx="1"/>
          </p:nvPr>
        </p:nvSpPr>
        <p:spPr>
          <a:xfrm>
            <a:off x="901924" y="936104"/>
            <a:ext cx="8064896" cy="5805264"/>
          </a:xfrm>
        </p:spPr>
        <p:txBody>
          <a:bodyPr/>
          <a:lstStyle/>
          <a:p>
            <a:r>
              <a:rPr lang="en-US" altLang="sr-Latn-RS" dirty="0">
                <a:ea typeface="ＭＳ Ｐゴシック" panose="020B0600070205080204" pitchFamily="34" charset="-128"/>
              </a:rPr>
              <a:t>Estimate number of instructions</a:t>
            </a:r>
          </a:p>
          <a:p>
            <a:pPr lvl="1"/>
            <a:r>
              <a:rPr lang="en-US" altLang="sr-Latn-RS" dirty="0">
                <a:ea typeface="ＭＳ Ｐゴシック" panose="020B0600070205080204" pitchFamily="34" charset="-128"/>
              </a:rPr>
              <a:t>KDSI  = “Kilo Delivered Source Instructions”</a:t>
            </a:r>
          </a:p>
          <a:p>
            <a:r>
              <a:rPr lang="en-US" altLang="sr-Latn-RS" dirty="0">
                <a:ea typeface="ＭＳ Ｐゴシック" panose="020B0600070205080204" pitchFamily="34" charset="-128"/>
              </a:rPr>
              <a:t>Determine project complexity parameters: A, B</a:t>
            </a:r>
          </a:p>
          <a:p>
            <a:pPr lvl="1"/>
            <a:r>
              <a:rPr lang="en-US" altLang="sr-Latn-RS" dirty="0">
                <a:ea typeface="ＭＳ Ｐゴシック" panose="020B0600070205080204" pitchFamily="34" charset="-128"/>
              </a:rPr>
              <a:t>Regression analysis, matching project data to equation</a:t>
            </a:r>
          </a:p>
          <a:p>
            <a:r>
              <a:rPr lang="en-US" altLang="sr-Latn-RS" dirty="0">
                <a:ea typeface="ＭＳ Ｐゴシック" panose="020B0600070205080204" pitchFamily="34" charset="-128"/>
              </a:rPr>
              <a:t>3 levels of difficulty that characterize projects – templates for companies that don’t have resources for their A/B calculations</a:t>
            </a:r>
          </a:p>
          <a:p>
            <a:pPr lvl="1"/>
            <a:r>
              <a:rPr lang="en-US" altLang="sr-Latn-RS" dirty="0">
                <a:ea typeface="ＭＳ Ｐゴシック" panose="020B0600070205080204" pitchFamily="34" charset="-128"/>
              </a:rPr>
              <a:t>Simple project	              </a:t>
            </a:r>
            <a:r>
              <a:rPr lang="hr-HR" altLang="sr-Latn-RS" dirty="0" smtClean="0">
                <a:ea typeface="ＭＳ Ｐゴシック" panose="020B0600070205080204" pitchFamily="34" charset="-128"/>
              </a:rPr>
              <a:t>  </a:t>
            </a:r>
            <a:r>
              <a:rPr lang="en-US" altLang="sr-Latn-RS" dirty="0" smtClean="0">
                <a:ea typeface="ＭＳ Ｐゴシック" panose="020B0600070205080204" pitchFamily="34" charset="-128"/>
              </a:rPr>
              <a:t>(“</a:t>
            </a:r>
            <a:r>
              <a:rPr lang="en-US" altLang="sr-Latn-RS" dirty="0">
                <a:ea typeface="ＭＳ Ｐゴシック" panose="020B0600070205080204" pitchFamily="34" charset="-128"/>
              </a:rPr>
              <a:t>organic mode”)</a:t>
            </a:r>
          </a:p>
          <a:p>
            <a:pPr lvl="1"/>
            <a:r>
              <a:rPr lang="en-US" altLang="sr-Latn-RS" dirty="0">
                <a:ea typeface="ＭＳ Ｐゴシック" panose="020B0600070205080204" pitchFamily="34" charset="-128"/>
              </a:rPr>
              <a:t>Semi-complex project	</a:t>
            </a:r>
            <a:r>
              <a:rPr lang="hr-HR" altLang="sr-Latn-RS" dirty="0" smtClean="0">
                <a:ea typeface="ＭＳ Ｐゴシック" panose="020B0600070205080204" pitchFamily="34" charset="-128"/>
              </a:rPr>
              <a:t>     </a:t>
            </a:r>
            <a:r>
              <a:rPr lang="en-US" altLang="sr-Latn-RS" dirty="0" smtClean="0">
                <a:ea typeface="ＭＳ Ｐゴシック" panose="020B0600070205080204" pitchFamily="34" charset="-128"/>
              </a:rPr>
              <a:t>(“</a:t>
            </a:r>
            <a:r>
              <a:rPr lang="en-US" altLang="sr-Latn-RS" dirty="0">
                <a:ea typeface="ＭＳ Ｐゴシック" panose="020B0600070205080204" pitchFamily="34" charset="-128"/>
              </a:rPr>
              <a:t>semidetached mode”)</a:t>
            </a:r>
          </a:p>
          <a:p>
            <a:pPr lvl="1"/>
            <a:r>
              <a:rPr lang="en-US" altLang="sr-Latn-RS" dirty="0">
                <a:ea typeface="ＭＳ Ｐゴシック" panose="020B0600070205080204" pitchFamily="34" charset="-128"/>
              </a:rPr>
              <a:t>Complex project	     </a:t>
            </a:r>
            <a:r>
              <a:rPr lang="en-US" altLang="sr-Latn-RS" dirty="0" smtClean="0">
                <a:ea typeface="ＭＳ Ｐゴシック" panose="020B0600070205080204" pitchFamily="34" charset="-128"/>
              </a:rPr>
              <a:t>(“</a:t>
            </a:r>
            <a:r>
              <a:rPr lang="en-US" altLang="sr-Latn-RS" dirty="0">
                <a:ea typeface="ＭＳ Ｐゴシック" panose="020B0600070205080204" pitchFamily="34" charset="-128"/>
              </a:rPr>
              <a:t>embedded mode”)</a:t>
            </a:r>
          </a:p>
          <a:p>
            <a:r>
              <a:rPr lang="en-US" altLang="sr-Latn-RS" dirty="0">
                <a:ea typeface="ＭＳ Ｐゴシック" panose="020B0600070205080204" pitchFamily="34" charset="-128"/>
              </a:rPr>
              <a:t>Calculate effort</a:t>
            </a:r>
          </a:p>
          <a:p>
            <a:pPr lvl="1"/>
            <a:r>
              <a:rPr lang="en-US" altLang="sr-Latn-RS" dirty="0">
                <a:ea typeface="ＭＳ Ｐゴシック" panose="020B0600070205080204" pitchFamily="34" charset="-128"/>
              </a:rPr>
              <a:t>Effort = A * KDSI</a:t>
            </a:r>
            <a:r>
              <a:rPr lang="en-US" altLang="sr-Latn-RS" sz="2333" baseline="30000" dirty="0">
                <a:ea typeface="ＭＳ Ｐゴシック" panose="020B0600070205080204" pitchFamily="34" charset="-128"/>
              </a:rPr>
              <a:t>B</a:t>
            </a:r>
          </a:p>
          <a:p>
            <a:r>
              <a:rPr lang="en-US" altLang="sr-Latn-RS" dirty="0">
                <a:ea typeface="ＭＳ Ｐゴシック" panose="020B0600070205080204" pitchFamily="34" charset="-128"/>
              </a:rPr>
              <a:t>Also called Basic COCOMO</a:t>
            </a:r>
          </a:p>
          <a:p>
            <a:endParaRPr lang="en-US" altLang="sr-Latn-R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FD31E662-8C2D-4714-B2E8-E4A1A5B8ABCC}" type="slidenum">
              <a:rPr lang="en-US" smtClean="0"/>
              <a:pPr/>
              <a:t>40</a:t>
            </a:fld>
            <a:endParaRPr lang="en-US" dirty="0"/>
          </a:p>
        </p:txBody>
      </p:sp>
    </p:spTree>
    <p:extLst>
      <p:ext uri="{BB962C8B-B14F-4D97-AF65-F5344CB8AC3E}">
        <p14:creationId xmlns:p14="http://schemas.microsoft.com/office/powerpoint/2010/main" val="10466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576064"/>
          </a:xfrm>
        </p:spPr>
        <p:txBody>
          <a:bodyPr/>
          <a:lstStyle/>
          <a:p>
            <a:r>
              <a:rPr lang="en-US" altLang="sr-Latn-RS" sz="2800" dirty="0">
                <a:ea typeface="ＭＳ Ｐゴシック" panose="020B0600070205080204" pitchFamily="34" charset="-128"/>
              </a:rPr>
              <a:t>Calculation of Effort in Basic COCOMO</a:t>
            </a:r>
            <a:endParaRPr lang="en-US" sz="2800" dirty="0"/>
          </a:p>
        </p:txBody>
      </p:sp>
      <p:sp>
        <p:nvSpPr>
          <p:cNvPr id="5127" name="Rectangle 7"/>
          <p:cNvSpPr>
            <a:spLocks noGrp="1" noChangeArrowheads="1"/>
          </p:cNvSpPr>
          <p:nvPr>
            <p:ph idx="1"/>
          </p:nvPr>
        </p:nvSpPr>
        <p:spPr>
          <a:xfrm>
            <a:off x="901924" y="2060848"/>
            <a:ext cx="8064896" cy="1368152"/>
          </a:xfrm>
        </p:spPr>
        <p:txBody>
          <a:bodyPr/>
          <a:lstStyle/>
          <a:p>
            <a:pPr>
              <a:lnSpc>
                <a:spcPct val="80000"/>
              </a:lnSpc>
              <a:tabLst>
                <a:tab pos="2020013" algn="l"/>
                <a:tab pos="3329648" algn="l"/>
              </a:tabLst>
            </a:pPr>
            <a:r>
              <a:rPr lang="en-US" altLang="sr-Latn-RS" dirty="0">
                <a:ea typeface="ＭＳ Ｐゴシック" panose="020B0600070205080204" pitchFamily="34" charset="-128"/>
              </a:rPr>
              <a:t>Formula: Effort = A * KDSI</a:t>
            </a:r>
            <a:r>
              <a:rPr lang="en-US" altLang="sr-Latn-RS" sz="2667" baseline="30000" dirty="0">
                <a:ea typeface="ＭＳ Ｐゴシック" panose="020B0600070205080204" pitchFamily="34" charset="-128"/>
              </a:rPr>
              <a:t>B</a:t>
            </a:r>
          </a:p>
          <a:p>
            <a:pPr lvl="1">
              <a:lnSpc>
                <a:spcPct val="80000"/>
              </a:lnSpc>
              <a:tabLst>
                <a:tab pos="2020013" algn="l"/>
                <a:tab pos="3329648" algn="l"/>
              </a:tabLst>
            </a:pPr>
            <a:r>
              <a:rPr lang="en-US" altLang="sr-Latn-RS" sz="2000" dirty="0">
                <a:ea typeface="ＭＳ Ｐゴシック" panose="020B0600070205080204" pitchFamily="34" charset="-128"/>
              </a:rPr>
              <a:t>Effort is counted in person months: 152 productive hours (8 hours per day, 19 days/month, less weekends, holidays, etc.)</a:t>
            </a:r>
          </a:p>
          <a:p>
            <a:pPr lvl="1">
              <a:lnSpc>
                <a:spcPct val="80000"/>
              </a:lnSpc>
              <a:tabLst>
                <a:tab pos="2020013" algn="l"/>
                <a:tab pos="3329648" algn="l"/>
              </a:tabLst>
            </a:pPr>
            <a:r>
              <a:rPr lang="en-US" altLang="sr-Latn-RS" sz="2000" dirty="0">
                <a:ea typeface="ＭＳ Ｐゴシック" panose="020B0600070205080204" pitchFamily="34" charset="-128"/>
              </a:rPr>
              <a:t>A, B are constants based on the complexity of the project</a:t>
            </a:r>
          </a:p>
        </p:txBody>
      </p:sp>
      <p:graphicFrame>
        <p:nvGraphicFramePr>
          <p:cNvPr id="4" name="Table 3"/>
          <p:cNvGraphicFramePr>
            <a:graphicFrameLocks noGrp="1"/>
          </p:cNvGraphicFramePr>
          <p:nvPr>
            <p:extLst>
              <p:ext uri="{D42A27DB-BD31-4B8C-83A1-F6EECF244321}">
                <p14:modId xmlns:p14="http://schemas.microsoft.com/office/powerpoint/2010/main" val="1236425345"/>
              </p:ext>
            </p:extLst>
          </p:nvPr>
        </p:nvGraphicFramePr>
        <p:xfrm>
          <a:off x="1642575" y="3866028"/>
          <a:ext cx="7056783" cy="2016224"/>
        </p:xfrm>
        <a:graphic>
          <a:graphicData uri="http://schemas.openxmlformats.org/drawingml/2006/table">
            <a:tbl>
              <a:tblPr firstRow="1" bandRow="1">
                <a:tableStyleId>{5C22544A-7EE6-4342-B048-85BDC9FD1C3A}</a:tableStyleId>
              </a:tblPr>
              <a:tblGrid>
                <a:gridCol w="2352261">
                  <a:extLst>
                    <a:ext uri="{9D8B030D-6E8A-4147-A177-3AD203B41FA5}">
                      <a16:colId xmlns:a16="http://schemas.microsoft.com/office/drawing/2014/main" val="443971305"/>
                    </a:ext>
                  </a:extLst>
                </a:gridCol>
                <a:gridCol w="2352261">
                  <a:extLst>
                    <a:ext uri="{9D8B030D-6E8A-4147-A177-3AD203B41FA5}">
                      <a16:colId xmlns:a16="http://schemas.microsoft.com/office/drawing/2014/main" val="3500429292"/>
                    </a:ext>
                  </a:extLst>
                </a:gridCol>
                <a:gridCol w="2352261">
                  <a:extLst>
                    <a:ext uri="{9D8B030D-6E8A-4147-A177-3AD203B41FA5}">
                      <a16:colId xmlns:a16="http://schemas.microsoft.com/office/drawing/2014/main" val="3514603055"/>
                    </a:ext>
                  </a:extLst>
                </a:gridCol>
              </a:tblGrid>
              <a:tr h="504056">
                <a:tc>
                  <a:txBody>
                    <a:bodyPr/>
                    <a:lstStyle/>
                    <a:p>
                      <a:pPr algn="ctr"/>
                      <a:r>
                        <a:rPr lang="hr-HR" sz="1600" dirty="0" smtClean="0"/>
                        <a:t>Project Complexity</a:t>
                      </a:r>
                      <a:endParaRPr lang="hr-HR" sz="1600" dirty="0"/>
                    </a:p>
                  </a:txBody>
                  <a:tcPr/>
                </a:tc>
                <a:tc>
                  <a:txBody>
                    <a:bodyPr/>
                    <a:lstStyle/>
                    <a:p>
                      <a:pPr algn="ctr"/>
                      <a:r>
                        <a:rPr lang="hr-HR" sz="1600" dirty="0" smtClean="0"/>
                        <a:t>A</a:t>
                      </a:r>
                      <a:endParaRPr lang="hr-HR" sz="1600" dirty="0"/>
                    </a:p>
                  </a:txBody>
                  <a:tcPr/>
                </a:tc>
                <a:tc>
                  <a:txBody>
                    <a:bodyPr/>
                    <a:lstStyle/>
                    <a:p>
                      <a:pPr algn="ctr"/>
                      <a:r>
                        <a:rPr lang="hr-HR" sz="1600" dirty="0" smtClean="0"/>
                        <a:t>B</a:t>
                      </a:r>
                      <a:endParaRPr lang="hr-HR" sz="1600" dirty="0"/>
                    </a:p>
                  </a:txBody>
                  <a:tcPr/>
                </a:tc>
                <a:extLst>
                  <a:ext uri="{0D108BD9-81ED-4DB2-BD59-A6C34878D82A}">
                    <a16:rowId xmlns:a16="http://schemas.microsoft.com/office/drawing/2014/main" val="756765297"/>
                  </a:ext>
                </a:extLst>
              </a:tr>
              <a:tr h="504056">
                <a:tc>
                  <a:txBody>
                    <a:bodyPr/>
                    <a:lstStyle/>
                    <a:p>
                      <a:pPr algn="ctr"/>
                      <a:r>
                        <a:rPr lang="hr-HR" dirty="0" smtClean="0"/>
                        <a:t>Simple</a:t>
                      </a:r>
                      <a:endParaRPr lang="hr-HR" dirty="0"/>
                    </a:p>
                  </a:txBody>
                  <a:tcPr/>
                </a:tc>
                <a:tc>
                  <a:txBody>
                    <a:bodyPr/>
                    <a:lstStyle/>
                    <a:p>
                      <a:pPr algn="ctr"/>
                      <a:r>
                        <a:rPr lang="hr-HR" dirty="0" smtClean="0"/>
                        <a:t>2.4</a:t>
                      </a:r>
                      <a:endParaRPr lang="hr-HR" dirty="0"/>
                    </a:p>
                  </a:txBody>
                  <a:tcPr/>
                </a:tc>
                <a:tc>
                  <a:txBody>
                    <a:bodyPr/>
                    <a:lstStyle/>
                    <a:p>
                      <a:pPr algn="ctr"/>
                      <a:r>
                        <a:rPr lang="hr-HR" dirty="0" smtClean="0"/>
                        <a:t>1.05</a:t>
                      </a:r>
                      <a:endParaRPr lang="hr-HR" dirty="0"/>
                    </a:p>
                  </a:txBody>
                  <a:tcPr/>
                </a:tc>
                <a:extLst>
                  <a:ext uri="{0D108BD9-81ED-4DB2-BD59-A6C34878D82A}">
                    <a16:rowId xmlns:a16="http://schemas.microsoft.com/office/drawing/2014/main" val="1697794636"/>
                  </a:ext>
                </a:extLst>
              </a:tr>
              <a:tr h="504056">
                <a:tc>
                  <a:txBody>
                    <a:bodyPr/>
                    <a:lstStyle/>
                    <a:p>
                      <a:pPr algn="ctr"/>
                      <a:r>
                        <a:rPr lang="hr-HR" dirty="0" smtClean="0"/>
                        <a:t>Semi-Complex</a:t>
                      </a:r>
                      <a:endParaRPr lang="hr-HR" dirty="0"/>
                    </a:p>
                  </a:txBody>
                  <a:tcPr/>
                </a:tc>
                <a:tc>
                  <a:txBody>
                    <a:bodyPr/>
                    <a:lstStyle/>
                    <a:p>
                      <a:pPr algn="ctr"/>
                      <a:r>
                        <a:rPr lang="hr-HR" dirty="0" smtClean="0"/>
                        <a:t>3.0</a:t>
                      </a:r>
                      <a:endParaRPr lang="hr-HR" dirty="0"/>
                    </a:p>
                  </a:txBody>
                  <a:tcPr/>
                </a:tc>
                <a:tc>
                  <a:txBody>
                    <a:bodyPr/>
                    <a:lstStyle/>
                    <a:p>
                      <a:pPr algn="ctr"/>
                      <a:r>
                        <a:rPr lang="hr-HR" dirty="0" smtClean="0"/>
                        <a:t>1.12</a:t>
                      </a:r>
                      <a:endParaRPr lang="hr-HR" dirty="0"/>
                    </a:p>
                  </a:txBody>
                  <a:tcPr/>
                </a:tc>
                <a:extLst>
                  <a:ext uri="{0D108BD9-81ED-4DB2-BD59-A6C34878D82A}">
                    <a16:rowId xmlns:a16="http://schemas.microsoft.com/office/drawing/2014/main" val="3242048318"/>
                  </a:ext>
                </a:extLst>
              </a:tr>
              <a:tr h="504056">
                <a:tc>
                  <a:txBody>
                    <a:bodyPr/>
                    <a:lstStyle/>
                    <a:p>
                      <a:pPr algn="ctr"/>
                      <a:r>
                        <a:rPr lang="hr-HR" dirty="0" smtClean="0"/>
                        <a:t>Complex</a:t>
                      </a:r>
                      <a:endParaRPr lang="hr-HR" dirty="0"/>
                    </a:p>
                  </a:txBody>
                  <a:tcPr/>
                </a:tc>
                <a:tc>
                  <a:txBody>
                    <a:bodyPr/>
                    <a:lstStyle/>
                    <a:p>
                      <a:pPr algn="ctr"/>
                      <a:r>
                        <a:rPr lang="hr-HR" dirty="0" smtClean="0"/>
                        <a:t>3.6</a:t>
                      </a:r>
                      <a:endParaRPr lang="hr-HR" dirty="0"/>
                    </a:p>
                  </a:txBody>
                  <a:tcPr/>
                </a:tc>
                <a:tc>
                  <a:txBody>
                    <a:bodyPr/>
                    <a:lstStyle/>
                    <a:p>
                      <a:pPr algn="ctr"/>
                      <a:r>
                        <a:rPr lang="hr-HR" dirty="0" smtClean="0"/>
                        <a:t>1.20</a:t>
                      </a:r>
                      <a:endParaRPr lang="hr-HR" dirty="0"/>
                    </a:p>
                  </a:txBody>
                  <a:tcPr/>
                </a:tc>
                <a:extLst>
                  <a:ext uri="{0D108BD9-81ED-4DB2-BD59-A6C34878D82A}">
                    <a16:rowId xmlns:a16="http://schemas.microsoft.com/office/drawing/2014/main" val="3601507177"/>
                  </a:ext>
                </a:extLst>
              </a:tr>
            </a:tbl>
          </a:graphicData>
        </a:graphic>
      </p:graphicFrame>
      <p:sp>
        <p:nvSpPr>
          <p:cNvPr id="2" name="Slide Number Placeholder 1"/>
          <p:cNvSpPr>
            <a:spLocks noGrp="1"/>
          </p:cNvSpPr>
          <p:nvPr>
            <p:ph type="sldNum" sz="quarter" idx="12"/>
          </p:nvPr>
        </p:nvSpPr>
        <p:spPr/>
        <p:txBody>
          <a:bodyPr/>
          <a:lstStyle/>
          <a:p>
            <a:fld id="{FD31E662-8C2D-4714-B2E8-E4A1A5B8ABCC}" type="slidenum">
              <a:rPr lang="en-US" smtClean="0"/>
              <a:pPr/>
              <a:t>41</a:t>
            </a:fld>
            <a:endParaRPr lang="en-US" dirty="0"/>
          </a:p>
        </p:txBody>
      </p:sp>
    </p:spTree>
    <p:extLst>
      <p:ext uri="{BB962C8B-B14F-4D97-AF65-F5344CB8AC3E}">
        <p14:creationId xmlns:p14="http://schemas.microsoft.com/office/powerpoint/2010/main" val="195002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576064"/>
          </a:xfrm>
        </p:spPr>
        <p:txBody>
          <a:bodyPr/>
          <a:lstStyle/>
          <a:p>
            <a:r>
              <a:rPr lang="en-US" altLang="sr-Latn-RS" dirty="0">
                <a:ea typeface="ＭＳ Ｐゴシック" panose="020B0600070205080204" pitchFamily="34" charset="-128"/>
              </a:rPr>
              <a:t>Calculation of </a:t>
            </a:r>
            <a:r>
              <a:rPr lang="hr-HR" altLang="sr-Latn-RS" dirty="0" smtClean="0">
                <a:ea typeface="ＭＳ Ｐゴシック" panose="020B0600070205080204" pitchFamily="34" charset="-128"/>
              </a:rPr>
              <a:t>Development Time</a:t>
            </a:r>
            <a:endParaRPr lang="en-US" dirty="0"/>
          </a:p>
        </p:txBody>
      </p:sp>
      <p:sp>
        <p:nvSpPr>
          <p:cNvPr id="5127" name="Rectangle 7"/>
          <p:cNvSpPr>
            <a:spLocks noGrp="1" noChangeArrowheads="1"/>
          </p:cNvSpPr>
          <p:nvPr>
            <p:ph idx="1"/>
          </p:nvPr>
        </p:nvSpPr>
        <p:spPr>
          <a:xfrm>
            <a:off x="901924" y="2060848"/>
            <a:ext cx="8064896" cy="1584176"/>
          </a:xfrm>
        </p:spPr>
        <p:txBody>
          <a:bodyPr/>
          <a:lstStyle/>
          <a:p>
            <a:pPr>
              <a:tabLst>
                <a:tab pos="2020013" algn="l"/>
                <a:tab pos="3329648" algn="l"/>
              </a:tabLst>
            </a:pPr>
            <a:r>
              <a:rPr lang="en-US" altLang="sr-Latn-RS" dirty="0">
                <a:ea typeface="ＭＳ Ｐゴシック" panose="020B0600070205080204" pitchFamily="34" charset="-128"/>
              </a:rPr>
              <a:t>Basic formula: T = C * </a:t>
            </a:r>
            <a:r>
              <a:rPr lang="en-US" altLang="sr-Latn-RS" dirty="0" err="1">
                <a:ea typeface="ＭＳ Ｐゴシック" panose="020B0600070205080204" pitchFamily="34" charset="-128"/>
              </a:rPr>
              <a:t>Effort</a:t>
            </a:r>
            <a:r>
              <a:rPr lang="en-US" altLang="sr-Latn-RS" sz="2667" baseline="30000" dirty="0" err="1">
                <a:ea typeface="ＭＳ Ｐゴシック" panose="020B0600070205080204" pitchFamily="34" charset="-128"/>
              </a:rPr>
              <a:t>D</a:t>
            </a:r>
            <a:endParaRPr lang="en-US" altLang="sr-Latn-RS" sz="2667" baseline="30000" dirty="0">
              <a:ea typeface="ＭＳ Ｐゴシック" panose="020B0600070205080204" pitchFamily="34" charset="-128"/>
            </a:endParaRPr>
          </a:p>
          <a:p>
            <a:pPr lvl="1">
              <a:tabLst>
                <a:tab pos="2020013" algn="l"/>
                <a:tab pos="3329648" algn="l"/>
              </a:tabLst>
            </a:pPr>
            <a:r>
              <a:rPr lang="en-US" altLang="sr-Latn-RS" sz="2000" dirty="0">
                <a:ea typeface="ＭＳ Ｐゴシック" panose="020B0600070205080204" pitchFamily="34" charset="-128"/>
              </a:rPr>
              <a:t>T = Time to develop in months</a:t>
            </a:r>
          </a:p>
          <a:p>
            <a:pPr lvl="1">
              <a:tabLst>
                <a:tab pos="2020013" algn="l"/>
                <a:tab pos="3329648" algn="l"/>
              </a:tabLst>
            </a:pPr>
            <a:r>
              <a:rPr lang="en-US" altLang="sr-Latn-RS" sz="2000" dirty="0">
                <a:ea typeface="ＭＳ Ｐゴシック" panose="020B0600070205080204" pitchFamily="34" charset="-128"/>
              </a:rPr>
              <a:t>C, D = constants based on the complexity of the project</a:t>
            </a:r>
          </a:p>
          <a:p>
            <a:pPr lvl="1">
              <a:tabLst>
                <a:tab pos="2020013" algn="l"/>
                <a:tab pos="3329648" algn="l"/>
              </a:tabLst>
            </a:pPr>
            <a:r>
              <a:rPr lang="en-US" altLang="sr-Latn-RS" sz="2000" dirty="0">
                <a:ea typeface="ＭＳ Ｐゴシック" panose="020B0600070205080204" pitchFamily="34" charset="-128"/>
              </a:rPr>
              <a:t>Effort = Effort in person months (see slide </a:t>
            </a:r>
            <a:r>
              <a:rPr lang="en-US" altLang="sr-Latn-RS" sz="2000" dirty="0" smtClean="0">
                <a:ea typeface="ＭＳ Ｐゴシック" panose="020B0600070205080204" pitchFamily="34" charset="-128"/>
              </a:rPr>
              <a:t>before</a:t>
            </a:r>
            <a:r>
              <a:rPr lang="hr-HR" altLang="sr-Latn-RS" sz="2000" dirty="0" smtClean="0">
                <a:ea typeface="ＭＳ Ｐゴシック" panose="020B0600070205080204" pitchFamily="34" charset="-128"/>
              </a:rPr>
              <a:t>)</a:t>
            </a:r>
            <a:endParaRPr lang="en-US" altLang="sr-Latn-RS" sz="2000" dirty="0">
              <a:ea typeface="ＭＳ Ｐゴシック" panose="020B0600070205080204" pitchFamily="34" charset="-128"/>
            </a:endParaRPr>
          </a:p>
        </p:txBody>
      </p:sp>
      <p:graphicFrame>
        <p:nvGraphicFramePr>
          <p:cNvPr id="5" name="Table 4"/>
          <p:cNvGraphicFramePr>
            <a:graphicFrameLocks noGrp="1"/>
          </p:cNvGraphicFramePr>
          <p:nvPr>
            <p:extLst>
              <p:ext uri="{D42A27DB-BD31-4B8C-83A1-F6EECF244321}">
                <p14:modId xmlns:p14="http://schemas.microsoft.com/office/powerpoint/2010/main" val="727420904"/>
              </p:ext>
            </p:extLst>
          </p:nvPr>
        </p:nvGraphicFramePr>
        <p:xfrm>
          <a:off x="1475656" y="4005064"/>
          <a:ext cx="7272807" cy="2376264"/>
        </p:xfrm>
        <a:graphic>
          <a:graphicData uri="http://schemas.openxmlformats.org/drawingml/2006/table">
            <a:tbl>
              <a:tblPr firstRow="1" bandRow="1">
                <a:tableStyleId>{5C22544A-7EE6-4342-B048-85BDC9FD1C3A}</a:tableStyleId>
              </a:tblPr>
              <a:tblGrid>
                <a:gridCol w="2424269">
                  <a:extLst>
                    <a:ext uri="{9D8B030D-6E8A-4147-A177-3AD203B41FA5}">
                      <a16:colId xmlns:a16="http://schemas.microsoft.com/office/drawing/2014/main" val="443971305"/>
                    </a:ext>
                  </a:extLst>
                </a:gridCol>
                <a:gridCol w="2424269">
                  <a:extLst>
                    <a:ext uri="{9D8B030D-6E8A-4147-A177-3AD203B41FA5}">
                      <a16:colId xmlns:a16="http://schemas.microsoft.com/office/drawing/2014/main" val="3500429292"/>
                    </a:ext>
                  </a:extLst>
                </a:gridCol>
                <a:gridCol w="2424269">
                  <a:extLst>
                    <a:ext uri="{9D8B030D-6E8A-4147-A177-3AD203B41FA5}">
                      <a16:colId xmlns:a16="http://schemas.microsoft.com/office/drawing/2014/main" val="3514603055"/>
                    </a:ext>
                  </a:extLst>
                </a:gridCol>
              </a:tblGrid>
              <a:tr h="594066">
                <a:tc>
                  <a:txBody>
                    <a:bodyPr/>
                    <a:lstStyle/>
                    <a:p>
                      <a:pPr algn="ctr"/>
                      <a:r>
                        <a:rPr lang="hr-HR" sz="1600" dirty="0" smtClean="0"/>
                        <a:t>Project Complexity</a:t>
                      </a:r>
                      <a:endParaRPr lang="hr-HR" sz="1600" dirty="0"/>
                    </a:p>
                  </a:txBody>
                  <a:tcPr/>
                </a:tc>
                <a:tc>
                  <a:txBody>
                    <a:bodyPr/>
                    <a:lstStyle/>
                    <a:p>
                      <a:pPr algn="ctr"/>
                      <a:r>
                        <a:rPr lang="hr-HR" sz="1600" dirty="0" smtClean="0"/>
                        <a:t>C</a:t>
                      </a:r>
                      <a:endParaRPr lang="hr-HR" sz="1600" dirty="0"/>
                    </a:p>
                  </a:txBody>
                  <a:tcPr/>
                </a:tc>
                <a:tc>
                  <a:txBody>
                    <a:bodyPr/>
                    <a:lstStyle/>
                    <a:p>
                      <a:pPr algn="ctr"/>
                      <a:r>
                        <a:rPr lang="hr-HR" sz="1600" dirty="0" smtClean="0"/>
                        <a:t>D</a:t>
                      </a:r>
                      <a:endParaRPr lang="hr-HR" sz="1600" dirty="0"/>
                    </a:p>
                  </a:txBody>
                  <a:tcPr/>
                </a:tc>
                <a:extLst>
                  <a:ext uri="{0D108BD9-81ED-4DB2-BD59-A6C34878D82A}">
                    <a16:rowId xmlns:a16="http://schemas.microsoft.com/office/drawing/2014/main" val="756765297"/>
                  </a:ext>
                </a:extLst>
              </a:tr>
              <a:tr h="594066">
                <a:tc>
                  <a:txBody>
                    <a:bodyPr/>
                    <a:lstStyle/>
                    <a:p>
                      <a:pPr algn="ctr"/>
                      <a:r>
                        <a:rPr lang="hr-HR" dirty="0" smtClean="0"/>
                        <a:t>Simple</a:t>
                      </a:r>
                      <a:endParaRPr lang="hr-HR" dirty="0"/>
                    </a:p>
                  </a:txBody>
                  <a:tcPr/>
                </a:tc>
                <a:tc>
                  <a:txBody>
                    <a:bodyPr/>
                    <a:lstStyle/>
                    <a:p>
                      <a:pPr algn="ctr"/>
                      <a:r>
                        <a:rPr lang="hr-HR" dirty="0" smtClean="0"/>
                        <a:t>2.5</a:t>
                      </a:r>
                      <a:endParaRPr lang="hr-HR" dirty="0"/>
                    </a:p>
                  </a:txBody>
                  <a:tcPr/>
                </a:tc>
                <a:tc>
                  <a:txBody>
                    <a:bodyPr/>
                    <a:lstStyle/>
                    <a:p>
                      <a:pPr algn="ctr"/>
                      <a:r>
                        <a:rPr lang="hr-HR" dirty="0" smtClean="0"/>
                        <a:t>0.38</a:t>
                      </a:r>
                      <a:endParaRPr lang="hr-HR" dirty="0"/>
                    </a:p>
                  </a:txBody>
                  <a:tcPr/>
                </a:tc>
                <a:extLst>
                  <a:ext uri="{0D108BD9-81ED-4DB2-BD59-A6C34878D82A}">
                    <a16:rowId xmlns:a16="http://schemas.microsoft.com/office/drawing/2014/main" val="1697794636"/>
                  </a:ext>
                </a:extLst>
              </a:tr>
              <a:tr h="594066">
                <a:tc>
                  <a:txBody>
                    <a:bodyPr/>
                    <a:lstStyle/>
                    <a:p>
                      <a:pPr algn="ctr"/>
                      <a:r>
                        <a:rPr lang="hr-HR" dirty="0" smtClean="0"/>
                        <a:t>Semi-Complex</a:t>
                      </a:r>
                      <a:endParaRPr lang="hr-HR" dirty="0"/>
                    </a:p>
                  </a:txBody>
                  <a:tcPr/>
                </a:tc>
                <a:tc>
                  <a:txBody>
                    <a:bodyPr/>
                    <a:lstStyle/>
                    <a:p>
                      <a:pPr algn="ctr"/>
                      <a:r>
                        <a:rPr lang="hr-HR" dirty="0" smtClean="0"/>
                        <a:t>2.5</a:t>
                      </a:r>
                      <a:endParaRPr lang="hr-HR" dirty="0"/>
                    </a:p>
                  </a:txBody>
                  <a:tcPr/>
                </a:tc>
                <a:tc>
                  <a:txBody>
                    <a:bodyPr/>
                    <a:lstStyle/>
                    <a:p>
                      <a:pPr algn="ctr"/>
                      <a:r>
                        <a:rPr lang="hr-HR" dirty="0" smtClean="0"/>
                        <a:t>0.35</a:t>
                      </a:r>
                      <a:endParaRPr lang="hr-HR" dirty="0"/>
                    </a:p>
                  </a:txBody>
                  <a:tcPr/>
                </a:tc>
                <a:extLst>
                  <a:ext uri="{0D108BD9-81ED-4DB2-BD59-A6C34878D82A}">
                    <a16:rowId xmlns:a16="http://schemas.microsoft.com/office/drawing/2014/main" val="3242048318"/>
                  </a:ext>
                </a:extLst>
              </a:tr>
              <a:tr h="594066">
                <a:tc>
                  <a:txBody>
                    <a:bodyPr/>
                    <a:lstStyle/>
                    <a:p>
                      <a:pPr algn="ctr"/>
                      <a:r>
                        <a:rPr lang="hr-HR" dirty="0" smtClean="0"/>
                        <a:t>Complex</a:t>
                      </a:r>
                      <a:endParaRPr lang="hr-HR" dirty="0"/>
                    </a:p>
                  </a:txBody>
                  <a:tcPr/>
                </a:tc>
                <a:tc>
                  <a:txBody>
                    <a:bodyPr/>
                    <a:lstStyle/>
                    <a:p>
                      <a:pPr algn="ctr"/>
                      <a:r>
                        <a:rPr lang="hr-HR" dirty="0" smtClean="0"/>
                        <a:t>2.5</a:t>
                      </a:r>
                      <a:endParaRPr lang="hr-HR" dirty="0"/>
                    </a:p>
                  </a:txBody>
                  <a:tcPr/>
                </a:tc>
                <a:tc>
                  <a:txBody>
                    <a:bodyPr/>
                    <a:lstStyle/>
                    <a:p>
                      <a:pPr algn="ctr"/>
                      <a:r>
                        <a:rPr lang="hr-HR" dirty="0" smtClean="0"/>
                        <a:t>0.32</a:t>
                      </a:r>
                      <a:endParaRPr lang="hr-HR" dirty="0"/>
                    </a:p>
                  </a:txBody>
                  <a:tcPr/>
                </a:tc>
                <a:extLst>
                  <a:ext uri="{0D108BD9-81ED-4DB2-BD59-A6C34878D82A}">
                    <a16:rowId xmlns:a16="http://schemas.microsoft.com/office/drawing/2014/main" val="3601507177"/>
                  </a:ext>
                </a:extLst>
              </a:tr>
            </a:tbl>
          </a:graphicData>
        </a:graphic>
      </p:graphicFrame>
      <p:sp>
        <p:nvSpPr>
          <p:cNvPr id="2" name="Slide Number Placeholder 1"/>
          <p:cNvSpPr>
            <a:spLocks noGrp="1"/>
          </p:cNvSpPr>
          <p:nvPr>
            <p:ph type="sldNum" sz="quarter" idx="12"/>
          </p:nvPr>
        </p:nvSpPr>
        <p:spPr/>
        <p:txBody>
          <a:bodyPr/>
          <a:lstStyle/>
          <a:p>
            <a:fld id="{FD31E662-8C2D-4714-B2E8-E4A1A5B8ABCC}" type="slidenum">
              <a:rPr lang="en-US" smtClean="0"/>
              <a:pPr/>
              <a:t>42</a:t>
            </a:fld>
            <a:endParaRPr lang="en-US" dirty="0"/>
          </a:p>
        </p:txBody>
      </p:sp>
    </p:spTree>
    <p:extLst>
      <p:ext uri="{BB962C8B-B14F-4D97-AF65-F5344CB8AC3E}">
        <p14:creationId xmlns:p14="http://schemas.microsoft.com/office/powerpoint/2010/main" val="216314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576064"/>
          </a:xfrm>
        </p:spPr>
        <p:txBody>
          <a:bodyPr/>
          <a:lstStyle/>
          <a:p>
            <a:r>
              <a:rPr lang="hr-HR" altLang="sr-Latn-RS" dirty="0" err="1" smtClean="0">
                <a:ea typeface="ＭＳ Ｐゴシック" panose="020B0600070205080204" pitchFamily="34" charset="-128"/>
              </a:rPr>
              <a:t>Basic</a:t>
            </a:r>
            <a:r>
              <a:rPr lang="hr-HR" altLang="sr-Latn-RS" dirty="0" smtClean="0">
                <a:ea typeface="ＭＳ Ｐゴシック" panose="020B0600070205080204" pitchFamily="34" charset="-128"/>
              </a:rPr>
              <a:t> COCOMO </a:t>
            </a:r>
            <a:r>
              <a:rPr lang="hr-HR" altLang="sr-Latn-RS" dirty="0" err="1" smtClean="0">
                <a:ea typeface="ＭＳ Ｐゴシック" panose="020B0600070205080204" pitchFamily="34" charset="-128"/>
              </a:rPr>
              <a:t>Example</a:t>
            </a:r>
            <a:endParaRPr lang="en-US" dirty="0"/>
          </a:p>
        </p:txBody>
      </p:sp>
      <p:sp>
        <p:nvSpPr>
          <p:cNvPr id="5127" name="Rectangle 7"/>
          <p:cNvSpPr>
            <a:spLocks noGrp="1" noChangeArrowheads="1"/>
          </p:cNvSpPr>
          <p:nvPr>
            <p:ph idx="1"/>
          </p:nvPr>
        </p:nvSpPr>
        <p:spPr>
          <a:xfrm>
            <a:off x="1475656" y="2060848"/>
            <a:ext cx="7491164" cy="3960440"/>
          </a:xfrm>
        </p:spPr>
        <p:txBody>
          <a:bodyPr/>
          <a:lstStyle/>
          <a:p>
            <a:pPr defTabSz="312196"/>
            <a:r>
              <a:rPr lang="en-US" altLang="sr-Latn-RS" dirty="0">
                <a:ea typeface="ＭＳ Ｐゴシック" panose="020B0600070205080204" pitchFamily="34" charset="-128"/>
              </a:rPr>
              <a:t>Volume = 30000 LOC = 30KLOC</a:t>
            </a:r>
          </a:p>
          <a:p>
            <a:pPr defTabSz="312196"/>
            <a:r>
              <a:rPr lang="en-US" altLang="sr-Latn-RS" dirty="0">
                <a:ea typeface="ＭＳ Ｐゴシック" panose="020B0600070205080204" pitchFamily="34" charset="-128"/>
              </a:rPr>
              <a:t>Project type = Simple</a:t>
            </a:r>
          </a:p>
          <a:p>
            <a:pPr defTabSz="312196"/>
            <a:r>
              <a:rPr lang="en-US" altLang="sr-Latn-RS" dirty="0">
                <a:ea typeface="ＭＳ Ｐゴシック" panose="020B0600070205080204" pitchFamily="34" charset="-128"/>
              </a:rPr>
              <a:t>Effort = 2.4 * (30)</a:t>
            </a:r>
            <a:r>
              <a:rPr lang="en-US" altLang="sr-Latn-RS" baseline="30000" dirty="0">
                <a:ea typeface="ＭＳ Ｐゴシック" panose="020B0600070205080204" pitchFamily="34" charset="-128"/>
              </a:rPr>
              <a:t>1.05</a:t>
            </a:r>
            <a:r>
              <a:rPr lang="en-US" altLang="sr-Latn-RS" dirty="0">
                <a:ea typeface="ＭＳ Ｐゴシック" panose="020B0600070205080204" pitchFamily="34" charset="-128"/>
              </a:rPr>
              <a:t>  = 85 PM</a:t>
            </a:r>
          </a:p>
          <a:p>
            <a:pPr defTabSz="312196"/>
            <a:r>
              <a:rPr lang="en-US" altLang="sr-Latn-RS" dirty="0">
                <a:ea typeface="ＭＳ Ｐゴシック" panose="020B0600070205080204" pitchFamily="34" charset="-128"/>
              </a:rPr>
              <a:t>Development Time	= 2.5 * (85)</a:t>
            </a:r>
            <a:r>
              <a:rPr lang="en-US" altLang="sr-Latn-RS" baseline="30000" dirty="0">
                <a:ea typeface="ＭＳ Ｐゴシック" panose="020B0600070205080204" pitchFamily="34" charset="-128"/>
              </a:rPr>
              <a:t>0.38 </a:t>
            </a:r>
            <a:r>
              <a:rPr lang="en-US" altLang="sr-Latn-RS" dirty="0">
                <a:ea typeface="ＭＳ Ｐゴシック" panose="020B0600070205080204" pitchFamily="34" charset="-128"/>
              </a:rPr>
              <a:t> = 13.5 months</a:t>
            </a:r>
          </a:p>
          <a:p>
            <a:pPr marL="285739" indent="-285739" defTabSz="312196">
              <a:buNone/>
            </a:pPr>
            <a:endParaRPr lang="en-US" altLang="sr-Latn-RS" dirty="0">
              <a:ea typeface="ＭＳ Ｐゴシック" panose="020B0600070205080204" pitchFamily="34" charset="-128"/>
            </a:endParaRPr>
          </a:p>
          <a:p>
            <a:pPr marL="285739" indent="-285739" defTabSz="312196">
              <a:buNone/>
            </a:pPr>
            <a:r>
              <a:rPr lang="en-US" altLang="sr-Latn-RS" dirty="0">
                <a:ea typeface="ＭＳ Ｐゴシック" panose="020B0600070205080204" pitchFamily="34" charset="-128"/>
              </a:rPr>
              <a:t>=&gt; Avg. staffing: 85/13.5 = 6.3 persons</a:t>
            </a:r>
          </a:p>
          <a:p>
            <a:pPr marL="285739" indent="-285739" defTabSz="312196">
              <a:buNone/>
            </a:pPr>
            <a:r>
              <a:rPr lang="en-US" altLang="sr-Latn-RS" dirty="0">
                <a:ea typeface="ＭＳ Ｐゴシック" panose="020B0600070205080204" pitchFamily="34" charset="-128"/>
              </a:rPr>
              <a:t>=&gt; Avg. productivity: 30000/85 = 353 LOC/PM</a:t>
            </a:r>
          </a:p>
        </p:txBody>
      </p:sp>
      <p:sp>
        <p:nvSpPr>
          <p:cNvPr id="2" name="Slide Number Placeholder 1"/>
          <p:cNvSpPr>
            <a:spLocks noGrp="1"/>
          </p:cNvSpPr>
          <p:nvPr>
            <p:ph type="sldNum" sz="quarter" idx="12"/>
          </p:nvPr>
        </p:nvSpPr>
        <p:spPr/>
        <p:txBody>
          <a:bodyPr/>
          <a:lstStyle/>
          <a:p>
            <a:fld id="{FD31E662-8C2D-4714-B2E8-E4A1A5B8ABCC}" type="slidenum">
              <a:rPr lang="en-US" smtClean="0"/>
              <a:pPr/>
              <a:t>43</a:t>
            </a:fld>
            <a:endParaRPr lang="en-US" dirty="0"/>
          </a:p>
        </p:txBody>
      </p:sp>
    </p:spTree>
    <p:extLst>
      <p:ext uri="{BB962C8B-B14F-4D97-AF65-F5344CB8AC3E}">
        <p14:creationId xmlns:p14="http://schemas.microsoft.com/office/powerpoint/2010/main" val="371737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792088"/>
          </a:xfrm>
        </p:spPr>
        <p:txBody>
          <a:bodyPr/>
          <a:lstStyle/>
          <a:p>
            <a:r>
              <a:rPr lang="en-US" altLang="sr-Latn-RS" sz="4000" dirty="0">
                <a:ea typeface="ＭＳ Ｐゴシック" panose="020B0600070205080204" pitchFamily="34" charset="-128"/>
              </a:rPr>
              <a:t>Other COCOMO  Models</a:t>
            </a:r>
            <a:endParaRPr lang="en-US" sz="4000" dirty="0"/>
          </a:p>
        </p:txBody>
      </p:sp>
      <p:sp>
        <p:nvSpPr>
          <p:cNvPr id="5127" name="Rectangle 7"/>
          <p:cNvSpPr>
            <a:spLocks noGrp="1" noChangeArrowheads="1"/>
          </p:cNvSpPr>
          <p:nvPr>
            <p:ph idx="1"/>
          </p:nvPr>
        </p:nvSpPr>
        <p:spPr>
          <a:xfrm>
            <a:off x="1475656" y="2132856"/>
            <a:ext cx="7491164" cy="4680520"/>
          </a:xfrm>
        </p:spPr>
        <p:txBody>
          <a:bodyPr/>
          <a:lstStyle/>
          <a:p>
            <a:r>
              <a:rPr lang="en-US" altLang="sr-Latn-RS" dirty="0">
                <a:ea typeface="ＭＳ Ｐゴシック" panose="020B0600070205080204" pitchFamily="34" charset="-128"/>
              </a:rPr>
              <a:t>Intermediate COCOMO</a:t>
            </a:r>
          </a:p>
          <a:p>
            <a:pPr lvl="1"/>
            <a:r>
              <a:rPr lang="en-US" altLang="sr-Latn-RS" dirty="0">
                <a:ea typeface="ＭＳ Ｐゴシック" panose="020B0600070205080204" pitchFamily="34" charset="-128"/>
              </a:rPr>
              <a:t>15 additional cost drivers ( parameters ) yielding a multiplicative correction factor</a:t>
            </a:r>
          </a:p>
          <a:p>
            <a:pPr lvl="1"/>
            <a:r>
              <a:rPr lang="en-US" altLang="sr-Latn-RS" dirty="0">
                <a:ea typeface="ＭＳ Ｐゴシック" panose="020B0600070205080204" pitchFamily="34" charset="-128"/>
              </a:rPr>
              <a:t>Basic COCOMO is based on value of 1.00 for each of the cost drivers</a:t>
            </a:r>
          </a:p>
          <a:p>
            <a:r>
              <a:rPr lang="en-US" altLang="sr-Latn-RS" dirty="0">
                <a:ea typeface="ＭＳ Ｐゴシック" panose="020B0600070205080204" pitchFamily="34" charset="-128"/>
              </a:rPr>
              <a:t>Detailed COCOMO</a:t>
            </a:r>
          </a:p>
          <a:p>
            <a:pPr lvl="1"/>
            <a:r>
              <a:rPr lang="en-US" altLang="sr-Latn-RS" dirty="0">
                <a:ea typeface="ＭＳ Ｐゴシック" panose="020B0600070205080204" pitchFamily="34" charset="-128"/>
              </a:rPr>
              <a:t>Multipliers depend on phase: Requirements; System Design; Detailed Design; Code and Unit Test; Integrate &amp; Test; Maintenance</a:t>
            </a:r>
          </a:p>
          <a:p>
            <a:endParaRPr lang="en-US" altLang="sr-Latn-R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FD31E662-8C2D-4714-B2E8-E4A1A5B8ABCC}" type="slidenum">
              <a:rPr lang="en-US" smtClean="0"/>
              <a:pPr/>
              <a:t>44</a:t>
            </a:fld>
            <a:endParaRPr lang="en-US" dirty="0"/>
          </a:p>
        </p:txBody>
      </p:sp>
    </p:spTree>
    <p:extLst>
      <p:ext uri="{BB962C8B-B14F-4D97-AF65-F5344CB8AC3E}">
        <p14:creationId xmlns:p14="http://schemas.microsoft.com/office/powerpoint/2010/main" val="36689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629400" cy="792088"/>
          </a:xfrm>
        </p:spPr>
        <p:txBody>
          <a:bodyPr/>
          <a:lstStyle/>
          <a:p>
            <a:r>
              <a:rPr lang="en-US" altLang="sr-Latn-RS" sz="3400" dirty="0">
                <a:ea typeface="ＭＳ Ｐゴシック" panose="020B0600070205080204" pitchFamily="34" charset="-128"/>
              </a:rPr>
              <a:t>Steps in Intermediate COCOMO </a:t>
            </a:r>
            <a:endParaRPr lang="en-US" sz="3400" dirty="0"/>
          </a:p>
        </p:txBody>
      </p:sp>
      <p:sp>
        <p:nvSpPr>
          <p:cNvPr id="5127" name="Rectangle 7"/>
          <p:cNvSpPr>
            <a:spLocks noGrp="1" noChangeArrowheads="1"/>
          </p:cNvSpPr>
          <p:nvPr>
            <p:ph idx="1"/>
          </p:nvPr>
        </p:nvSpPr>
        <p:spPr>
          <a:xfrm>
            <a:off x="1475656" y="2132856"/>
            <a:ext cx="7491164" cy="4680520"/>
          </a:xfrm>
        </p:spPr>
        <p:txBody>
          <a:bodyPr/>
          <a:lstStyle/>
          <a:p>
            <a:r>
              <a:rPr lang="en-US" altLang="sr-Latn-RS" dirty="0">
                <a:ea typeface="ＭＳ Ｐゴシック" panose="020B0600070205080204" pitchFamily="34" charset="-128"/>
              </a:rPr>
              <a:t>Basic COCOMO steps</a:t>
            </a:r>
          </a:p>
          <a:p>
            <a:pPr lvl="1"/>
            <a:r>
              <a:rPr lang="en-US" altLang="sr-Latn-RS" dirty="0">
                <a:ea typeface="ＭＳ Ｐゴシック" panose="020B0600070205080204" pitchFamily="34" charset="-128"/>
              </a:rPr>
              <a:t>Estimate number of instructions</a:t>
            </a:r>
          </a:p>
          <a:p>
            <a:pPr lvl="1"/>
            <a:r>
              <a:rPr lang="en-US" altLang="sr-Latn-RS" dirty="0">
                <a:ea typeface="ＭＳ Ｐゴシック" panose="020B0600070205080204" pitchFamily="34" charset="-128"/>
              </a:rPr>
              <a:t>Determine project complexity parameters: A, B</a:t>
            </a:r>
          </a:p>
          <a:p>
            <a:pPr lvl="1"/>
            <a:r>
              <a:rPr lang="en-US" altLang="sr-Latn-RS" dirty="0">
                <a:ea typeface="ＭＳ Ｐゴシック" panose="020B0600070205080204" pitchFamily="34" charset="-128"/>
              </a:rPr>
              <a:t>Determine level of difficulty that characterizes the project</a:t>
            </a:r>
          </a:p>
          <a:p>
            <a:r>
              <a:rPr lang="en-US" altLang="sr-Latn-RS" dirty="0">
                <a:ea typeface="ＭＳ Ｐゴシック" panose="020B0600070205080204" pitchFamily="34" charset="-128"/>
              </a:rPr>
              <a:t>New step</a:t>
            </a:r>
          </a:p>
          <a:p>
            <a:pPr lvl="1"/>
            <a:r>
              <a:rPr lang="en-US" altLang="sr-Latn-RS" dirty="0">
                <a:ea typeface="ＭＳ Ｐゴシック" panose="020B0600070205080204" pitchFamily="34" charset="-128"/>
              </a:rPr>
              <a:t>Determine cost drivers</a:t>
            </a:r>
          </a:p>
          <a:p>
            <a:pPr lvl="2"/>
            <a:r>
              <a:rPr lang="en-US" altLang="sr-Latn-RS" dirty="0">
                <a:ea typeface="ＭＳ Ｐゴシック" panose="020B0600070205080204" pitchFamily="34" charset="-128"/>
              </a:rPr>
              <a:t>15 cost drivers  c1 , c1 …. c15</a:t>
            </a:r>
          </a:p>
          <a:p>
            <a:r>
              <a:rPr lang="en-US" altLang="sr-Latn-RS" dirty="0">
                <a:ea typeface="ＭＳ Ｐゴシック" panose="020B0600070205080204" pitchFamily="34" charset="-128"/>
              </a:rPr>
              <a:t>Calculate effort</a:t>
            </a:r>
          </a:p>
          <a:p>
            <a:pPr lvl="1"/>
            <a:r>
              <a:rPr lang="en-US" altLang="sr-Latn-RS" dirty="0">
                <a:ea typeface="ＭＳ Ｐゴシック" panose="020B0600070205080204" pitchFamily="34" charset="-128"/>
              </a:rPr>
              <a:t>Effort = A * </a:t>
            </a:r>
            <a:r>
              <a:rPr lang="en-US" altLang="sr-Latn-RS" dirty="0" smtClean="0">
                <a:ea typeface="ＭＳ Ｐゴシック" panose="020B0600070205080204" pitchFamily="34" charset="-128"/>
              </a:rPr>
              <a:t>KDSI</a:t>
            </a:r>
            <a:r>
              <a:rPr lang="en-US" altLang="sr-Latn-RS" sz="2400" baseline="30000" dirty="0" smtClean="0">
                <a:ea typeface="ＭＳ Ｐゴシック" panose="020B0600070205080204" pitchFamily="34" charset="-128"/>
              </a:rPr>
              <a:t>B</a:t>
            </a:r>
            <a:r>
              <a:rPr lang="en-US" altLang="sr-Latn-RS" dirty="0" smtClean="0">
                <a:ea typeface="ＭＳ Ｐゴシック" panose="020B0600070205080204" pitchFamily="34" charset="-128"/>
              </a:rPr>
              <a:t> </a:t>
            </a:r>
            <a:r>
              <a:rPr lang="en-US" altLang="sr-Latn-RS" dirty="0">
                <a:ea typeface="ＭＳ Ｐゴシック" panose="020B0600070205080204" pitchFamily="34" charset="-128"/>
              </a:rPr>
              <a:t>* c1 * c1 …. * c15</a:t>
            </a:r>
          </a:p>
        </p:txBody>
      </p:sp>
      <p:sp>
        <p:nvSpPr>
          <p:cNvPr id="2" name="Slide Number Placeholder 1"/>
          <p:cNvSpPr>
            <a:spLocks noGrp="1"/>
          </p:cNvSpPr>
          <p:nvPr>
            <p:ph type="sldNum" sz="quarter" idx="12"/>
          </p:nvPr>
        </p:nvSpPr>
        <p:spPr/>
        <p:txBody>
          <a:bodyPr/>
          <a:lstStyle/>
          <a:p>
            <a:fld id="{FD31E662-8C2D-4714-B2E8-E4A1A5B8ABCC}" type="slidenum">
              <a:rPr lang="en-US" smtClean="0"/>
              <a:pPr/>
              <a:t>45</a:t>
            </a:fld>
            <a:endParaRPr lang="en-US" dirty="0"/>
          </a:p>
        </p:txBody>
      </p:sp>
    </p:spTree>
    <p:extLst>
      <p:ext uri="{BB962C8B-B14F-4D97-AF65-F5344CB8AC3E}">
        <p14:creationId xmlns:p14="http://schemas.microsoft.com/office/powerpoint/2010/main" val="67617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115616" y="1052736"/>
            <a:ext cx="7851204" cy="792088"/>
          </a:xfrm>
        </p:spPr>
        <p:txBody>
          <a:bodyPr/>
          <a:lstStyle/>
          <a:p>
            <a:r>
              <a:rPr lang="en-US" altLang="sr-Latn-RS" sz="2800" dirty="0">
                <a:ea typeface="ＭＳ Ｐゴシック" panose="020B0600070205080204" pitchFamily="34" charset="-128"/>
              </a:rPr>
              <a:t>Calculation of Effort in Intermediate COCOMO</a:t>
            </a:r>
            <a:endParaRPr lang="en-US" sz="2800" dirty="0"/>
          </a:p>
        </p:txBody>
      </p:sp>
      <p:sp>
        <p:nvSpPr>
          <p:cNvPr id="5127" name="Rectangle 7"/>
          <p:cNvSpPr>
            <a:spLocks noGrp="1" noChangeArrowheads="1"/>
          </p:cNvSpPr>
          <p:nvPr>
            <p:ph idx="1"/>
          </p:nvPr>
        </p:nvSpPr>
        <p:spPr>
          <a:xfrm>
            <a:off x="1475656" y="2132856"/>
            <a:ext cx="7491164" cy="2160240"/>
          </a:xfrm>
        </p:spPr>
        <p:txBody>
          <a:bodyPr/>
          <a:lstStyle/>
          <a:p>
            <a:pPr>
              <a:lnSpc>
                <a:spcPct val="80000"/>
              </a:lnSpc>
              <a:tabLst>
                <a:tab pos="2020013" algn="l"/>
                <a:tab pos="3329648" algn="l"/>
              </a:tabLst>
            </a:pPr>
            <a:r>
              <a:rPr lang="en-US" altLang="sr-Latn-RS" dirty="0">
                <a:ea typeface="ＭＳ Ｐゴシック" panose="020B0600070205080204" pitchFamily="34" charset="-128"/>
              </a:rPr>
              <a:t>Basic formula:</a:t>
            </a:r>
          </a:p>
          <a:p>
            <a:pPr lvl="1">
              <a:lnSpc>
                <a:spcPct val="80000"/>
              </a:lnSpc>
              <a:tabLst>
                <a:tab pos="2020013" algn="l"/>
                <a:tab pos="3329648" algn="l"/>
              </a:tabLst>
            </a:pPr>
            <a:r>
              <a:rPr lang="en-US" altLang="sr-Latn-RS" sz="2000" dirty="0">
                <a:ea typeface="ＭＳ Ｐゴシック" panose="020B0600070205080204" pitchFamily="34" charset="-128"/>
              </a:rPr>
              <a:t>Effort = A * KDSI</a:t>
            </a:r>
            <a:r>
              <a:rPr lang="en-US" altLang="sr-Latn-RS" sz="2667" baseline="30000" dirty="0">
                <a:ea typeface="ＭＳ Ｐゴシック" panose="020B0600070205080204" pitchFamily="34" charset="-128"/>
              </a:rPr>
              <a:t>B</a:t>
            </a:r>
            <a:r>
              <a:rPr lang="en-US" altLang="sr-Latn-RS" sz="2000" baseline="30000" dirty="0">
                <a:ea typeface="ＭＳ Ｐゴシック" panose="020B0600070205080204" pitchFamily="34" charset="-128"/>
              </a:rPr>
              <a:t>  </a:t>
            </a:r>
            <a:r>
              <a:rPr lang="en-US" altLang="sr-Latn-RS" sz="2000" dirty="0">
                <a:ea typeface="ＭＳ Ｐゴシック" panose="020B0600070205080204" pitchFamily="34" charset="-128"/>
              </a:rPr>
              <a:t>* c</a:t>
            </a:r>
            <a:r>
              <a:rPr lang="en-US" altLang="sr-Latn-RS" sz="2000" baseline="-25000" dirty="0">
                <a:ea typeface="ＭＳ Ｐゴシック" panose="020B0600070205080204" pitchFamily="34" charset="-128"/>
              </a:rPr>
              <a:t>1 </a:t>
            </a:r>
            <a:r>
              <a:rPr lang="en-US" altLang="sr-Latn-RS" sz="2000" dirty="0">
                <a:ea typeface="ＭＳ Ｐゴシック" panose="020B0600070205080204" pitchFamily="34" charset="-128"/>
              </a:rPr>
              <a:t>* c</a:t>
            </a:r>
            <a:r>
              <a:rPr lang="en-US" altLang="sr-Latn-RS" sz="2000" baseline="-25000" dirty="0">
                <a:ea typeface="ＭＳ Ｐゴシック" panose="020B0600070205080204" pitchFamily="34" charset="-128"/>
              </a:rPr>
              <a:t>1 </a:t>
            </a:r>
            <a:r>
              <a:rPr lang="en-US" altLang="sr-Latn-RS" sz="2000" dirty="0">
                <a:ea typeface="ＭＳ Ｐゴシック" panose="020B0600070205080204" pitchFamily="34" charset="-128"/>
              </a:rPr>
              <a:t>….* c</a:t>
            </a:r>
            <a:r>
              <a:rPr lang="en-US" altLang="sr-Latn-RS" sz="2000" baseline="-25000" dirty="0">
                <a:ea typeface="ＭＳ Ｐゴシック" panose="020B0600070205080204" pitchFamily="34" charset="-128"/>
              </a:rPr>
              <a:t>15</a:t>
            </a:r>
          </a:p>
          <a:p>
            <a:pPr lvl="1">
              <a:lnSpc>
                <a:spcPct val="80000"/>
              </a:lnSpc>
              <a:tabLst>
                <a:tab pos="2020013" algn="l"/>
                <a:tab pos="3329648" algn="l"/>
              </a:tabLst>
            </a:pPr>
            <a:r>
              <a:rPr lang="en-US" altLang="sr-Latn-RS" sz="2000" dirty="0">
                <a:ea typeface="ＭＳ Ｐゴシック" panose="020B0600070205080204" pitchFamily="34" charset="-128"/>
              </a:rPr>
              <a:t>Effort is measured in PM (</a:t>
            </a:r>
            <a:r>
              <a:rPr lang="en-US" altLang="sr-Latn-RS" dirty="0">
                <a:ea typeface="ＭＳ Ｐゴシック" panose="020B0600070205080204" pitchFamily="34" charset="-128"/>
              </a:rPr>
              <a:t>person months,</a:t>
            </a:r>
            <a:r>
              <a:rPr lang="en-US" altLang="sr-Latn-RS" sz="2000" dirty="0">
                <a:ea typeface="ＭＳ Ｐゴシック" panose="020B0600070205080204" pitchFamily="34" charset="-128"/>
              </a:rPr>
              <a:t> </a:t>
            </a:r>
            <a:r>
              <a:rPr lang="en-US" altLang="sr-Latn-RS" dirty="0">
                <a:ea typeface="ＭＳ Ｐゴシック" panose="020B0600070205080204" pitchFamily="34" charset="-128"/>
              </a:rPr>
              <a:t>152 productive hours (8 hours per day, 19 days/month,  less weekends, holidays, etc.)</a:t>
            </a:r>
          </a:p>
          <a:p>
            <a:pPr lvl="2">
              <a:lnSpc>
                <a:spcPct val="80000"/>
              </a:lnSpc>
              <a:tabLst>
                <a:tab pos="2020013" algn="l"/>
                <a:tab pos="3329648" algn="l"/>
              </a:tabLst>
            </a:pPr>
            <a:r>
              <a:rPr lang="en-US" altLang="sr-Latn-RS" dirty="0">
                <a:ea typeface="ＭＳ Ｐゴシック" panose="020B0600070205080204" pitchFamily="34" charset="-128"/>
              </a:rPr>
              <a:t>A, B are constants based on the complexity of the </a:t>
            </a:r>
            <a:r>
              <a:rPr lang="en-US" altLang="sr-Latn-RS" dirty="0" smtClean="0">
                <a:ea typeface="ＭＳ Ｐゴシック" panose="020B0600070205080204" pitchFamily="34" charset="-128"/>
              </a:rPr>
              <a:t>project</a:t>
            </a:r>
            <a:endParaRPr lang="en-US" altLang="sr-Latn-RS" dirty="0">
              <a:ea typeface="ＭＳ Ｐゴシック" panose="020B0600070205080204" pitchFamily="34" charset="-128"/>
            </a:endParaRPr>
          </a:p>
        </p:txBody>
      </p:sp>
      <p:graphicFrame>
        <p:nvGraphicFramePr>
          <p:cNvPr id="4" name="Table 3"/>
          <p:cNvGraphicFramePr>
            <a:graphicFrameLocks noGrp="1"/>
          </p:cNvGraphicFramePr>
          <p:nvPr>
            <p:extLst>
              <p:ext uri="{D42A27DB-BD31-4B8C-83A1-F6EECF244321}">
                <p14:modId xmlns:p14="http://schemas.microsoft.com/office/powerpoint/2010/main" val="940785144"/>
              </p:ext>
            </p:extLst>
          </p:nvPr>
        </p:nvGraphicFramePr>
        <p:xfrm>
          <a:off x="1763688" y="4581128"/>
          <a:ext cx="6912768" cy="1944216"/>
        </p:xfrm>
        <a:graphic>
          <a:graphicData uri="http://schemas.openxmlformats.org/drawingml/2006/table">
            <a:tbl>
              <a:tblPr firstRow="1" bandRow="1">
                <a:tableStyleId>{5C22544A-7EE6-4342-B048-85BDC9FD1C3A}</a:tableStyleId>
              </a:tblPr>
              <a:tblGrid>
                <a:gridCol w="2304256">
                  <a:extLst>
                    <a:ext uri="{9D8B030D-6E8A-4147-A177-3AD203B41FA5}">
                      <a16:colId xmlns:a16="http://schemas.microsoft.com/office/drawing/2014/main" val="443971305"/>
                    </a:ext>
                  </a:extLst>
                </a:gridCol>
                <a:gridCol w="2304256">
                  <a:extLst>
                    <a:ext uri="{9D8B030D-6E8A-4147-A177-3AD203B41FA5}">
                      <a16:colId xmlns:a16="http://schemas.microsoft.com/office/drawing/2014/main" val="3500429292"/>
                    </a:ext>
                  </a:extLst>
                </a:gridCol>
                <a:gridCol w="2304256">
                  <a:extLst>
                    <a:ext uri="{9D8B030D-6E8A-4147-A177-3AD203B41FA5}">
                      <a16:colId xmlns:a16="http://schemas.microsoft.com/office/drawing/2014/main" val="3514603055"/>
                    </a:ext>
                  </a:extLst>
                </a:gridCol>
              </a:tblGrid>
              <a:tr h="486054">
                <a:tc>
                  <a:txBody>
                    <a:bodyPr/>
                    <a:lstStyle/>
                    <a:p>
                      <a:pPr algn="ctr"/>
                      <a:r>
                        <a:rPr lang="hr-HR" sz="1600" dirty="0" smtClean="0"/>
                        <a:t>Project Complexity</a:t>
                      </a:r>
                      <a:endParaRPr lang="hr-HR" sz="1600" dirty="0"/>
                    </a:p>
                  </a:txBody>
                  <a:tcPr/>
                </a:tc>
                <a:tc>
                  <a:txBody>
                    <a:bodyPr/>
                    <a:lstStyle/>
                    <a:p>
                      <a:pPr algn="ctr"/>
                      <a:r>
                        <a:rPr lang="hr-HR" sz="1600" dirty="0" smtClean="0"/>
                        <a:t>C</a:t>
                      </a:r>
                      <a:endParaRPr lang="hr-HR" sz="1600" dirty="0"/>
                    </a:p>
                  </a:txBody>
                  <a:tcPr/>
                </a:tc>
                <a:tc>
                  <a:txBody>
                    <a:bodyPr/>
                    <a:lstStyle/>
                    <a:p>
                      <a:pPr algn="ctr"/>
                      <a:r>
                        <a:rPr lang="hr-HR" sz="1600" dirty="0" smtClean="0"/>
                        <a:t>D</a:t>
                      </a:r>
                      <a:endParaRPr lang="hr-HR" sz="1600" dirty="0"/>
                    </a:p>
                  </a:txBody>
                  <a:tcPr/>
                </a:tc>
                <a:extLst>
                  <a:ext uri="{0D108BD9-81ED-4DB2-BD59-A6C34878D82A}">
                    <a16:rowId xmlns:a16="http://schemas.microsoft.com/office/drawing/2014/main" val="756765297"/>
                  </a:ext>
                </a:extLst>
              </a:tr>
              <a:tr h="486054">
                <a:tc>
                  <a:txBody>
                    <a:bodyPr/>
                    <a:lstStyle/>
                    <a:p>
                      <a:pPr algn="ctr"/>
                      <a:r>
                        <a:rPr lang="hr-HR" dirty="0" smtClean="0"/>
                        <a:t>Simple</a:t>
                      </a:r>
                      <a:endParaRPr lang="hr-HR" dirty="0"/>
                    </a:p>
                  </a:txBody>
                  <a:tcPr/>
                </a:tc>
                <a:tc>
                  <a:txBody>
                    <a:bodyPr/>
                    <a:lstStyle/>
                    <a:p>
                      <a:pPr algn="ctr"/>
                      <a:r>
                        <a:rPr lang="hr-HR" dirty="0" smtClean="0"/>
                        <a:t>2.4</a:t>
                      </a:r>
                      <a:endParaRPr lang="hr-HR" dirty="0"/>
                    </a:p>
                  </a:txBody>
                  <a:tcPr/>
                </a:tc>
                <a:tc>
                  <a:txBody>
                    <a:bodyPr/>
                    <a:lstStyle/>
                    <a:p>
                      <a:pPr algn="ctr"/>
                      <a:r>
                        <a:rPr lang="hr-HR" dirty="0" smtClean="0"/>
                        <a:t>1.05</a:t>
                      </a:r>
                      <a:endParaRPr lang="hr-HR" dirty="0"/>
                    </a:p>
                  </a:txBody>
                  <a:tcPr/>
                </a:tc>
                <a:extLst>
                  <a:ext uri="{0D108BD9-81ED-4DB2-BD59-A6C34878D82A}">
                    <a16:rowId xmlns:a16="http://schemas.microsoft.com/office/drawing/2014/main" val="1697794636"/>
                  </a:ext>
                </a:extLst>
              </a:tr>
              <a:tr h="486054">
                <a:tc>
                  <a:txBody>
                    <a:bodyPr/>
                    <a:lstStyle/>
                    <a:p>
                      <a:pPr algn="ctr"/>
                      <a:r>
                        <a:rPr lang="hr-HR" dirty="0" err="1" smtClean="0"/>
                        <a:t>Semi</a:t>
                      </a:r>
                      <a:r>
                        <a:rPr lang="hr-HR" dirty="0" smtClean="0"/>
                        <a:t>-Complex</a:t>
                      </a:r>
                      <a:endParaRPr lang="hr-HR" dirty="0"/>
                    </a:p>
                  </a:txBody>
                  <a:tcPr/>
                </a:tc>
                <a:tc>
                  <a:txBody>
                    <a:bodyPr/>
                    <a:lstStyle/>
                    <a:p>
                      <a:pPr algn="ctr"/>
                      <a:r>
                        <a:rPr lang="hr-HR" dirty="0" smtClean="0"/>
                        <a:t>3.0</a:t>
                      </a:r>
                      <a:endParaRPr lang="hr-HR" dirty="0"/>
                    </a:p>
                  </a:txBody>
                  <a:tcPr/>
                </a:tc>
                <a:tc>
                  <a:txBody>
                    <a:bodyPr/>
                    <a:lstStyle/>
                    <a:p>
                      <a:pPr algn="ctr"/>
                      <a:r>
                        <a:rPr lang="hr-HR" dirty="0" smtClean="0"/>
                        <a:t>1.12</a:t>
                      </a:r>
                      <a:endParaRPr lang="hr-HR" dirty="0"/>
                    </a:p>
                  </a:txBody>
                  <a:tcPr/>
                </a:tc>
                <a:extLst>
                  <a:ext uri="{0D108BD9-81ED-4DB2-BD59-A6C34878D82A}">
                    <a16:rowId xmlns:a16="http://schemas.microsoft.com/office/drawing/2014/main" val="3242048318"/>
                  </a:ext>
                </a:extLst>
              </a:tr>
              <a:tr h="486054">
                <a:tc>
                  <a:txBody>
                    <a:bodyPr/>
                    <a:lstStyle/>
                    <a:p>
                      <a:pPr algn="ctr"/>
                      <a:r>
                        <a:rPr lang="hr-HR" dirty="0" smtClean="0"/>
                        <a:t>Complex</a:t>
                      </a:r>
                      <a:endParaRPr lang="hr-HR" dirty="0"/>
                    </a:p>
                  </a:txBody>
                  <a:tcPr/>
                </a:tc>
                <a:tc>
                  <a:txBody>
                    <a:bodyPr/>
                    <a:lstStyle/>
                    <a:p>
                      <a:pPr algn="ctr"/>
                      <a:r>
                        <a:rPr lang="hr-HR" dirty="0" smtClean="0"/>
                        <a:t>3.6</a:t>
                      </a:r>
                      <a:endParaRPr lang="hr-HR" dirty="0"/>
                    </a:p>
                  </a:txBody>
                  <a:tcPr/>
                </a:tc>
                <a:tc>
                  <a:txBody>
                    <a:bodyPr/>
                    <a:lstStyle/>
                    <a:p>
                      <a:pPr algn="ctr"/>
                      <a:r>
                        <a:rPr lang="hr-HR" dirty="0" smtClean="0"/>
                        <a:t>1.20</a:t>
                      </a:r>
                      <a:endParaRPr lang="hr-HR" dirty="0"/>
                    </a:p>
                  </a:txBody>
                  <a:tcPr/>
                </a:tc>
                <a:extLst>
                  <a:ext uri="{0D108BD9-81ED-4DB2-BD59-A6C34878D82A}">
                    <a16:rowId xmlns:a16="http://schemas.microsoft.com/office/drawing/2014/main" val="3601507177"/>
                  </a:ext>
                </a:extLst>
              </a:tr>
            </a:tbl>
          </a:graphicData>
        </a:graphic>
      </p:graphicFrame>
      <p:sp>
        <p:nvSpPr>
          <p:cNvPr id="2" name="Slide Number Placeholder 1"/>
          <p:cNvSpPr>
            <a:spLocks noGrp="1"/>
          </p:cNvSpPr>
          <p:nvPr>
            <p:ph type="sldNum" sz="quarter" idx="12"/>
          </p:nvPr>
        </p:nvSpPr>
        <p:spPr/>
        <p:txBody>
          <a:bodyPr/>
          <a:lstStyle/>
          <a:p>
            <a:fld id="{FD31E662-8C2D-4714-B2E8-E4A1A5B8ABCC}" type="slidenum">
              <a:rPr lang="en-US" smtClean="0"/>
              <a:pPr/>
              <a:t>46</a:t>
            </a:fld>
            <a:endParaRPr lang="en-US" dirty="0"/>
          </a:p>
        </p:txBody>
      </p:sp>
    </p:spTree>
    <p:extLst>
      <p:ext uri="{BB962C8B-B14F-4D97-AF65-F5344CB8AC3E}">
        <p14:creationId xmlns:p14="http://schemas.microsoft.com/office/powerpoint/2010/main" val="26624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1052736"/>
            <a:ext cx="6984776" cy="792088"/>
          </a:xfrm>
        </p:spPr>
        <p:txBody>
          <a:bodyPr/>
          <a:lstStyle/>
          <a:p>
            <a:r>
              <a:rPr lang="en-US" altLang="sr-Latn-RS" sz="2800" dirty="0">
                <a:ea typeface="ＭＳ Ｐゴシック" panose="020B0600070205080204" pitchFamily="34" charset="-128"/>
              </a:rPr>
              <a:t>Intermediate COCOMO:  15 Cost drivers</a:t>
            </a:r>
            <a:endParaRPr lang="en-US" sz="2800" dirty="0"/>
          </a:p>
        </p:txBody>
      </p:sp>
      <p:sp>
        <p:nvSpPr>
          <p:cNvPr id="5127" name="Rectangle 7"/>
          <p:cNvSpPr>
            <a:spLocks noGrp="1" noChangeArrowheads="1"/>
          </p:cNvSpPr>
          <p:nvPr>
            <p:ph idx="1"/>
          </p:nvPr>
        </p:nvSpPr>
        <p:spPr>
          <a:xfrm>
            <a:off x="1429225" y="2132856"/>
            <a:ext cx="3672408" cy="4680520"/>
          </a:xfrm>
        </p:spPr>
        <p:txBody>
          <a:bodyPr/>
          <a:lstStyle/>
          <a:p>
            <a:r>
              <a:rPr lang="en-US" altLang="sr-Latn-RS" sz="1667" dirty="0">
                <a:ea typeface="ＭＳ Ｐゴシック" panose="020B0600070205080204" pitchFamily="34" charset="-128"/>
              </a:rPr>
              <a:t>Product Attributes</a:t>
            </a:r>
          </a:p>
          <a:p>
            <a:pPr lvl="1"/>
            <a:r>
              <a:rPr lang="en-US" altLang="sr-Latn-RS" sz="1500" dirty="0">
                <a:ea typeface="ＭＳ Ｐゴシック" panose="020B0600070205080204" pitchFamily="34" charset="-128"/>
              </a:rPr>
              <a:t>Required reliability</a:t>
            </a:r>
          </a:p>
          <a:p>
            <a:pPr lvl="1"/>
            <a:r>
              <a:rPr lang="en-US" altLang="sr-Latn-RS" sz="1500" dirty="0">
                <a:ea typeface="ＭＳ Ｐゴシック" panose="020B0600070205080204" pitchFamily="34" charset="-128"/>
              </a:rPr>
              <a:t>Database size</a:t>
            </a:r>
          </a:p>
          <a:p>
            <a:pPr lvl="1"/>
            <a:r>
              <a:rPr lang="en-US" altLang="sr-Latn-RS" sz="1500" dirty="0">
                <a:ea typeface="ＭＳ Ｐゴシック" panose="020B0600070205080204" pitchFamily="34" charset="-128"/>
              </a:rPr>
              <a:t>Product complexity</a:t>
            </a:r>
          </a:p>
          <a:p>
            <a:r>
              <a:rPr lang="en-US" altLang="sr-Latn-RS" sz="1667" dirty="0">
                <a:ea typeface="ＭＳ Ｐゴシック" panose="020B0600070205080204" pitchFamily="34" charset="-128"/>
              </a:rPr>
              <a:t>Computer Attributes</a:t>
            </a:r>
          </a:p>
          <a:p>
            <a:pPr lvl="1"/>
            <a:r>
              <a:rPr lang="en-US" altLang="sr-Latn-RS" sz="1500" dirty="0">
                <a:ea typeface="ＭＳ Ｐゴシック" panose="020B0600070205080204" pitchFamily="34" charset="-128"/>
              </a:rPr>
              <a:t>Execution Time constraint</a:t>
            </a:r>
          </a:p>
          <a:p>
            <a:pPr lvl="1"/>
            <a:r>
              <a:rPr lang="en-US" altLang="sr-Latn-RS" sz="1500" dirty="0">
                <a:ea typeface="ＭＳ Ｐゴシック" panose="020B0600070205080204" pitchFamily="34" charset="-128"/>
              </a:rPr>
              <a:t>Main storage constraint</a:t>
            </a:r>
          </a:p>
          <a:p>
            <a:pPr lvl="1"/>
            <a:r>
              <a:rPr lang="en-US" altLang="sr-Latn-RS" sz="1500" dirty="0">
                <a:ea typeface="ＭＳ Ｐゴシック" panose="020B0600070205080204" pitchFamily="34" charset="-128"/>
              </a:rPr>
              <a:t>Virtual Storage volatility</a:t>
            </a:r>
          </a:p>
          <a:p>
            <a:pPr lvl="1"/>
            <a:r>
              <a:rPr lang="en-US" altLang="sr-Latn-RS" sz="1500" dirty="0">
                <a:ea typeface="ＭＳ Ｐゴシック" panose="020B0600070205080204" pitchFamily="34" charset="-128"/>
              </a:rPr>
              <a:t>Turnaround time</a:t>
            </a:r>
          </a:p>
          <a:p>
            <a:r>
              <a:rPr lang="en-US" altLang="sr-Latn-RS" sz="1667" dirty="0">
                <a:ea typeface="ＭＳ Ｐゴシック" panose="020B0600070205080204" pitchFamily="34" charset="-128"/>
              </a:rPr>
              <a:t>Personnel Attributes</a:t>
            </a:r>
          </a:p>
          <a:p>
            <a:pPr lvl="1"/>
            <a:r>
              <a:rPr lang="en-US" altLang="sr-Latn-RS" sz="1500" dirty="0">
                <a:ea typeface="ＭＳ Ｐゴシック" panose="020B0600070205080204" pitchFamily="34" charset="-128"/>
              </a:rPr>
              <a:t>Analyst capability </a:t>
            </a:r>
          </a:p>
          <a:p>
            <a:pPr lvl="1"/>
            <a:r>
              <a:rPr lang="en-US" altLang="sr-Latn-RS" sz="1500" dirty="0">
                <a:ea typeface="ＭＳ Ｐゴシック" panose="020B0600070205080204" pitchFamily="34" charset="-128"/>
              </a:rPr>
              <a:t>Applications experience</a:t>
            </a:r>
          </a:p>
          <a:p>
            <a:pPr lvl="1"/>
            <a:r>
              <a:rPr lang="en-US" altLang="sr-Latn-RS" sz="1500" dirty="0">
                <a:ea typeface="ＭＳ Ｐゴシック" panose="020B0600070205080204" pitchFamily="34" charset="-128"/>
              </a:rPr>
              <a:t>Programmer capability</a:t>
            </a:r>
          </a:p>
          <a:p>
            <a:pPr lvl="1"/>
            <a:r>
              <a:rPr lang="en-US" altLang="sr-Latn-RS" sz="1500" dirty="0">
                <a:ea typeface="ＭＳ Ｐゴシック" panose="020B0600070205080204" pitchFamily="34" charset="-128"/>
              </a:rPr>
              <a:t>Virtual machine experience </a:t>
            </a:r>
          </a:p>
          <a:p>
            <a:pPr lvl="1"/>
            <a:r>
              <a:rPr lang="en-US" altLang="sr-Latn-RS" sz="1500" dirty="0">
                <a:ea typeface="ＭＳ Ｐゴシック" panose="020B0600070205080204" pitchFamily="34" charset="-128"/>
              </a:rPr>
              <a:t>Language experience</a:t>
            </a:r>
          </a:p>
        </p:txBody>
      </p:sp>
      <p:sp>
        <p:nvSpPr>
          <p:cNvPr id="4" name="Rectangle 7"/>
          <p:cNvSpPr txBox="1">
            <a:spLocks noChangeArrowheads="1"/>
          </p:cNvSpPr>
          <p:nvPr/>
        </p:nvSpPr>
        <p:spPr bwMode="auto">
          <a:xfrm>
            <a:off x="5796136" y="2132856"/>
            <a:ext cx="324036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5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Garamond" pitchFamily="18"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Garamond" pitchFamily="18"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Char char="•"/>
              <a:defRPr sz="1600">
                <a:solidFill>
                  <a:schemeClr val="tx1"/>
                </a:solidFill>
                <a:latin typeface="+mn-lt"/>
              </a:defRPr>
            </a:lvl9pPr>
          </a:lstStyle>
          <a:p>
            <a:r>
              <a:rPr lang="en-US" altLang="sr-Latn-RS" sz="1667" dirty="0">
                <a:ea typeface="ＭＳ Ｐゴシック" panose="020B0600070205080204" pitchFamily="34" charset="-128"/>
              </a:rPr>
              <a:t>Project Attributes</a:t>
            </a:r>
          </a:p>
          <a:p>
            <a:pPr lvl="1"/>
            <a:r>
              <a:rPr lang="en-US" altLang="sr-Latn-RS" sz="1500" dirty="0">
                <a:ea typeface="ＭＳ Ｐゴシック" panose="020B0600070205080204" pitchFamily="34" charset="-128"/>
              </a:rPr>
              <a:t>Use of modern programming practices </a:t>
            </a:r>
          </a:p>
          <a:p>
            <a:pPr lvl="1"/>
            <a:r>
              <a:rPr lang="en-US" altLang="sr-Latn-RS" sz="1500" dirty="0">
                <a:ea typeface="ＭＳ Ｐゴシック" panose="020B0600070205080204" pitchFamily="34" charset="-128"/>
              </a:rPr>
              <a:t>Use of software tools </a:t>
            </a:r>
          </a:p>
          <a:p>
            <a:pPr lvl="1"/>
            <a:r>
              <a:rPr lang="en-US" altLang="sr-Latn-RS" sz="1500" dirty="0">
                <a:ea typeface="ＭＳ Ｐゴシック" panose="020B0600070205080204" pitchFamily="34" charset="-128"/>
              </a:rPr>
              <a:t>Required development schedule </a:t>
            </a:r>
          </a:p>
          <a:p>
            <a:endParaRPr lang="en-US" altLang="sr-Latn-RS" sz="1700" dirty="0">
              <a:ea typeface="ＭＳ Ｐゴシック" panose="020B0600070205080204" pitchFamily="34" charset="-128"/>
            </a:endParaRPr>
          </a:p>
          <a:p>
            <a:endParaRPr lang="en-US" altLang="sr-Latn-RS" sz="1700" dirty="0">
              <a:ea typeface="ＭＳ Ｐゴシック" panose="020B0600070205080204" pitchFamily="34" charset="-128"/>
            </a:endParaRPr>
          </a:p>
          <a:p>
            <a:r>
              <a:rPr lang="en-US" altLang="sr-Latn-RS" sz="1867" dirty="0">
                <a:latin typeface="Verdana" panose="020B0604030504040204" pitchFamily="34" charset="0"/>
              </a:rPr>
              <a:t>Rated on a qualitative scale   between "very low" and "extra high„</a:t>
            </a:r>
          </a:p>
          <a:p>
            <a:r>
              <a:rPr lang="en-US" altLang="sr-Latn-RS" sz="1800" dirty="0">
                <a:latin typeface="Verdana" panose="020B0604030504040204" pitchFamily="34" charset="0"/>
              </a:rPr>
              <a:t>Associated values are multiplied with each other</a:t>
            </a:r>
          </a:p>
          <a:p>
            <a:endParaRPr lang="en-US" altLang="sr-Latn-RS" sz="1700" dirty="0">
              <a:ea typeface="ＭＳ Ｐゴシック" panose="020B0600070205080204" pitchFamily="34" charset="-128"/>
            </a:endParaRPr>
          </a:p>
          <a:p>
            <a:endParaRPr lang="en-US" altLang="sr-Latn-RS" sz="1667"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FD31E662-8C2D-4714-B2E8-E4A1A5B8ABCC}" type="slidenum">
              <a:rPr lang="en-US" smtClean="0"/>
              <a:pPr/>
              <a:t>47</a:t>
            </a:fld>
            <a:endParaRPr lang="en-US" dirty="0"/>
          </a:p>
        </p:txBody>
      </p:sp>
    </p:spTree>
    <p:extLst>
      <p:ext uri="{BB962C8B-B14F-4D97-AF65-F5344CB8AC3E}">
        <p14:creationId xmlns:p14="http://schemas.microsoft.com/office/powerpoint/2010/main" val="199462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2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2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27">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127">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548680"/>
            <a:ext cx="6629400" cy="792088"/>
          </a:xfrm>
        </p:spPr>
        <p:txBody>
          <a:bodyPr/>
          <a:lstStyle/>
          <a:p>
            <a:r>
              <a:rPr lang="en-US" altLang="sr-Latn-RS" sz="3600" dirty="0">
                <a:ea typeface="ＭＳ Ｐゴシック" panose="020B0600070205080204" pitchFamily="34" charset="-128"/>
              </a:rPr>
              <a:t>COCOMO II</a:t>
            </a:r>
            <a:endParaRPr lang="en-US" sz="3400" dirty="0"/>
          </a:p>
        </p:txBody>
      </p:sp>
      <p:sp>
        <p:nvSpPr>
          <p:cNvPr id="5127" name="Rectangle 7"/>
          <p:cNvSpPr>
            <a:spLocks noGrp="1" noChangeArrowheads="1"/>
          </p:cNvSpPr>
          <p:nvPr>
            <p:ph idx="1"/>
          </p:nvPr>
        </p:nvSpPr>
        <p:spPr>
          <a:xfrm>
            <a:off x="827584" y="1412776"/>
            <a:ext cx="8139236" cy="5445224"/>
          </a:xfrm>
        </p:spPr>
        <p:txBody>
          <a:bodyPr/>
          <a:lstStyle/>
          <a:p>
            <a:r>
              <a:rPr lang="en-US" altLang="sr-Latn-RS" dirty="0">
                <a:ea typeface="ＭＳ Ｐゴシック" panose="020B0600070205080204" pitchFamily="34" charset="-128"/>
              </a:rPr>
              <a:t>Revision of COCOMO I in 1997</a:t>
            </a:r>
          </a:p>
          <a:p>
            <a:r>
              <a:rPr lang="en-US" altLang="sr-Latn-RS" dirty="0">
                <a:ea typeface="ＭＳ Ｐゴシック" panose="020B0600070205080204" pitchFamily="34" charset="-128"/>
              </a:rPr>
              <a:t>Provides three models of increasing detail</a:t>
            </a:r>
          </a:p>
          <a:p>
            <a:pPr lvl="1"/>
            <a:r>
              <a:rPr lang="en-US" altLang="sr-Latn-RS" dirty="0">
                <a:ea typeface="ＭＳ Ｐゴシック" panose="020B0600070205080204" pitchFamily="34" charset="-128"/>
              </a:rPr>
              <a:t>Application Composition Model</a:t>
            </a:r>
          </a:p>
          <a:p>
            <a:pPr lvl="2"/>
            <a:r>
              <a:rPr lang="en-US" altLang="sr-Latn-RS" dirty="0">
                <a:ea typeface="ＭＳ Ｐゴシック" panose="020B0600070205080204" pitchFamily="34" charset="-128"/>
              </a:rPr>
              <a:t>Estimates for prototypes based on GUI builder tools and existing components</a:t>
            </a:r>
          </a:p>
          <a:p>
            <a:pPr lvl="1"/>
            <a:r>
              <a:rPr lang="en-US" altLang="sr-Latn-RS" dirty="0">
                <a:ea typeface="ＭＳ Ｐゴシック" panose="020B0600070205080204" pitchFamily="34" charset="-128"/>
              </a:rPr>
              <a:t>Early Design Model</a:t>
            </a:r>
          </a:p>
          <a:p>
            <a:pPr lvl="2"/>
            <a:r>
              <a:rPr lang="en-US" altLang="sr-Latn-RS" sz="1800" dirty="0">
                <a:ea typeface="ＭＳ Ｐゴシック" panose="020B0600070205080204" pitchFamily="34" charset="-128"/>
              </a:rPr>
              <a:t>Estimates before software architecture is defined</a:t>
            </a:r>
          </a:p>
          <a:p>
            <a:pPr lvl="2"/>
            <a:r>
              <a:rPr lang="en-US" altLang="sr-Latn-RS" sz="1800" dirty="0">
                <a:ea typeface="ＭＳ Ｐゴシック" panose="020B0600070205080204" pitchFamily="34" charset="-128"/>
              </a:rPr>
              <a:t>For system design phase, closest to original COCOMO, uses function points as size estimation</a:t>
            </a:r>
          </a:p>
          <a:p>
            <a:pPr lvl="1"/>
            <a:r>
              <a:rPr lang="en-US" altLang="sr-Latn-RS" dirty="0">
                <a:ea typeface="ＭＳ Ｐゴシック" panose="020B0600070205080204" pitchFamily="34" charset="-128"/>
              </a:rPr>
              <a:t>Post Architecture Model</a:t>
            </a:r>
          </a:p>
          <a:p>
            <a:pPr lvl="2"/>
            <a:r>
              <a:rPr lang="en-US" altLang="sr-Latn-RS" sz="1800" dirty="0">
                <a:ea typeface="ＭＳ Ｐゴシック" panose="020B0600070205080204" pitchFamily="34" charset="-128"/>
              </a:rPr>
              <a:t>Estimates once architecture is defined</a:t>
            </a:r>
          </a:p>
          <a:p>
            <a:pPr lvl="2"/>
            <a:r>
              <a:rPr lang="en-US" altLang="sr-Latn-RS" sz="1800" dirty="0">
                <a:ea typeface="ＭＳ Ｐゴシック" panose="020B0600070205080204" pitchFamily="34" charset="-128"/>
              </a:rPr>
              <a:t>For actual development phase and maintenance; Uses FPs or SLOC as size measure</a:t>
            </a:r>
          </a:p>
          <a:p>
            <a:r>
              <a:rPr lang="en-US" altLang="sr-Latn-RS" sz="2000" dirty="0">
                <a:ea typeface="ＭＳ Ｐゴシック" panose="020B0600070205080204" pitchFamily="34" charset="-128"/>
              </a:rPr>
              <a:t>Estimator selects one of the three models based on current state of the project</a:t>
            </a:r>
            <a:endParaRPr lang="en-US" sz="2000"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48</a:t>
            </a:fld>
            <a:endParaRPr lang="en-US" dirty="0"/>
          </a:p>
        </p:txBody>
      </p:sp>
    </p:spTree>
    <p:extLst>
      <p:ext uri="{BB962C8B-B14F-4D97-AF65-F5344CB8AC3E}">
        <p14:creationId xmlns:p14="http://schemas.microsoft.com/office/powerpoint/2010/main" val="257538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792088"/>
          </a:xfrm>
        </p:spPr>
        <p:txBody>
          <a:bodyPr/>
          <a:lstStyle/>
          <a:p>
            <a:r>
              <a:rPr lang="en-US" altLang="sr-Latn-RS" sz="4000" dirty="0">
                <a:ea typeface="ＭＳ Ｐゴシック" panose="020B0600070205080204" pitchFamily="34" charset="-128"/>
              </a:rPr>
              <a:t>COCOMO II</a:t>
            </a:r>
            <a:endParaRPr lang="en-US" sz="4000" dirty="0"/>
          </a:p>
        </p:txBody>
      </p:sp>
      <p:sp>
        <p:nvSpPr>
          <p:cNvPr id="5127" name="Rectangle 7"/>
          <p:cNvSpPr>
            <a:spLocks noGrp="1" noChangeArrowheads="1"/>
          </p:cNvSpPr>
          <p:nvPr>
            <p:ph idx="1"/>
          </p:nvPr>
        </p:nvSpPr>
        <p:spPr>
          <a:xfrm>
            <a:off x="864754" y="2276872"/>
            <a:ext cx="8139236" cy="4464496"/>
          </a:xfrm>
        </p:spPr>
        <p:txBody>
          <a:bodyPr/>
          <a:lstStyle/>
          <a:p>
            <a:r>
              <a:rPr lang="en-US" altLang="sr-Latn-RS" dirty="0">
                <a:ea typeface="ＭＳ Ｐゴシック" panose="020B0600070205080204" pitchFamily="34" charset="-128"/>
              </a:rPr>
              <a:t>Targeted for iterative software lifecycle models</a:t>
            </a:r>
          </a:p>
          <a:p>
            <a:pPr lvl="1"/>
            <a:r>
              <a:rPr lang="en-US" altLang="sr-Latn-RS" dirty="0">
                <a:ea typeface="ＭＳ Ｐゴシック" panose="020B0600070205080204" pitchFamily="34" charset="-128"/>
              </a:rPr>
              <a:t>Boehm’s spiral model</a:t>
            </a:r>
          </a:p>
          <a:p>
            <a:pPr lvl="1"/>
            <a:r>
              <a:rPr lang="en-US" altLang="sr-Latn-RS" dirty="0">
                <a:ea typeface="ＭＳ Ｐゴシック" panose="020B0600070205080204" pitchFamily="34" charset="-128"/>
              </a:rPr>
              <a:t>COCOMO I assumed a waterfall model</a:t>
            </a:r>
          </a:p>
          <a:p>
            <a:pPr lvl="2"/>
            <a:r>
              <a:rPr lang="en-US" altLang="sr-Latn-RS" dirty="0">
                <a:ea typeface="ＭＳ Ｐゴシック" panose="020B0600070205080204" pitchFamily="34" charset="-128"/>
              </a:rPr>
              <a:t>30% design; 30% coding; 40% integration and test</a:t>
            </a:r>
          </a:p>
          <a:p>
            <a:r>
              <a:rPr lang="en-US" altLang="sr-Latn-RS" dirty="0">
                <a:ea typeface="ＭＳ Ｐゴシック" panose="020B0600070205080204" pitchFamily="34" charset="-128"/>
              </a:rPr>
              <a:t>COCOMO II includes new costs drivers to deal with</a:t>
            </a:r>
          </a:p>
          <a:p>
            <a:pPr lvl="1"/>
            <a:r>
              <a:rPr lang="en-US" altLang="sr-Latn-RS" dirty="0">
                <a:ea typeface="ＭＳ Ｐゴシック" panose="020B0600070205080204" pitchFamily="34" charset="-128"/>
              </a:rPr>
              <a:t>Team experience</a:t>
            </a:r>
          </a:p>
          <a:p>
            <a:pPr lvl="1"/>
            <a:r>
              <a:rPr lang="en-US" altLang="sr-Latn-RS" dirty="0">
                <a:ea typeface="ＭＳ Ｐゴシック" panose="020B0600070205080204" pitchFamily="34" charset="-128"/>
              </a:rPr>
              <a:t>Developer skills</a:t>
            </a:r>
          </a:p>
          <a:p>
            <a:pPr lvl="1"/>
            <a:r>
              <a:rPr lang="en-US" altLang="sr-Latn-RS" dirty="0">
                <a:ea typeface="ＭＳ Ｐゴシック" panose="020B0600070205080204" pitchFamily="34" charset="-128"/>
              </a:rPr>
              <a:t>Distributed development</a:t>
            </a:r>
          </a:p>
          <a:p>
            <a:r>
              <a:rPr lang="en-US" altLang="sr-Latn-RS" dirty="0">
                <a:ea typeface="ＭＳ Ｐゴシック" panose="020B0600070205080204" pitchFamily="34" charset="-128"/>
              </a:rPr>
              <a:t>COCOMO II includes new equations for reuse</a:t>
            </a:r>
          </a:p>
          <a:p>
            <a:pPr lvl="1"/>
            <a:r>
              <a:rPr lang="en-US" altLang="sr-Latn-RS" dirty="0">
                <a:ea typeface="ＭＳ Ｐゴシック" panose="020B0600070205080204" pitchFamily="34" charset="-128"/>
              </a:rPr>
              <a:t>Enables build vs. buy trade-offs</a:t>
            </a:r>
          </a:p>
        </p:txBody>
      </p:sp>
      <p:sp>
        <p:nvSpPr>
          <p:cNvPr id="2" name="Slide Number Placeholder 1"/>
          <p:cNvSpPr>
            <a:spLocks noGrp="1"/>
          </p:cNvSpPr>
          <p:nvPr>
            <p:ph type="sldNum" sz="quarter" idx="12"/>
          </p:nvPr>
        </p:nvSpPr>
        <p:spPr/>
        <p:txBody>
          <a:bodyPr/>
          <a:lstStyle/>
          <a:p>
            <a:fld id="{FD31E662-8C2D-4714-B2E8-E4A1A5B8ABCC}" type="slidenum">
              <a:rPr lang="en-US" smtClean="0"/>
              <a:pPr/>
              <a:t>49</a:t>
            </a:fld>
            <a:endParaRPr lang="en-US" dirty="0"/>
          </a:p>
        </p:txBody>
      </p:sp>
    </p:spTree>
    <p:extLst>
      <p:ext uri="{BB962C8B-B14F-4D97-AF65-F5344CB8AC3E}">
        <p14:creationId xmlns:p14="http://schemas.microsoft.com/office/powerpoint/2010/main" val="80931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hr-HR" sz="4000" dirty="0" err="1" smtClean="0"/>
              <a:t>Lecture</a:t>
            </a:r>
            <a:r>
              <a:rPr lang="hr-HR" sz="4000" dirty="0" smtClean="0"/>
              <a:t> </a:t>
            </a:r>
            <a:r>
              <a:rPr lang="hr-HR" sz="4000" dirty="0" err="1" smtClean="0"/>
              <a:t>motivation</a:t>
            </a:r>
            <a:endParaRPr lang="en-US" sz="4000" dirty="0"/>
          </a:p>
        </p:txBody>
      </p:sp>
      <p:sp>
        <p:nvSpPr>
          <p:cNvPr id="5127" name="Rectangle 7"/>
          <p:cNvSpPr>
            <a:spLocks noGrp="1" noChangeArrowheads="1"/>
          </p:cNvSpPr>
          <p:nvPr>
            <p:ph idx="1"/>
          </p:nvPr>
        </p:nvSpPr>
        <p:spPr>
          <a:xfrm>
            <a:off x="1619672" y="2204864"/>
            <a:ext cx="7416824" cy="4536504"/>
          </a:xfrm>
        </p:spPr>
        <p:txBody>
          <a:bodyPr/>
          <a:lstStyle/>
          <a:p>
            <a:r>
              <a:rPr lang="en-US" dirty="0"/>
              <a:t>This is a senior level lecture, technology agnostic</a:t>
            </a:r>
          </a:p>
          <a:p>
            <a:r>
              <a:rPr lang="en-US" dirty="0"/>
              <a:t>All too often, we are faced with situations where we could rely only on our intuition and gut feelings rather than managing by the numbers</a:t>
            </a:r>
          </a:p>
          <a:p>
            <a:r>
              <a:rPr lang="en-US" dirty="0"/>
              <a:t>We will discuss required tools, data, and </a:t>
            </a:r>
            <a:r>
              <a:rPr lang="en-US" dirty="0" err="1"/>
              <a:t>quantative</a:t>
            </a:r>
            <a:r>
              <a:rPr lang="en-US" dirty="0"/>
              <a:t> measurements to make these kinds of decisions in software projects</a:t>
            </a:r>
          </a:p>
          <a:p>
            <a:endParaRPr lang="en-US"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5</a:t>
            </a:fld>
            <a:endParaRPr lang="en-US" dirty="0"/>
          </a:p>
        </p:txBody>
      </p:sp>
    </p:spTree>
    <p:extLst>
      <p:ext uri="{BB962C8B-B14F-4D97-AF65-F5344CB8AC3E}">
        <p14:creationId xmlns:p14="http://schemas.microsoft.com/office/powerpoint/2010/main" val="45185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7056784" cy="792088"/>
          </a:xfrm>
        </p:spPr>
        <p:txBody>
          <a:bodyPr/>
          <a:lstStyle/>
          <a:p>
            <a:r>
              <a:rPr lang="en-US" altLang="sr-Latn-RS" sz="3600" dirty="0">
                <a:ea typeface="ＭＳ Ｐゴシック" panose="020B0600070205080204" pitchFamily="34" charset="-128"/>
              </a:rPr>
              <a:t>COCOMO II: Added Cost drivers</a:t>
            </a:r>
            <a:endParaRPr lang="en-US" sz="3400" dirty="0"/>
          </a:p>
        </p:txBody>
      </p:sp>
      <p:sp>
        <p:nvSpPr>
          <p:cNvPr id="5127" name="Rectangle 7"/>
          <p:cNvSpPr>
            <a:spLocks noGrp="1" noChangeArrowheads="1"/>
          </p:cNvSpPr>
          <p:nvPr>
            <p:ph idx="1"/>
          </p:nvPr>
        </p:nvSpPr>
        <p:spPr>
          <a:xfrm>
            <a:off x="864754" y="2276872"/>
            <a:ext cx="8139236" cy="4464496"/>
          </a:xfrm>
        </p:spPr>
        <p:txBody>
          <a:bodyPr/>
          <a:lstStyle/>
          <a:p>
            <a:r>
              <a:rPr lang="en-US" altLang="sr-Latn-RS" dirty="0">
                <a:ea typeface="ＭＳ Ｐゴシック" panose="020B0600070205080204" pitchFamily="34" charset="-128"/>
              </a:rPr>
              <a:t>Development flexibility</a:t>
            </a:r>
          </a:p>
          <a:p>
            <a:r>
              <a:rPr lang="en-US" altLang="sr-Latn-RS" dirty="0">
                <a:ea typeface="ＭＳ Ｐゴシック" panose="020B0600070205080204" pitchFamily="34" charset="-128"/>
              </a:rPr>
              <a:t>Team cohesion</a:t>
            </a:r>
          </a:p>
          <a:p>
            <a:r>
              <a:rPr lang="en-US" altLang="sr-Latn-RS" dirty="0">
                <a:ea typeface="ＭＳ Ｐゴシック" panose="020B0600070205080204" pitchFamily="34" charset="-128"/>
              </a:rPr>
              <a:t>Developed for reuse</a:t>
            </a:r>
          </a:p>
          <a:p>
            <a:r>
              <a:rPr lang="en-US" altLang="sr-Latn-RS" dirty="0">
                <a:ea typeface="ＭＳ Ｐゴシック" panose="020B0600070205080204" pitchFamily="34" charset="-128"/>
              </a:rPr>
              <a:t>Precedent</a:t>
            </a:r>
          </a:p>
          <a:p>
            <a:r>
              <a:rPr lang="en-US" altLang="sr-Latn-RS" dirty="0">
                <a:ea typeface="ＭＳ Ｐゴシック" panose="020B0600070205080204" pitchFamily="34" charset="-128"/>
              </a:rPr>
              <a:t>Architecture &amp; risk resolution</a:t>
            </a:r>
          </a:p>
          <a:p>
            <a:r>
              <a:rPr lang="en-US" altLang="sr-Latn-RS" dirty="0">
                <a:ea typeface="ＭＳ Ｐゴシック" panose="020B0600070205080204" pitchFamily="34" charset="-128"/>
              </a:rPr>
              <a:t>Personnel continuity</a:t>
            </a:r>
          </a:p>
          <a:p>
            <a:r>
              <a:rPr lang="en-US" altLang="sr-Latn-RS" dirty="0">
                <a:ea typeface="ＭＳ Ｐゴシック" panose="020B0600070205080204" pitchFamily="34" charset="-128"/>
              </a:rPr>
              <a:t>Documentation match life cycle needs</a:t>
            </a:r>
          </a:p>
          <a:p>
            <a:r>
              <a:rPr lang="en-US" altLang="sr-Latn-RS" dirty="0">
                <a:ea typeface="ＭＳ Ｐゴシック" panose="020B0600070205080204" pitchFamily="34" charset="-128"/>
              </a:rPr>
              <a:t>Multi-Site </a:t>
            </a:r>
            <a:r>
              <a:rPr lang="en-US" altLang="sr-Latn-RS" dirty="0" smtClean="0">
                <a:ea typeface="ＭＳ Ｐゴシック" panose="020B0600070205080204" pitchFamily="34" charset="-128"/>
              </a:rPr>
              <a:t>development</a:t>
            </a:r>
            <a:endParaRPr lang="en-US" altLang="sr-Latn-R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FD31E662-8C2D-4714-B2E8-E4A1A5B8ABCC}" type="slidenum">
              <a:rPr lang="en-US" smtClean="0"/>
              <a:pPr/>
              <a:t>50</a:t>
            </a:fld>
            <a:endParaRPr lang="en-US" dirty="0"/>
          </a:p>
        </p:txBody>
      </p:sp>
    </p:spTree>
    <p:extLst>
      <p:ext uri="{BB962C8B-B14F-4D97-AF65-F5344CB8AC3E}">
        <p14:creationId xmlns:p14="http://schemas.microsoft.com/office/powerpoint/2010/main" val="157724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7056784" cy="792088"/>
          </a:xfrm>
        </p:spPr>
        <p:txBody>
          <a:bodyPr/>
          <a:lstStyle/>
          <a:p>
            <a:r>
              <a:rPr lang="en-US" altLang="sr-Latn-RS" sz="3600" dirty="0">
                <a:ea typeface="ＭＳ Ｐゴシック" panose="020B0600070205080204" pitchFamily="34" charset="-128"/>
              </a:rPr>
              <a:t>Advantages of COCOMO </a:t>
            </a:r>
            <a:endParaRPr lang="en-US" sz="3400" dirty="0"/>
          </a:p>
        </p:txBody>
      </p:sp>
      <p:sp>
        <p:nvSpPr>
          <p:cNvPr id="5127" name="Rectangle 7"/>
          <p:cNvSpPr>
            <a:spLocks noGrp="1" noChangeArrowheads="1"/>
          </p:cNvSpPr>
          <p:nvPr>
            <p:ph idx="1"/>
          </p:nvPr>
        </p:nvSpPr>
        <p:spPr>
          <a:xfrm>
            <a:off x="1078446" y="2276872"/>
            <a:ext cx="8139236" cy="4464496"/>
          </a:xfrm>
        </p:spPr>
        <p:txBody>
          <a:bodyPr/>
          <a:lstStyle/>
          <a:p>
            <a:r>
              <a:rPr lang="en-US" altLang="sr-Latn-RS" dirty="0">
                <a:ea typeface="ＭＳ Ｐゴシック" panose="020B0600070205080204" pitchFamily="34" charset="-128"/>
              </a:rPr>
              <a:t>Appropriate for a quick, high-level estimation of project costs</a:t>
            </a:r>
          </a:p>
          <a:p>
            <a:r>
              <a:rPr lang="en-US" altLang="sr-Latn-RS" dirty="0">
                <a:ea typeface="ＭＳ Ｐゴシック" panose="020B0600070205080204" pitchFamily="34" charset="-128"/>
              </a:rPr>
              <a:t>Fair results with smaller projects in a well known development environment</a:t>
            </a:r>
          </a:p>
          <a:p>
            <a:pPr lvl="1"/>
            <a:r>
              <a:rPr lang="en-US" altLang="sr-Latn-RS" dirty="0">
                <a:ea typeface="ＭＳ Ｐゴシック" panose="020B0600070205080204" pitchFamily="34" charset="-128"/>
              </a:rPr>
              <a:t>Assumes comparison with past projects is possible</a:t>
            </a:r>
          </a:p>
          <a:p>
            <a:r>
              <a:rPr lang="en-US" altLang="sr-Latn-RS" dirty="0">
                <a:ea typeface="ＭＳ Ｐゴシック" panose="020B0600070205080204" pitchFamily="34" charset="-128"/>
              </a:rPr>
              <a:t>Covers all development activities (from analysis to testing) </a:t>
            </a:r>
          </a:p>
          <a:p>
            <a:r>
              <a:rPr lang="en-US" altLang="sr-Latn-RS" dirty="0">
                <a:ea typeface="ＭＳ Ｐゴシック" panose="020B0600070205080204" pitchFamily="34" charset="-128"/>
              </a:rPr>
              <a:t>Intermediate COCOMO yields good results for projects on which the model is </a:t>
            </a:r>
            <a:r>
              <a:rPr lang="en-US" altLang="sr-Latn-RS" dirty="0" smtClean="0">
                <a:ea typeface="ＭＳ Ｐゴシック" panose="020B0600070205080204" pitchFamily="34" charset="-128"/>
              </a:rPr>
              <a:t>base</a:t>
            </a:r>
            <a:r>
              <a:rPr lang="hr-HR" altLang="sr-Latn-RS" dirty="0" smtClean="0">
                <a:ea typeface="ＭＳ Ｐゴシック" panose="020B0600070205080204" pitchFamily="34" charset="-128"/>
              </a:rPr>
              <a:t>d</a:t>
            </a:r>
            <a:endParaRPr lang="en-US" altLang="sr-Latn-R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FD31E662-8C2D-4714-B2E8-E4A1A5B8ABCC}" type="slidenum">
              <a:rPr lang="en-US" smtClean="0"/>
              <a:pPr/>
              <a:t>51</a:t>
            </a:fld>
            <a:endParaRPr lang="en-US" dirty="0"/>
          </a:p>
        </p:txBody>
      </p:sp>
    </p:spTree>
    <p:extLst>
      <p:ext uri="{BB962C8B-B14F-4D97-AF65-F5344CB8AC3E}">
        <p14:creationId xmlns:p14="http://schemas.microsoft.com/office/powerpoint/2010/main" val="167311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7056784" cy="792088"/>
          </a:xfrm>
        </p:spPr>
        <p:txBody>
          <a:bodyPr/>
          <a:lstStyle/>
          <a:p>
            <a:r>
              <a:rPr lang="en-US" altLang="sr-Latn-RS" sz="3600" dirty="0">
                <a:ea typeface="ＭＳ Ｐゴシック" panose="020B0600070205080204" pitchFamily="34" charset="-128"/>
              </a:rPr>
              <a:t>Problems with COCOMO</a:t>
            </a:r>
            <a:endParaRPr lang="en-US" sz="3400" dirty="0"/>
          </a:p>
        </p:txBody>
      </p:sp>
      <p:sp>
        <p:nvSpPr>
          <p:cNvPr id="5127" name="Rectangle 7"/>
          <p:cNvSpPr>
            <a:spLocks noGrp="1" noChangeArrowheads="1"/>
          </p:cNvSpPr>
          <p:nvPr>
            <p:ph idx="1"/>
          </p:nvPr>
        </p:nvSpPr>
        <p:spPr>
          <a:xfrm>
            <a:off x="1078446" y="2276872"/>
            <a:ext cx="8139236" cy="4464496"/>
          </a:xfrm>
        </p:spPr>
        <p:txBody>
          <a:bodyPr/>
          <a:lstStyle/>
          <a:p>
            <a:r>
              <a:rPr lang="en-US" altLang="sr-Latn-RS" dirty="0">
                <a:ea typeface="ＭＳ Ｐゴシック" panose="020B0600070205080204" pitchFamily="34" charset="-128"/>
              </a:rPr>
              <a:t>Judgment requirement to determine the influencing factors and their values</a:t>
            </a:r>
          </a:p>
          <a:p>
            <a:r>
              <a:rPr lang="en-US" altLang="sr-Latn-RS" dirty="0">
                <a:ea typeface="ＭＳ Ｐゴシック" panose="020B0600070205080204" pitchFamily="34" charset="-128"/>
              </a:rPr>
              <a:t>Experience shows that estimation results can deviate from actual effort by a factor of 4</a:t>
            </a:r>
          </a:p>
          <a:p>
            <a:r>
              <a:rPr lang="en-US" altLang="sr-Latn-RS" dirty="0">
                <a:ea typeface="ＭＳ Ｐゴシック" panose="020B0600070205080204" pitchFamily="34" charset="-128"/>
              </a:rPr>
              <a:t>Some important factors are not considered:</a:t>
            </a:r>
          </a:p>
          <a:p>
            <a:pPr lvl="1"/>
            <a:r>
              <a:rPr lang="en-US" altLang="sr-Latn-RS" dirty="0">
                <a:ea typeface="ＭＳ Ｐゴシック" panose="020B0600070205080204" pitchFamily="34" charset="-128"/>
              </a:rPr>
              <a:t>Skills of team members, travel, environmental factors, user interface quality, overhead </a:t>
            </a:r>
            <a:r>
              <a:rPr lang="en-US" altLang="sr-Latn-RS" dirty="0" smtClean="0">
                <a:ea typeface="ＭＳ Ｐゴシック" panose="020B0600070205080204" pitchFamily="34" charset="-128"/>
              </a:rPr>
              <a:t>cost</a:t>
            </a:r>
            <a:endParaRPr lang="hr-HR" altLang="sr-Latn-RS" dirty="0" smtClean="0">
              <a:ea typeface="ＭＳ Ｐゴシック" panose="020B0600070205080204" pitchFamily="34" charset="-128"/>
            </a:endParaRPr>
          </a:p>
          <a:p>
            <a:pPr lvl="1"/>
            <a:endParaRPr lang="en-US" altLang="sr-Latn-R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FD31E662-8C2D-4714-B2E8-E4A1A5B8ABCC}" type="slidenum">
              <a:rPr lang="en-US" smtClean="0"/>
              <a:pPr/>
              <a:t>52</a:t>
            </a:fld>
            <a:endParaRPr lang="en-US" dirty="0"/>
          </a:p>
        </p:txBody>
      </p:sp>
    </p:spTree>
    <p:extLst>
      <p:ext uri="{BB962C8B-B14F-4D97-AF65-F5344CB8AC3E}">
        <p14:creationId xmlns:p14="http://schemas.microsoft.com/office/powerpoint/2010/main" val="424193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7056784" cy="792088"/>
          </a:xfrm>
        </p:spPr>
        <p:txBody>
          <a:bodyPr/>
          <a:lstStyle/>
          <a:p>
            <a:r>
              <a:rPr lang="en-US" altLang="sr-Latn-RS" sz="3600" dirty="0">
                <a:ea typeface="ＭＳ Ｐゴシック" panose="020B0600070205080204" pitchFamily="34" charset="-128"/>
              </a:rPr>
              <a:t>Problems with COCOMO</a:t>
            </a:r>
            <a:endParaRPr lang="en-US" sz="3400" dirty="0"/>
          </a:p>
        </p:txBody>
      </p:sp>
      <p:sp>
        <p:nvSpPr>
          <p:cNvPr id="5127" name="Rectangle 7"/>
          <p:cNvSpPr>
            <a:spLocks noGrp="1" noChangeArrowheads="1"/>
          </p:cNvSpPr>
          <p:nvPr>
            <p:ph idx="1"/>
          </p:nvPr>
        </p:nvSpPr>
        <p:spPr>
          <a:xfrm>
            <a:off x="1078446" y="2276872"/>
            <a:ext cx="8139236" cy="4464496"/>
          </a:xfrm>
        </p:spPr>
        <p:txBody>
          <a:bodyPr/>
          <a:lstStyle/>
          <a:p>
            <a:r>
              <a:rPr lang="en-US" altLang="sr-Latn-RS" dirty="0">
                <a:ea typeface="ＭＳ Ｐゴシック" panose="020B0600070205080204" pitchFamily="34" charset="-128"/>
              </a:rPr>
              <a:t>Judgment requirement to determine the influencing factors and their values</a:t>
            </a:r>
          </a:p>
          <a:p>
            <a:r>
              <a:rPr lang="en-US" altLang="sr-Latn-RS" dirty="0">
                <a:ea typeface="ＭＳ Ｐゴシック" panose="020B0600070205080204" pitchFamily="34" charset="-128"/>
              </a:rPr>
              <a:t>Experience shows that estimation results can deviate from actual effort by a factor of 4</a:t>
            </a:r>
          </a:p>
          <a:p>
            <a:r>
              <a:rPr lang="en-US" altLang="sr-Latn-RS" dirty="0">
                <a:ea typeface="ＭＳ Ｐゴシック" panose="020B0600070205080204" pitchFamily="34" charset="-128"/>
              </a:rPr>
              <a:t>Some important factors are not considered:</a:t>
            </a:r>
          </a:p>
          <a:p>
            <a:pPr lvl="1"/>
            <a:r>
              <a:rPr lang="en-US" altLang="sr-Latn-RS" dirty="0">
                <a:ea typeface="ＭＳ Ｐゴシック" panose="020B0600070205080204" pitchFamily="34" charset="-128"/>
              </a:rPr>
              <a:t>Skills of team members, travel, environmental factors, user interface quality, overhead </a:t>
            </a:r>
            <a:r>
              <a:rPr lang="en-US" altLang="sr-Latn-RS" dirty="0" smtClean="0">
                <a:ea typeface="ＭＳ Ｐゴシック" panose="020B0600070205080204" pitchFamily="34" charset="-128"/>
              </a:rPr>
              <a:t>cost</a:t>
            </a:r>
            <a:endParaRPr lang="hr-HR" altLang="sr-Latn-RS" dirty="0" smtClean="0">
              <a:ea typeface="ＭＳ Ｐゴシック" panose="020B0600070205080204" pitchFamily="34" charset="-128"/>
            </a:endParaRPr>
          </a:p>
          <a:p>
            <a:pPr lvl="1"/>
            <a:endParaRPr lang="en-US" altLang="sr-Latn-RS"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FD31E662-8C2D-4714-B2E8-E4A1A5B8ABCC}" type="slidenum">
              <a:rPr lang="en-US" smtClean="0"/>
              <a:pPr/>
              <a:t>53</a:t>
            </a:fld>
            <a:endParaRPr lang="en-US" dirty="0"/>
          </a:p>
        </p:txBody>
      </p:sp>
    </p:spTree>
    <p:extLst>
      <p:ext uri="{BB962C8B-B14F-4D97-AF65-F5344CB8AC3E}">
        <p14:creationId xmlns:p14="http://schemas.microsoft.com/office/powerpoint/2010/main" val="17403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sr-Latn-RS" sz="4000" dirty="0">
                <a:ea typeface="ＭＳ Ｐゴシック" panose="020B0600070205080204" pitchFamily="34" charset="-128"/>
              </a:rPr>
              <a:t>Function Point Analysis</a:t>
            </a:r>
            <a:endParaRPr lang="en-US" sz="4000" dirty="0"/>
          </a:p>
        </p:txBody>
      </p:sp>
      <p:sp>
        <p:nvSpPr>
          <p:cNvPr id="3" name="Content Placeholder 2"/>
          <p:cNvSpPr>
            <a:spLocks noGrp="1"/>
          </p:cNvSpPr>
          <p:nvPr>
            <p:ph idx="1"/>
          </p:nvPr>
        </p:nvSpPr>
        <p:spPr>
          <a:xfrm>
            <a:off x="1547664" y="2057400"/>
            <a:ext cx="7488832" cy="4683968"/>
          </a:xfrm>
        </p:spPr>
        <p:txBody>
          <a:bodyPr/>
          <a:lstStyle/>
          <a:p>
            <a:endParaRPr lang="hr-HR" altLang="sr-Latn-RS" dirty="0" smtClean="0">
              <a:ea typeface="ＭＳ Ｐゴシック" panose="020B0600070205080204" pitchFamily="34" charset="-128"/>
            </a:endParaRPr>
          </a:p>
          <a:p>
            <a:r>
              <a:rPr lang="en-US" altLang="sr-Latn-RS" dirty="0" smtClean="0">
                <a:ea typeface="ＭＳ Ｐゴシック" panose="020B0600070205080204" pitchFamily="34" charset="-128"/>
              </a:rPr>
              <a:t>Developed </a:t>
            </a:r>
            <a:r>
              <a:rPr lang="en-US" altLang="sr-Latn-RS" dirty="0">
                <a:ea typeface="ＭＳ Ｐゴシック" panose="020B0600070205080204" pitchFamily="34" charset="-128"/>
              </a:rPr>
              <a:t>by Allen Albrecht, IBM Research, 1979</a:t>
            </a:r>
          </a:p>
          <a:p>
            <a:r>
              <a:rPr lang="en-US" altLang="sr-Latn-RS" dirty="0">
                <a:ea typeface="ＭＳ Ｐゴシック" panose="020B0600070205080204" pitchFamily="34" charset="-128"/>
              </a:rPr>
              <a:t>Technique to determine size of software projects</a:t>
            </a:r>
          </a:p>
          <a:p>
            <a:pPr lvl="1"/>
            <a:r>
              <a:rPr lang="en-US" altLang="sr-Latn-RS" dirty="0">
                <a:ea typeface="ＭＳ Ｐゴシック" panose="020B0600070205080204" pitchFamily="34" charset="-128"/>
              </a:rPr>
              <a:t>Size is measured from a functional point of view </a:t>
            </a:r>
          </a:p>
          <a:p>
            <a:pPr lvl="1"/>
            <a:r>
              <a:rPr lang="en-US" altLang="sr-Latn-RS" dirty="0">
                <a:ea typeface="ＭＳ Ｐゴシック" panose="020B0600070205080204" pitchFamily="34" charset="-128"/>
              </a:rPr>
              <a:t>Estimates are based on functional requirements</a:t>
            </a:r>
          </a:p>
          <a:p>
            <a:r>
              <a:rPr lang="en-US" altLang="sr-Latn-RS" dirty="0">
                <a:latin typeface="Arial" panose="020B0604020202020204" pitchFamily="34" charset="0"/>
                <a:ea typeface="ＭＳ Ｐゴシック" panose="020B0600070205080204" pitchFamily="34" charset="-128"/>
              </a:rPr>
              <a:t>Albrecht originally used the technique to predict effort </a:t>
            </a:r>
          </a:p>
          <a:p>
            <a:pPr lvl="1"/>
            <a:r>
              <a:rPr lang="en-US" altLang="sr-Latn-RS" dirty="0">
                <a:latin typeface="Arial" panose="020B0604020202020204" pitchFamily="34" charset="0"/>
                <a:ea typeface="ＭＳ Ｐゴシック" panose="020B0600070205080204" pitchFamily="34" charset="-128"/>
              </a:rPr>
              <a:t>Size is usually the primary driver of development </a:t>
            </a:r>
            <a:r>
              <a:rPr lang="en-US" altLang="sr-Latn-RS" dirty="0" smtClean="0">
                <a:latin typeface="Arial" panose="020B0604020202020204" pitchFamily="34" charset="0"/>
                <a:ea typeface="ＭＳ Ｐゴシック" panose="020B0600070205080204" pitchFamily="34" charset="-128"/>
              </a:rPr>
              <a:t>effort</a:t>
            </a:r>
            <a:endParaRPr lang="en-US" dirty="0"/>
          </a:p>
        </p:txBody>
      </p:sp>
      <p:sp>
        <p:nvSpPr>
          <p:cNvPr id="4" name="Slide Number Placeholder 3"/>
          <p:cNvSpPr>
            <a:spLocks noGrp="1"/>
          </p:cNvSpPr>
          <p:nvPr>
            <p:ph type="sldNum" sz="quarter" idx="12"/>
          </p:nvPr>
        </p:nvSpPr>
        <p:spPr/>
        <p:txBody>
          <a:bodyPr/>
          <a:lstStyle/>
          <a:p>
            <a:fld id="{FD31E662-8C2D-4714-B2E8-E4A1A5B8ABCC}" type="slidenum">
              <a:rPr lang="en-US" smtClean="0"/>
              <a:pPr/>
              <a:t>54</a:t>
            </a:fld>
            <a:endParaRPr lang="en-US" dirty="0"/>
          </a:p>
        </p:txBody>
      </p:sp>
    </p:spTree>
    <p:extLst>
      <p:ext uri="{BB962C8B-B14F-4D97-AF65-F5344CB8AC3E}">
        <p14:creationId xmlns:p14="http://schemas.microsoft.com/office/powerpoint/2010/main" val="9788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sr-Latn-RS" sz="4000" dirty="0">
                <a:ea typeface="ＭＳ Ｐゴシック" panose="020B0600070205080204" pitchFamily="34" charset="-128"/>
              </a:rPr>
              <a:t>Function Point Analysis</a:t>
            </a:r>
            <a:endParaRPr lang="en-US" sz="4000" dirty="0"/>
          </a:p>
        </p:txBody>
      </p:sp>
      <p:sp>
        <p:nvSpPr>
          <p:cNvPr id="3" name="Content Placeholder 2"/>
          <p:cNvSpPr>
            <a:spLocks noGrp="1"/>
          </p:cNvSpPr>
          <p:nvPr>
            <p:ph idx="1"/>
          </p:nvPr>
        </p:nvSpPr>
        <p:spPr>
          <a:xfrm>
            <a:off x="1547664" y="2057400"/>
            <a:ext cx="7488832" cy="4683968"/>
          </a:xfrm>
        </p:spPr>
        <p:txBody>
          <a:bodyPr/>
          <a:lstStyle/>
          <a:p>
            <a:pPr lvl="1"/>
            <a:endParaRPr lang="en-US" altLang="sr-Latn-RS" dirty="0">
              <a:ea typeface="ＭＳ Ｐゴシック" panose="020B0600070205080204" pitchFamily="34" charset="-128"/>
            </a:endParaRPr>
          </a:p>
          <a:p>
            <a:r>
              <a:rPr lang="en-US" altLang="sr-Latn-RS" dirty="0">
                <a:ea typeface="ＭＳ Ｐゴシック" panose="020B0600070205080204" pitchFamily="34" charset="-128"/>
              </a:rPr>
              <a:t>Independent of</a:t>
            </a:r>
          </a:p>
          <a:p>
            <a:pPr lvl="1"/>
            <a:r>
              <a:rPr lang="en-US" altLang="sr-Latn-RS" dirty="0">
                <a:ea typeface="ＭＳ Ｐゴシック" panose="020B0600070205080204" pitchFamily="34" charset="-128"/>
              </a:rPr>
              <a:t>Implementation language and technology</a:t>
            </a:r>
          </a:p>
          <a:p>
            <a:pPr lvl="1"/>
            <a:r>
              <a:rPr lang="en-US" altLang="sr-Latn-RS" dirty="0">
                <a:ea typeface="ＭＳ Ｐゴシック" panose="020B0600070205080204" pitchFamily="34" charset="-128"/>
              </a:rPr>
              <a:t>Development methodology</a:t>
            </a:r>
          </a:p>
          <a:p>
            <a:pPr lvl="1"/>
            <a:r>
              <a:rPr lang="en-US" altLang="sr-Latn-RS" dirty="0">
                <a:ea typeface="ＭＳ Ｐゴシック" panose="020B0600070205080204" pitchFamily="34" charset="-128"/>
              </a:rPr>
              <a:t>Capability of the project team</a:t>
            </a:r>
          </a:p>
          <a:p>
            <a:r>
              <a:rPr lang="en-US" altLang="sr-Latn-RS" dirty="0">
                <a:ea typeface="ＭＳ Ｐゴシック" panose="020B0600070205080204" pitchFamily="34" charset="-128"/>
              </a:rPr>
              <a:t>A top-down approach based on function types</a:t>
            </a:r>
          </a:p>
          <a:p>
            <a:pPr lvl="1"/>
            <a:r>
              <a:rPr lang="en-US" altLang="sr-Latn-RS" dirty="0">
                <a:ea typeface="ＭＳ Ｐゴシック" panose="020B0600070205080204" pitchFamily="34" charset="-128"/>
              </a:rPr>
              <a:t>Three steps: Plan the count, perform the count, estimate the effort. </a:t>
            </a:r>
          </a:p>
          <a:p>
            <a:pPr lvl="1"/>
            <a:endParaRPr lang="en-US" altLang="sr-Latn-RS" dirty="0">
              <a:ea typeface="ＭＳ Ｐゴシック" panose="020B0600070205080204" pitchFamily="34" charset="-128"/>
            </a:endParaRPr>
          </a:p>
          <a:p>
            <a:endParaRPr lang="en-US" dirty="0"/>
          </a:p>
        </p:txBody>
      </p:sp>
      <p:sp>
        <p:nvSpPr>
          <p:cNvPr id="4" name="Slide Number Placeholder 3"/>
          <p:cNvSpPr>
            <a:spLocks noGrp="1"/>
          </p:cNvSpPr>
          <p:nvPr>
            <p:ph type="sldNum" sz="quarter" idx="12"/>
          </p:nvPr>
        </p:nvSpPr>
        <p:spPr/>
        <p:txBody>
          <a:bodyPr/>
          <a:lstStyle/>
          <a:p>
            <a:fld id="{FD31E662-8C2D-4714-B2E8-E4A1A5B8ABCC}" type="slidenum">
              <a:rPr lang="en-US" smtClean="0"/>
              <a:pPr/>
              <a:t>55</a:t>
            </a:fld>
            <a:endParaRPr lang="en-US" dirty="0"/>
          </a:p>
        </p:txBody>
      </p:sp>
    </p:spTree>
    <p:extLst>
      <p:ext uri="{BB962C8B-B14F-4D97-AF65-F5344CB8AC3E}">
        <p14:creationId xmlns:p14="http://schemas.microsoft.com/office/powerpoint/2010/main" val="251986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sr-Latn-RS" dirty="0" err="1" smtClean="0">
                <a:ea typeface="ＭＳ Ｐゴシック" panose="020B0600070205080204" pitchFamily="34" charset="-128"/>
              </a:rPr>
              <a:t>Steps</a:t>
            </a:r>
            <a:r>
              <a:rPr lang="hr-HR" altLang="sr-Latn-RS" dirty="0" smtClean="0">
                <a:ea typeface="ＭＳ Ｐゴシック" panose="020B0600070205080204" pitchFamily="34" charset="-128"/>
              </a:rPr>
              <a:t> </a:t>
            </a:r>
            <a:r>
              <a:rPr lang="hr-HR" altLang="sr-Latn-RS" dirty="0" err="1" smtClean="0">
                <a:ea typeface="ＭＳ Ｐゴシック" panose="020B0600070205080204" pitchFamily="34" charset="-128"/>
              </a:rPr>
              <a:t>in</a:t>
            </a:r>
            <a:r>
              <a:rPr lang="hr-HR" altLang="sr-Latn-RS" dirty="0" smtClean="0">
                <a:ea typeface="ＭＳ Ｐゴシック" panose="020B0600070205080204" pitchFamily="34" charset="-128"/>
              </a:rPr>
              <a:t> </a:t>
            </a:r>
            <a:r>
              <a:rPr lang="en-US" altLang="sr-Latn-RS" dirty="0" smtClean="0">
                <a:ea typeface="ＭＳ Ｐゴシック" panose="020B0600070205080204" pitchFamily="34" charset="-128"/>
              </a:rPr>
              <a:t>Function </a:t>
            </a:r>
            <a:r>
              <a:rPr lang="en-US" altLang="sr-Latn-RS" dirty="0">
                <a:ea typeface="ＭＳ Ｐゴシック" panose="020B0600070205080204" pitchFamily="34" charset="-128"/>
              </a:rPr>
              <a:t>Point Analysis</a:t>
            </a:r>
            <a:endParaRPr lang="en-US" dirty="0"/>
          </a:p>
        </p:txBody>
      </p:sp>
      <p:sp>
        <p:nvSpPr>
          <p:cNvPr id="3" name="Content Placeholder 2"/>
          <p:cNvSpPr>
            <a:spLocks noGrp="1"/>
          </p:cNvSpPr>
          <p:nvPr>
            <p:ph idx="1"/>
          </p:nvPr>
        </p:nvSpPr>
        <p:spPr>
          <a:xfrm>
            <a:off x="1547664" y="2057400"/>
            <a:ext cx="7488832" cy="4683968"/>
          </a:xfrm>
        </p:spPr>
        <p:txBody>
          <a:bodyPr/>
          <a:lstStyle/>
          <a:p>
            <a:r>
              <a:rPr lang="en-US" altLang="sr-Latn-RS" dirty="0">
                <a:ea typeface="ＭＳ Ｐゴシック" panose="020B0600070205080204" pitchFamily="34" charset="-128"/>
              </a:rPr>
              <a:t>Plan the count </a:t>
            </a:r>
          </a:p>
          <a:p>
            <a:pPr lvl="1"/>
            <a:r>
              <a:rPr lang="en-US" altLang="sr-Latn-RS" dirty="0">
                <a:ea typeface="ＭＳ Ｐゴシック" panose="020B0600070205080204" pitchFamily="34" charset="-128"/>
              </a:rPr>
              <a:t>Type of count: development, enhancement, application</a:t>
            </a:r>
          </a:p>
          <a:p>
            <a:pPr lvl="1"/>
            <a:r>
              <a:rPr lang="en-US" altLang="sr-Latn-RS" dirty="0">
                <a:ea typeface="ＭＳ Ｐゴシック" panose="020B0600070205080204" pitchFamily="34" charset="-128"/>
              </a:rPr>
              <a:t>Identify the counting boundary</a:t>
            </a:r>
          </a:p>
          <a:p>
            <a:pPr lvl="1"/>
            <a:r>
              <a:rPr lang="en-US" altLang="sr-Latn-RS" dirty="0">
                <a:ea typeface="ＭＳ Ｐゴシック" panose="020B0600070205080204" pitchFamily="34" charset="-128"/>
              </a:rPr>
              <a:t>Identify sources for counting information: software, documentation and/or expert</a:t>
            </a:r>
          </a:p>
          <a:p>
            <a:r>
              <a:rPr lang="en-US" altLang="sr-Latn-RS" dirty="0">
                <a:ea typeface="ＭＳ Ｐゴシック" panose="020B0600070205080204" pitchFamily="34" charset="-128"/>
              </a:rPr>
              <a:t>Perform the count</a:t>
            </a:r>
          </a:p>
          <a:p>
            <a:pPr lvl="1"/>
            <a:r>
              <a:rPr lang="en-US" altLang="sr-Latn-RS" dirty="0">
                <a:ea typeface="ＭＳ Ｐゴシック" panose="020B0600070205080204" pitchFamily="34" charset="-128"/>
              </a:rPr>
              <a:t>Count data access functions</a:t>
            </a:r>
          </a:p>
          <a:p>
            <a:pPr lvl="1"/>
            <a:r>
              <a:rPr lang="en-US" altLang="sr-Latn-RS" dirty="0">
                <a:ea typeface="ＭＳ Ｐゴシック" panose="020B0600070205080204" pitchFamily="34" charset="-128"/>
              </a:rPr>
              <a:t>Count transaction functions</a:t>
            </a:r>
            <a:endParaRPr lang="en-US" dirty="0"/>
          </a:p>
        </p:txBody>
      </p:sp>
      <p:sp>
        <p:nvSpPr>
          <p:cNvPr id="4" name="Slide Number Placeholder 3"/>
          <p:cNvSpPr>
            <a:spLocks noGrp="1"/>
          </p:cNvSpPr>
          <p:nvPr>
            <p:ph type="sldNum" sz="quarter" idx="12"/>
          </p:nvPr>
        </p:nvSpPr>
        <p:spPr/>
        <p:txBody>
          <a:bodyPr/>
          <a:lstStyle/>
          <a:p>
            <a:fld id="{FD31E662-8C2D-4714-B2E8-E4A1A5B8ABCC}" type="slidenum">
              <a:rPr lang="en-US" smtClean="0"/>
              <a:pPr/>
              <a:t>56</a:t>
            </a:fld>
            <a:endParaRPr lang="en-US" dirty="0"/>
          </a:p>
        </p:txBody>
      </p:sp>
    </p:spTree>
    <p:extLst>
      <p:ext uri="{BB962C8B-B14F-4D97-AF65-F5344CB8AC3E}">
        <p14:creationId xmlns:p14="http://schemas.microsoft.com/office/powerpoint/2010/main" val="357481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sr-Latn-RS" dirty="0" err="1" smtClean="0">
                <a:ea typeface="ＭＳ Ｐゴシック" panose="020B0600070205080204" pitchFamily="34" charset="-128"/>
              </a:rPr>
              <a:t>Steps</a:t>
            </a:r>
            <a:r>
              <a:rPr lang="hr-HR" altLang="sr-Latn-RS" dirty="0" smtClean="0">
                <a:ea typeface="ＭＳ Ｐゴシック" panose="020B0600070205080204" pitchFamily="34" charset="-128"/>
              </a:rPr>
              <a:t> </a:t>
            </a:r>
            <a:r>
              <a:rPr lang="hr-HR" altLang="sr-Latn-RS" dirty="0" err="1" smtClean="0">
                <a:ea typeface="ＭＳ Ｐゴシック" panose="020B0600070205080204" pitchFamily="34" charset="-128"/>
              </a:rPr>
              <a:t>in</a:t>
            </a:r>
            <a:r>
              <a:rPr lang="hr-HR" altLang="sr-Latn-RS" dirty="0" smtClean="0">
                <a:ea typeface="ＭＳ Ｐゴシック" panose="020B0600070205080204" pitchFamily="34" charset="-128"/>
              </a:rPr>
              <a:t> </a:t>
            </a:r>
            <a:r>
              <a:rPr lang="en-US" altLang="sr-Latn-RS" dirty="0" smtClean="0">
                <a:ea typeface="ＭＳ Ｐゴシック" panose="020B0600070205080204" pitchFamily="34" charset="-128"/>
              </a:rPr>
              <a:t>Function </a:t>
            </a:r>
            <a:r>
              <a:rPr lang="en-US" altLang="sr-Latn-RS" dirty="0">
                <a:ea typeface="ＭＳ Ｐゴシック" panose="020B0600070205080204" pitchFamily="34" charset="-128"/>
              </a:rPr>
              <a:t>Point Analysis</a:t>
            </a:r>
            <a:endParaRPr lang="en-US" dirty="0"/>
          </a:p>
        </p:txBody>
      </p:sp>
      <p:sp>
        <p:nvSpPr>
          <p:cNvPr id="3" name="Content Placeholder 2"/>
          <p:cNvSpPr>
            <a:spLocks noGrp="1"/>
          </p:cNvSpPr>
          <p:nvPr>
            <p:ph idx="1"/>
          </p:nvPr>
        </p:nvSpPr>
        <p:spPr>
          <a:xfrm>
            <a:off x="1547664" y="2057400"/>
            <a:ext cx="7488832" cy="4683968"/>
          </a:xfrm>
        </p:spPr>
        <p:txBody>
          <a:bodyPr/>
          <a:lstStyle/>
          <a:p>
            <a:r>
              <a:rPr lang="en-US" altLang="sr-Latn-RS" dirty="0">
                <a:ea typeface="ＭＳ Ｐゴシック" panose="020B0600070205080204" pitchFamily="34" charset="-128"/>
              </a:rPr>
              <a:t>Estimate the effort</a:t>
            </a:r>
          </a:p>
          <a:p>
            <a:pPr lvl="1"/>
            <a:r>
              <a:rPr lang="en-US" altLang="sr-Latn-RS" dirty="0">
                <a:ea typeface="ＭＳ Ｐゴシック" panose="020B0600070205080204" pitchFamily="34" charset="-128"/>
              </a:rPr>
              <a:t>Compute the unadjusted function points (UFP)</a:t>
            </a:r>
          </a:p>
          <a:p>
            <a:pPr lvl="1"/>
            <a:r>
              <a:rPr lang="en-US" altLang="sr-Latn-RS" dirty="0">
                <a:ea typeface="ＭＳ Ｐゴシック" panose="020B0600070205080204" pitchFamily="34" charset="-128"/>
              </a:rPr>
              <a:t>Compute the Value Added Factor (VAF)</a:t>
            </a:r>
          </a:p>
          <a:p>
            <a:pPr lvl="1"/>
            <a:r>
              <a:rPr lang="en-US" altLang="sr-Latn-RS" dirty="0">
                <a:ea typeface="ＭＳ Ｐゴシック" panose="020B0600070205080204" pitchFamily="34" charset="-128"/>
              </a:rPr>
              <a:t>Compute the adjusted Function Points (FA)</a:t>
            </a:r>
          </a:p>
          <a:p>
            <a:pPr lvl="1"/>
            <a:r>
              <a:rPr lang="en-US" altLang="sr-Latn-RS" dirty="0">
                <a:ea typeface="ＭＳ Ｐゴシック" panose="020B0600070205080204" pitchFamily="34" charset="-128"/>
              </a:rPr>
              <a:t>Compute the performance factor</a:t>
            </a:r>
          </a:p>
          <a:p>
            <a:pPr lvl="1"/>
            <a:r>
              <a:rPr lang="en-US" altLang="sr-Latn-RS" dirty="0">
                <a:ea typeface="ＭＳ Ｐゴシック" panose="020B0600070205080204" pitchFamily="34" charset="-128"/>
              </a:rPr>
              <a:t>Calculate the effort in person days</a:t>
            </a:r>
          </a:p>
        </p:txBody>
      </p:sp>
      <p:sp>
        <p:nvSpPr>
          <p:cNvPr id="4" name="Slide Number Placeholder 3"/>
          <p:cNvSpPr>
            <a:spLocks noGrp="1"/>
          </p:cNvSpPr>
          <p:nvPr>
            <p:ph type="sldNum" sz="quarter" idx="12"/>
          </p:nvPr>
        </p:nvSpPr>
        <p:spPr/>
        <p:txBody>
          <a:bodyPr/>
          <a:lstStyle/>
          <a:p>
            <a:fld id="{FD31E662-8C2D-4714-B2E8-E4A1A5B8ABCC}" type="slidenum">
              <a:rPr lang="en-US" smtClean="0"/>
              <a:pPr/>
              <a:t>57</a:t>
            </a:fld>
            <a:endParaRPr lang="en-US" dirty="0"/>
          </a:p>
        </p:txBody>
      </p:sp>
    </p:spTree>
    <p:extLst>
      <p:ext uri="{BB962C8B-B14F-4D97-AF65-F5344CB8AC3E}">
        <p14:creationId xmlns:p14="http://schemas.microsoft.com/office/powerpoint/2010/main" val="11646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Function Types</a:t>
            </a:r>
            <a:endParaRPr lang="en-US" noProof="0" dirty="0"/>
          </a:p>
        </p:txBody>
      </p:sp>
      <p:sp>
        <p:nvSpPr>
          <p:cNvPr id="3" name="Content Placeholder 2"/>
          <p:cNvSpPr>
            <a:spLocks noGrp="1"/>
          </p:cNvSpPr>
          <p:nvPr>
            <p:ph idx="1"/>
          </p:nvPr>
        </p:nvSpPr>
        <p:spPr>
          <a:xfrm>
            <a:off x="1691680" y="2348880"/>
            <a:ext cx="6766520" cy="3962400"/>
          </a:xfrm>
        </p:spPr>
        <p:txBody>
          <a:bodyPr>
            <a:normAutofit fontScale="92500" lnSpcReduction="10000"/>
          </a:bodyPr>
          <a:lstStyle/>
          <a:p>
            <a:r>
              <a:rPr lang="en-US" altLang="sr-Latn-RS" noProof="0" dirty="0" smtClean="0">
                <a:ea typeface="ＭＳ Ｐゴシック" panose="020B0600070205080204" pitchFamily="34" charset="-128"/>
              </a:rPr>
              <a:t>Data function types</a:t>
            </a:r>
          </a:p>
          <a:p>
            <a:pPr lvl="1"/>
            <a:r>
              <a:rPr lang="en-US" altLang="sr-Latn-RS" noProof="0" dirty="0" smtClean="0">
                <a:ea typeface="ＭＳ Ｐゴシック" panose="020B0600070205080204" pitchFamily="34" charset="-128"/>
              </a:rPr>
              <a:t># of internal logical files (ILF)</a:t>
            </a:r>
          </a:p>
          <a:p>
            <a:pPr lvl="1"/>
            <a:r>
              <a:rPr lang="en-US" altLang="sr-Latn-RS" noProof="0" dirty="0" smtClean="0">
                <a:ea typeface="ＭＳ Ｐゴシック" panose="020B0600070205080204" pitchFamily="34" charset="-128"/>
              </a:rPr>
              <a:t># of external interface files (EIF)</a:t>
            </a:r>
          </a:p>
          <a:p>
            <a:r>
              <a:rPr lang="en-US" altLang="sr-Latn-RS" noProof="0" dirty="0" smtClean="0">
                <a:ea typeface="ＭＳ Ｐゴシック" panose="020B0600070205080204" pitchFamily="34" charset="-128"/>
              </a:rPr>
              <a:t>Transaction function types</a:t>
            </a:r>
          </a:p>
          <a:p>
            <a:pPr lvl="1"/>
            <a:r>
              <a:rPr lang="en-US" altLang="sr-Latn-RS" noProof="0" dirty="0" smtClean="0">
                <a:ea typeface="ＭＳ Ｐゴシック" panose="020B0600070205080204" pitchFamily="34" charset="-128"/>
              </a:rPr>
              <a:t># of external input (EI)</a:t>
            </a:r>
          </a:p>
          <a:p>
            <a:pPr lvl="1"/>
            <a:r>
              <a:rPr lang="en-US" altLang="sr-Latn-RS" noProof="0" dirty="0" smtClean="0">
                <a:ea typeface="ＭＳ Ｐゴシック" panose="020B0600070205080204" pitchFamily="34" charset="-128"/>
              </a:rPr>
              <a:t># of external output (EO)</a:t>
            </a:r>
          </a:p>
          <a:p>
            <a:pPr lvl="1"/>
            <a:r>
              <a:rPr lang="en-US" altLang="sr-Latn-RS" noProof="0" dirty="0" smtClean="0">
                <a:ea typeface="ＭＳ Ｐゴシック" panose="020B0600070205080204" pitchFamily="34" charset="-128"/>
              </a:rPr>
              <a:t># of external queries (EQ)</a:t>
            </a:r>
          </a:p>
          <a:p>
            <a:r>
              <a:rPr lang="en-US" altLang="sr-Latn-RS" noProof="0" dirty="0" smtClean="0">
                <a:ea typeface="ＭＳ Ｐゴシック" panose="020B0600070205080204" pitchFamily="34" charset="-128"/>
              </a:rPr>
              <a:t>Calculate the UFP (unadjusted function points):</a:t>
            </a:r>
          </a:p>
          <a:p>
            <a:pPr lvl="1"/>
            <a:r>
              <a:rPr lang="en-US" altLang="sr-Latn-RS" noProof="0" dirty="0" smtClean="0">
                <a:ea typeface="ＭＳ Ｐゴシック" panose="020B0600070205080204" pitchFamily="34" charset="-128"/>
              </a:rPr>
              <a:t>UFP = a · EI + b · EO + c · EQ + d · ILF + e · EIF</a:t>
            </a:r>
          </a:p>
          <a:p>
            <a:pPr>
              <a:spcBef>
                <a:spcPct val="100000"/>
              </a:spcBef>
              <a:buNone/>
            </a:pPr>
            <a:r>
              <a:rPr lang="en-US" altLang="sr-Latn-RS" sz="1500" dirty="0">
                <a:ea typeface="ＭＳ Ｐゴシック" panose="020B0600070205080204" pitchFamily="34" charset="-128"/>
              </a:rPr>
              <a:t>a-f are unadjusted weight factors (see next slide)</a:t>
            </a:r>
          </a:p>
          <a:p>
            <a:endParaRPr lang="en-US" noProof="0" dirty="0"/>
          </a:p>
        </p:txBody>
      </p:sp>
      <p:sp>
        <p:nvSpPr>
          <p:cNvPr id="4" name="Slide Number Placeholder 3"/>
          <p:cNvSpPr>
            <a:spLocks noGrp="1"/>
          </p:cNvSpPr>
          <p:nvPr>
            <p:ph type="sldNum" sz="quarter" idx="12"/>
          </p:nvPr>
        </p:nvSpPr>
        <p:spPr/>
        <p:txBody>
          <a:bodyPr/>
          <a:lstStyle/>
          <a:p>
            <a:fld id="{FD31E662-8C2D-4714-B2E8-E4A1A5B8ABCC}" type="slidenum">
              <a:rPr lang="en-US" smtClean="0"/>
              <a:pPr/>
              <a:t>58</a:t>
            </a:fld>
            <a:endParaRPr lang="en-US" dirty="0"/>
          </a:p>
        </p:txBody>
      </p:sp>
    </p:spTree>
    <p:extLst>
      <p:ext uri="{BB962C8B-B14F-4D97-AF65-F5344CB8AC3E}">
        <p14:creationId xmlns:p14="http://schemas.microsoft.com/office/powerpoint/2010/main" val="24613615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sr-Latn-RS" noProof="0" dirty="0" smtClean="0">
                <a:ea typeface="ＭＳ Ｐゴシック" panose="020B0600070205080204" pitchFamily="34" charset="-128"/>
              </a:rPr>
              <a:t>Object Model Example </a:t>
            </a:r>
          </a:p>
        </p:txBody>
      </p:sp>
      <p:grpSp>
        <p:nvGrpSpPr>
          <p:cNvPr id="62467" name="Group 4"/>
          <p:cNvGrpSpPr>
            <a:grpSpLocks/>
          </p:cNvGrpSpPr>
          <p:nvPr/>
        </p:nvGrpSpPr>
        <p:grpSpPr bwMode="auto">
          <a:xfrm>
            <a:off x="1675010" y="2712697"/>
            <a:ext cx="1709698" cy="1593562"/>
            <a:chOff x="696" y="689"/>
            <a:chExt cx="1152" cy="1376"/>
          </a:xfrm>
        </p:grpSpPr>
        <p:sp>
          <p:nvSpPr>
            <p:cNvPr id="62482" name="Text Box 5"/>
            <p:cNvSpPr txBox="1">
              <a:spLocks noChangeArrowheads="1"/>
            </p:cNvSpPr>
            <p:nvPr/>
          </p:nvSpPr>
          <p:spPr bwMode="auto">
            <a:xfrm>
              <a:off x="696" y="689"/>
              <a:ext cx="1152" cy="13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spcBef>
                  <a:spcPct val="50000"/>
                </a:spcBef>
              </a:pPr>
              <a:r>
                <a:rPr lang="nl-BE" altLang="sr-Latn-RS" sz="1500" dirty="0" smtClean="0">
                  <a:latin typeface="Tahoma" panose="020B0604030504040204" pitchFamily="34" charset="0"/>
                </a:rPr>
                <a:t>Customer</a:t>
              </a:r>
              <a:endParaRPr lang="hr-HR" altLang="sr-Latn-RS" sz="1500" dirty="0" smtClean="0">
                <a:latin typeface="Tahoma" panose="020B0604030504040204" pitchFamily="34" charset="0"/>
              </a:endParaRPr>
            </a:p>
            <a:p>
              <a:pPr eaLnBrk="1" hangingPunct="1">
                <a:spcBef>
                  <a:spcPct val="50000"/>
                </a:spcBef>
              </a:pPr>
              <a:endParaRPr lang="hr-HR" altLang="sr-Latn-RS" sz="1500" dirty="0">
                <a:latin typeface="Tahoma" panose="020B0604030504040204" pitchFamily="34" charset="0"/>
              </a:endParaRPr>
            </a:p>
            <a:p>
              <a:pPr eaLnBrk="1" hangingPunct="1">
                <a:lnSpc>
                  <a:spcPct val="70000"/>
                </a:lnSpc>
                <a:spcBef>
                  <a:spcPct val="50000"/>
                </a:spcBef>
              </a:pPr>
              <a:r>
                <a:rPr lang="nl-BE" altLang="sr-Latn-RS" sz="1667" dirty="0" smtClean="0">
                  <a:latin typeface="Tahoma" panose="020B0604030504040204" pitchFamily="34" charset="0"/>
                </a:rPr>
                <a:t>Name</a:t>
              </a:r>
              <a:endParaRPr lang="nl-BE" altLang="sr-Latn-RS" sz="1667" dirty="0">
                <a:latin typeface="Tahoma" panose="020B0604030504040204" pitchFamily="34" charset="0"/>
              </a:endParaRPr>
            </a:p>
            <a:p>
              <a:pPr eaLnBrk="1" hangingPunct="1">
                <a:lnSpc>
                  <a:spcPct val="70000"/>
                </a:lnSpc>
                <a:spcBef>
                  <a:spcPct val="50000"/>
                </a:spcBef>
              </a:pPr>
              <a:r>
                <a:rPr lang="nl-BE" altLang="sr-Latn-RS" sz="1667" dirty="0">
                  <a:latin typeface="Tahoma" panose="020B0604030504040204" pitchFamily="34" charset="0"/>
                </a:rPr>
                <a:t>Address</a:t>
              </a:r>
            </a:p>
            <a:p>
              <a:pPr eaLnBrk="1" hangingPunct="1">
                <a:lnSpc>
                  <a:spcPct val="70000"/>
                </a:lnSpc>
                <a:spcBef>
                  <a:spcPct val="50000"/>
                </a:spcBef>
              </a:pPr>
              <a:r>
                <a:rPr lang="nl-BE" altLang="sr-Latn-RS" sz="1667" dirty="0">
                  <a:latin typeface="Tahoma" panose="020B0604030504040204" pitchFamily="34" charset="0"/>
                </a:rPr>
                <a:t>Amound Due</a:t>
              </a:r>
              <a:endParaRPr lang="en-GB" altLang="sr-Latn-RS" sz="1667" dirty="0">
                <a:latin typeface="Tahoma" panose="020B0604030504040204" pitchFamily="34" charset="0"/>
              </a:endParaRPr>
            </a:p>
          </p:txBody>
        </p:sp>
        <p:sp>
          <p:nvSpPr>
            <p:cNvPr id="62483" name="Line 6"/>
            <p:cNvSpPr>
              <a:spLocks noChangeShapeType="1"/>
            </p:cNvSpPr>
            <p:nvPr/>
          </p:nvSpPr>
          <p:spPr bwMode="auto">
            <a:xfrm>
              <a:off x="696" y="1072"/>
              <a:ext cx="115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hr-HR" sz="1500"/>
            </a:p>
          </p:txBody>
        </p:sp>
      </p:grpSp>
      <p:grpSp>
        <p:nvGrpSpPr>
          <p:cNvPr id="62468" name="Group 7"/>
          <p:cNvGrpSpPr>
            <a:grpSpLocks/>
          </p:cNvGrpSpPr>
          <p:nvPr/>
        </p:nvGrpSpPr>
        <p:grpSpPr bwMode="auto">
          <a:xfrm>
            <a:off x="4355976" y="3717032"/>
            <a:ext cx="1651000" cy="2298250"/>
            <a:chOff x="2736" y="1296"/>
            <a:chExt cx="1152" cy="1585"/>
          </a:xfrm>
        </p:grpSpPr>
        <p:sp>
          <p:nvSpPr>
            <p:cNvPr id="62480" name="Text Box 8"/>
            <p:cNvSpPr txBox="1">
              <a:spLocks noChangeArrowheads="1"/>
            </p:cNvSpPr>
            <p:nvPr/>
          </p:nvSpPr>
          <p:spPr bwMode="auto">
            <a:xfrm>
              <a:off x="2736" y="1296"/>
              <a:ext cx="1152" cy="15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spcBef>
                  <a:spcPct val="50000"/>
                </a:spcBef>
              </a:pPr>
              <a:r>
                <a:rPr lang="nl-BE" altLang="sr-Latn-RS" sz="1500" dirty="0">
                  <a:latin typeface="Tahoma" panose="020B0604030504040204" pitchFamily="34" charset="0"/>
                </a:rPr>
                <a:t>Item</a:t>
              </a:r>
            </a:p>
            <a:p>
              <a:pPr eaLnBrk="1" hangingPunct="1">
                <a:lnSpc>
                  <a:spcPct val="60000"/>
                </a:lnSpc>
                <a:spcBef>
                  <a:spcPct val="50000"/>
                </a:spcBef>
              </a:pPr>
              <a:endParaRPr lang="hr-HR" altLang="sr-Latn-RS" sz="1667" dirty="0">
                <a:latin typeface="Tahoma" panose="020B0604030504040204" pitchFamily="34" charset="0"/>
              </a:endParaRPr>
            </a:p>
            <a:p>
              <a:pPr eaLnBrk="1" hangingPunct="1">
                <a:lnSpc>
                  <a:spcPct val="60000"/>
                </a:lnSpc>
                <a:spcBef>
                  <a:spcPct val="50000"/>
                </a:spcBef>
              </a:pPr>
              <a:r>
                <a:rPr lang="nl-BE" altLang="sr-Latn-RS" sz="1667" dirty="0">
                  <a:latin typeface="Tahoma" panose="020B0604030504040204" pitchFamily="34" charset="0"/>
                </a:rPr>
                <a:t>Description</a:t>
              </a:r>
            </a:p>
            <a:p>
              <a:pPr eaLnBrk="1" hangingPunct="1">
                <a:lnSpc>
                  <a:spcPct val="60000"/>
                </a:lnSpc>
                <a:spcBef>
                  <a:spcPct val="50000"/>
                </a:spcBef>
              </a:pPr>
              <a:r>
                <a:rPr lang="nl-BE" altLang="sr-Latn-RS" sz="1667" dirty="0">
                  <a:latin typeface="Tahoma" panose="020B0604030504040204" pitchFamily="34" charset="0"/>
                </a:rPr>
                <a:t>Pallets</a:t>
              </a:r>
            </a:p>
            <a:p>
              <a:pPr eaLnBrk="1" hangingPunct="1">
                <a:lnSpc>
                  <a:spcPct val="60000"/>
                </a:lnSpc>
                <a:spcBef>
                  <a:spcPct val="50000"/>
                </a:spcBef>
              </a:pPr>
              <a:r>
                <a:rPr lang="nl-BE" altLang="sr-Latn-RS" sz="1667" dirty="0">
                  <a:latin typeface="Tahoma" panose="020B0604030504040204" pitchFamily="34" charset="0"/>
                </a:rPr>
                <a:t>Value</a:t>
              </a:r>
            </a:p>
            <a:p>
              <a:pPr eaLnBrk="1" hangingPunct="1">
                <a:lnSpc>
                  <a:spcPct val="60000"/>
                </a:lnSpc>
                <a:spcBef>
                  <a:spcPct val="50000"/>
                </a:spcBef>
              </a:pPr>
              <a:r>
                <a:rPr lang="nl-BE" altLang="sr-Latn-RS" sz="1667" dirty="0">
                  <a:latin typeface="Tahoma" panose="020B0604030504040204" pitchFamily="34" charset="0"/>
                </a:rPr>
                <a:t>Storage Date</a:t>
              </a:r>
            </a:p>
            <a:p>
              <a:pPr eaLnBrk="1" hangingPunct="1">
                <a:lnSpc>
                  <a:spcPct val="60000"/>
                </a:lnSpc>
                <a:spcBef>
                  <a:spcPct val="50000"/>
                </a:spcBef>
              </a:pPr>
              <a:r>
                <a:rPr lang="nl-BE" altLang="sr-Latn-RS" sz="1667" dirty="0">
                  <a:latin typeface="Tahoma" panose="020B0604030504040204" pitchFamily="34" charset="0"/>
                </a:rPr>
                <a:t>Owner</a:t>
              </a:r>
            </a:p>
            <a:p>
              <a:pPr eaLnBrk="1" hangingPunct="1">
                <a:lnSpc>
                  <a:spcPct val="60000"/>
                </a:lnSpc>
                <a:spcBef>
                  <a:spcPct val="50000"/>
                </a:spcBef>
              </a:pPr>
              <a:r>
                <a:rPr lang="nl-BE" altLang="sr-Latn-RS" sz="1667" dirty="0">
                  <a:latin typeface="Tahoma" panose="020B0604030504040204" pitchFamily="34" charset="0"/>
                </a:rPr>
                <a:t>Storage Place</a:t>
              </a:r>
              <a:endParaRPr lang="en-GB" altLang="sr-Latn-RS" sz="1667" dirty="0">
                <a:latin typeface="Tahoma" panose="020B0604030504040204" pitchFamily="34" charset="0"/>
              </a:endParaRPr>
            </a:p>
          </p:txBody>
        </p:sp>
        <p:sp>
          <p:nvSpPr>
            <p:cNvPr id="62481" name="Line 9"/>
            <p:cNvSpPr>
              <a:spLocks noChangeShapeType="1"/>
            </p:cNvSpPr>
            <p:nvPr/>
          </p:nvSpPr>
          <p:spPr bwMode="auto">
            <a:xfrm>
              <a:off x="2736" y="1584"/>
              <a:ext cx="115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hr-HR" sz="1500"/>
            </a:p>
          </p:txBody>
        </p:sp>
      </p:grpSp>
      <p:grpSp>
        <p:nvGrpSpPr>
          <p:cNvPr id="62469" name="Group 10"/>
          <p:cNvGrpSpPr>
            <a:grpSpLocks/>
          </p:cNvGrpSpPr>
          <p:nvPr/>
        </p:nvGrpSpPr>
        <p:grpSpPr bwMode="auto">
          <a:xfrm>
            <a:off x="6901268" y="2970721"/>
            <a:ext cx="1651000" cy="1247511"/>
            <a:chOff x="672" y="1296"/>
            <a:chExt cx="1152" cy="943"/>
          </a:xfrm>
        </p:grpSpPr>
        <p:sp>
          <p:nvSpPr>
            <p:cNvPr id="62478" name="Text Box 11"/>
            <p:cNvSpPr txBox="1">
              <a:spLocks noChangeArrowheads="1"/>
            </p:cNvSpPr>
            <p:nvPr/>
          </p:nvSpPr>
          <p:spPr bwMode="auto">
            <a:xfrm>
              <a:off x="672" y="1296"/>
              <a:ext cx="1152" cy="9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spcBef>
                  <a:spcPct val="50000"/>
                </a:spcBef>
              </a:pPr>
              <a:r>
                <a:rPr lang="nl-BE" altLang="sr-Latn-RS" sz="1500" dirty="0">
                  <a:latin typeface="Tahoma" panose="020B0604030504040204" pitchFamily="34" charset="0"/>
                </a:rPr>
                <a:t>Place</a:t>
              </a:r>
            </a:p>
            <a:p>
              <a:pPr eaLnBrk="1" hangingPunct="1">
                <a:lnSpc>
                  <a:spcPct val="70000"/>
                </a:lnSpc>
                <a:spcBef>
                  <a:spcPct val="50000"/>
                </a:spcBef>
              </a:pPr>
              <a:endParaRPr lang="hr-HR" altLang="sr-Latn-RS" sz="1667" dirty="0">
                <a:latin typeface="Tahoma" panose="020B0604030504040204" pitchFamily="34" charset="0"/>
              </a:endParaRPr>
            </a:p>
            <a:p>
              <a:pPr eaLnBrk="1" hangingPunct="1">
                <a:lnSpc>
                  <a:spcPct val="70000"/>
                </a:lnSpc>
                <a:spcBef>
                  <a:spcPct val="50000"/>
                </a:spcBef>
              </a:pPr>
              <a:r>
                <a:rPr lang="nl-BE" altLang="sr-Latn-RS" sz="1667" dirty="0">
                  <a:latin typeface="Tahoma" panose="020B0604030504040204" pitchFamily="34" charset="0"/>
                </a:rPr>
                <a:t>Location</a:t>
              </a:r>
            </a:p>
            <a:p>
              <a:pPr eaLnBrk="1" hangingPunct="1">
                <a:lnSpc>
                  <a:spcPct val="70000"/>
                </a:lnSpc>
                <a:spcBef>
                  <a:spcPct val="50000"/>
                </a:spcBef>
              </a:pPr>
              <a:r>
                <a:rPr lang="nl-BE" altLang="sr-Latn-RS" sz="1667" dirty="0">
                  <a:latin typeface="Tahoma" panose="020B0604030504040204" pitchFamily="34" charset="0"/>
                </a:rPr>
                <a:t>Space</a:t>
              </a:r>
            </a:p>
          </p:txBody>
        </p:sp>
        <p:sp>
          <p:nvSpPr>
            <p:cNvPr id="62479" name="Line 12"/>
            <p:cNvSpPr>
              <a:spLocks noChangeShapeType="1"/>
            </p:cNvSpPr>
            <p:nvPr/>
          </p:nvSpPr>
          <p:spPr bwMode="auto">
            <a:xfrm>
              <a:off x="672" y="1584"/>
              <a:ext cx="115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hr-HR" sz="1500"/>
            </a:p>
          </p:txBody>
        </p:sp>
      </p:grpSp>
      <p:cxnSp>
        <p:nvCxnSpPr>
          <p:cNvPr id="62470" name="AutoShape 13"/>
          <p:cNvCxnSpPr>
            <a:cxnSpLocks noChangeShapeType="1"/>
            <a:stCxn id="62482" idx="2"/>
            <a:endCxn id="62480" idx="1"/>
          </p:cNvCxnSpPr>
          <p:nvPr/>
        </p:nvCxnSpPr>
        <p:spPr bwMode="auto">
          <a:xfrm rot="16200000" flipH="1">
            <a:off x="3164537" y="3674719"/>
            <a:ext cx="559898" cy="1822979"/>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62471" name="AutoShape 14"/>
          <p:cNvCxnSpPr>
            <a:cxnSpLocks noChangeShapeType="1"/>
            <a:stCxn id="62478" idx="2"/>
            <a:endCxn id="62480" idx="3"/>
          </p:cNvCxnSpPr>
          <p:nvPr/>
        </p:nvCxnSpPr>
        <p:spPr bwMode="auto">
          <a:xfrm rot="5400000">
            <a:off x="6542909" y="3682298"/>
            <a:ext cx="647926" cy="1719792"/>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62472" name="Text Box 15"/>
          <p:cNvSpPr txBox="1">
            <a:spLocks noChangeArrowheads="1"/>
          </p:cNvSpPr>
          <p:nvPr/>
        </p:nvSpPr>
        <p:spPr bwMode="auto">
          <a:xfrm>
            <a:off x="2759216" y="4954488"/>
            <a:ext cx="6254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r>
              <a:rPr lang="nl-BE" altLang="sr-Latn-RS" sz="1500">
                <a:latin typeface="Tahoma" panose="020B0604030504040204" pitchFamily="34" charset="0"/>
              </a:rPr>
              <a:t>owns</a:t>
            </a:r>
            <a:endParaRPr lang="en-GB" altLang="sr-Latn-RS" sz="1500">
              <a:latin typeface="Tahoma" panose="020B0604030504040204" pitchFamily="34" charset="0"/>
            </a:endParaRPr>
          </a:p>
        </p:txBody>
      </p:sp>
      <p:sp>
        <p:nvSpPr>
          <p:cNvPr id="62473" name="Text Box 16"/>
          <p:cNvSpPr txBox="1">
            <a:spLocks noChangeArrowheads="1"/>
          </p:cNvSpPr>
          <p:nvPr/>
        </p:nvSpPr>
        <p:spPr bwMode="auto">
          <a:xfrm>
            <a:off x="6473967" y="5045769"/>
            <a:ext cx="96116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r>
              <a:rPr lang="nl-BE" altLang="sr-Latn-RS" sz="1500">
                <a:latin typeface="Tahoma" panose="020B0604030504040204" pitchFamily="34" charset="0"/>
              </a:rPr>
              <a:t>Stored at</a:t>
            </a:r>
            <a:endParaRPr lang="en-GB" altLang="sr-Latn-RS" sz="1500">
              <a:latin typeface="Tahoma" panose="020B0604030504040204" pitchFamily="34" charset="0"/>
            </a:endParaRPr>
          </a:p>
        </p:txBody>
      </p:sp>
      <p:sp>
        <p:nvSpPr>
          <p:cNvPr id="62474" name="Text Box 17"/>
          <p:cNvSpPr txBox="1">
            <a:spLocks noChangeArrowheads="1"/>
          </p:cNvSpPr>
          <p:nvPr/>
        </p:nvSpPr>
        <p:spPr bwMode="auto">
          <a:xfrm>
            <a:off x="2159935" y="4450457"/>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r>
              <a:rPr lang="nl-BE" altLang="sr-Latn-RS" sz="1500">
                <a:latin typeface="Tahoma" panose="020B0604030504040204" pitchFamily="34" charset="0"/>
              </a:rPr>
              <a:t>1</a:t>
            </a:r>
            <a:endParaRPr lang="en-GB" altLang="sr-Latn-RS" sz="1500">
              <a:latin typeface="Tahoma" panose="020B0604030504040204" pitchFamily="34" charset="0"/>
            </a:endParaRPr>
          </a:p>
        </p:txBody>
      </p:sp>
      <p:sp>
        <p:nvSpPr>
          <p:cNvPr id="62475" name="Text Box 18"/>
          <p:cNvSpPr txBox="1">
            <a:spLocks noChangeArrowheads="1"/>
          </p:cNvSpPr>
          <p:nvPr/>
        </p:nvSpPr>
        <p:spPr bwMode="auto">
          <a:xfrm>
            <a:off x="7726768" y="4546388"/>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r>
              <a:rPr lang="nl-BE" altLang="sr-Latn-RS" sz="1500" dirty="0">
                <a:latin typeface="Tahoma" panose="020B0604030504040204" pitchFamily="34" charset="0"/>
              </a:rPr>
              <a:t>1</a:t>
            </a:r>
            <a:endParaRPr lang="en-GB" altLang="sr-Latn-RS" sz="1500" dirty="0">
              <a:latin typeface="Tahoma" panose="020B0604030504040204" pitchFamily="34" charset="0"/>
            </a:endParaRPr>
          </a:p>
        </p:txBody>
      </p:sp>
      <p:sp>
        <p:nvSpPr>
          <p:cNvPr id="62476" name="Text Box 19"/>
          <p:cNvSpPr txBox="1">
            <a:spLocks noChangeArrowheads="1"/>
          </p:cNvSpPr>
          <p:nvPr/>
        </p:nvSpPr>
        <p:spPr bwMode="auto">
          <a:xfrm>
            <a:off x="4039800" y="4958457"/>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r>
              <a:rPr lang="nl-BE" altLang="sr-Latn-RS" sz="1500">
                <a:latin typeface="Tahoma" panose="020B0604030504040204" pitchFamily="34" charset="0"/>
              </a:rPr>
              <a:t>*</a:t>
            </a:r>
            <a:endParaRPr lang="en-GB" altLang="sr-Latn-RS" sz="1500">
              <a:latin typeface="Tahoma" panose="020B0604030504040204" pitchFamily="34" charset="0"/>
            </a:endParaRPr>
          </a:p>
        </p:txBody>
      </p:sp>
      <p:sp>
        <p:nvSpPr>
          <p:cNvPr id="62477" name="Text Box 20"/>
          <p:cNvSpPr txBox="1">
            <a:spLocks noChangeArrowheads="1"/>
          </p:cNvSpPr>
          <p:nvPr/>
        </p:nvSpPr>
        <p:spPr bwMode="auto">
          <a:xfrm>
            <a:off x="6006976" y="4942582"/>
            <a:ext cx="29046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r>
              <a:rPr lang="nl-BE" altLang="sr-Latn-RS" sz="1500">
                <a:latin typeface="Tahoma" panose="020B0604030504040204" pitchFamily="34" charset="0"/>
              </a:rPr>
              <a:t>*</a:t>
            </a:r>
            <a:endParaRPr lang="en-GB" altLang="sr-Latn-RS" sz="1500">
              <a:latin typeface="Tahoma" panose="020B0604030504040204" pitchFamily="34" charset="0"/>
            </a:endParaRPr>
          </a:p>
        </p:txBody>
      </p:sp>
      <p:sp>
        <p:nvSpPr>
          <p:cNvPr id="2" name="Slide Number Placeholder 1"/>
          <p:cNvSpPr>
            <a:spLocks noGrp="1"/>
          </p:cNvSpPr>
          <p:nvPr>
            <p:ph type="sldNum" sz="quarter" idx="12"/>
          </p:nvPr>
        </p:nvSpPr>
        <p:spPr/>
        <p:txBody>
          <a:bodyPr/>
          <a:lstStyle/>
          <a:p>
            <a:fld id="{FD31E662-8C2D-4714-B2E8-E4A1A5B8ABCC}" type="slidenum">
              <a:rPr lang="en-US" smtClean="0"/>
              <a:pPr/>
              <a:t>59</a:t>
            </a:fld>
            <a:endParaRPr lang="en-US" dirty="0"/>
          </a:p>
        </p:txBody>
      </p:sp>
    </p:spTree>
    <p:extLst>
      <p:ext uri="{BB962C8B-B14F-4D97-AF65-F5344CB8AC3E}">
        <p14:creationId xmlns:p14="http://schemas.microsoft.com/office/powerpoint/2010/main" val="3420302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hr-HR" sz="4000" dirty="0" err="1" smtClean="0"/>
              <a:t>Lecture</a:t>
            </a:r>
            <a:r>
              <a:rPr lang="hr-HR" sz="4000" dirty="0" smtClean="0"/>
              <a:t> </a:t>
            </a:r>
            <a:r>
              <a:rPr lang="hr-HR" sz="4000" dirty="0" err="1" smtClean="0"/>
              <a:t>motivation</a:t>
            </a:r>
            <a:endParaRPr lang="en-US" sz="4000" dirty="0"/>
          </a:p>
        </p:txBody>
      </p:sp>
      <p:sp>
        <p:nvSpPr>
          <p:cNvPr id="5127" name="Rectangle 7"/>
          <p:cNvSpPr>
            <a:spLocks noGrp="1" noChangeArrowheads="1"/>
          </p:cNvSpPr>
          <p:nvPr>
            <p:ph idx="1"/>
          </p:nvPr>
        </p:nvSpPr>
        <p:spPr>
          <a:xfrm>
            <a:off x="1619672" y="2204864"/>
            <a:ext cx="7416824" cy="4536504"/>
          </a:xfrm>
        </p:spPr>
        <p:txBody>
          <a:bodyPr/>
          <a:lstStyle/>
          <a:p>
            <a:r>
              <a:rPr lang="en-US" dirty="0"/>
              <a:t>Managing your software by the numbers enables you to have repeatable results and continuous improvement</a:t>
            </a:r>
          </a:p>
          <a:p>
            <a:r>
              <a:rPr lang="en-US" dirty="0"/>
              <a:t>Software engineers need to be skilled in estimation and measurement</a:t>
            </a:r>
          </a:p>
          <a:p>
            <a:pPr lvl="1"/>
            <a:r>
              <a:rPr lang="en-US" sz="2000" dirty="0"/>
              <a:t>Understand the activities and risks involved in software development</a:t>
            </a:r>
          </a:p>
          <a:p>
            <a:pPr lvl="1"/>
            <a:r>
              <a:rPr lang="en-US" sz="2000" dirty="0"/>
              <a:t>Predicting and controlling the activities</a:t>
            </a:r>
          </a:p>
          <a:p>
            <a:pPr lvl="1"/>
            <a:r>
              <a:rPr lang="en-US" sz="2000" dirty="0"/>
              <a:t>Managing the risks</a:t>
            </a:r>
          </a:p>
          <a:p>
            <a:pPr lvl="1"/>
            <a:r>
              <a:rPr lang="en-US" sz="2000" dirty="0"/>
              <a:t>Delivering reliably</a:t>
            </a:r>
          </a:p>
          <a:p>
            <a:pPr lvl="1"/>
            <a:r>
              <a:rPr lang="en-US" sz="2000" dirty="0"/>
              <a:t>Managing proactively to avoid crises</a:t>
            </a:r>
          </a:p>
          <a:p>
            <a:endParaRPr lang="en-US"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6</a:t>
            </a:fld>
            <a:endParaRPr lang="en-US" dirty="0"/>
          </a:p>
        </p:txBody>
      </p:sp>
    </p:spTree>
    <p:extLst>
      <p:ext uri="{BB962C8B-B14F-4D97-AF65-F5344CB8AC3E}">
        <p14:creationId xmlns:p14="http://schemas.microsoft.com/office/powerpoint/2010/main" val="82094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566808" y="2331080"/>
            <a:ext cx="1450718"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dirty="0">
                <a:latin typeface="Book Antiqua" panose="02040602050305030304" pitchFamily="18" charset="0"/>
              </a:rPr>
              <a:t>Weight Factors</a:t>
            </a:r>
          </a:p>
        </p:txBody>
      </p:sp>
      <p:sp>
        <p:nvSpPr>
          <p:cNvPr id="64515" name="Rectangle 3"/>
          <p:cNvSpPr>
            <a:spLocks noChangeArrowheads="1"/>
          </p:cNvSpPr>
          <p:nvPr/>
        </p:nvSpPr>
        <p:spPr bwMode="auto">
          <a:xfrm>
            <a:off x="1386392" y="2737216"/>
            <a:ext cx="1413849"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dirty="0">
                <a:latin typeface="Book Antiqua" panose="02040602050305030304" pitchFamily="18" charset="0"/>
              </a:rPr>
              <a:t>Function Type</a:t>
            </a:r>
          </a:p>
        </p:txBody>
      </p:sp>
      <p:sp>
        <p:nvSpPr>
          <p:cNvPr id="64516" name="Rectangle 4"/>
          <p:cNvSpPr>
            <a:spLocks noChangeArrowheads="1"/>
          </p:cNvSpPr>
          <p:nvPr/>
        </p:nvSpPr>
        <p:spPr bwMode="auto">
          <a:xfrm>
            <a:off x="5257247" y="2751768"/>
            <a:ext cx="532197" cy="2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333" b="1" dirty="0">
                <a:latin typeface="Book Antiqua" panose="02040602050305030304" pitchFamily="18" charset="0"/>
              </a:rPr>
              <a:t>simple</a:t>
            </a:r>
          </a:p>
        </p:txBody>
      </p:sp>
      <p:sp>
        <p:nvSpPr>
          <p:cNvPr id="64517" name="Rectangle 5"/>
          <p:cNvSpPr>
            <a:spLocks noChangeArrowheads="1"/>
          </p:cNvSpPr>
          <p:nvPr/>
        </p:nvSpPr>
        <p:spPr bwMode="auto">
          <a:xfrm>
            <a:off x="5992788" y="2751768"/>
            <a:ext cx="596317" cy="2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333" b="1" dirty="0">
                <a:latin typeface="Book Antiqua" panose="02040602050305030304" pitchFamily="18" charset="0"/>
              </a:rPr>
              <a:t>average</a:t>
            </a:r>
          </a:p>
        </p:txBody>
      </p:sp>
      <p:sp>
        <p:nvSpPr>
          <p:cNvPr id="64518" name="Rectangle 6"/>
          <p:cNvSpPr>
            <a:spLocks noChangeArrowheads="1"/>
          </p:cNvSpPr>
          <p:nvPr/>
        </p:nvSpPr>
        <p:spPr bwMode="auto">
          <a:xfrm>
            <a:off x="6662184" y="2751768"/>
            <a:ext cx="654025" cy="205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333" b="1" dirty="0">
                <a:latin typeface="Book Antiqua" panose="02040602050305030304" pitchFamily="18" charset="0"/>
              </a:rPr>
              <a:t>complex</a:t>
            </a:r>
          </a:p>
        </p:txBody>
      </p:sp>
      <p:sp>
        <p:nvSpPr>
          <p:cNvPr id="64519" name="Rectangle 7"/>
          <p:cNvSpPr>
            <a:spLocks noChangeArrowheads="1"/>
          </p:cNvSpPr>
          <p:nvPr/>
        </p:nvSpPr>
        <p:spPr bwMode="auto">
          <a:xfrm>
            <a:off x="1386393" y="3153934"/>
            <a:ext cx="1809791"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dirty="0">
                <a:latin typeface="Book Antiqua" panose="02040602050305030304" pitchFamily="18" charset="0"/>
              </a:rPr>
              <a:t>External Input (EI)</a:t>
            </a:r>
          </a:p>
        </p:txBody>
      </p:sp>
      <p:sp>
        <p:nvSpPr>
          <p:cNvPr id="64520" name="Rectangle 8"/>
          <p:cNvSpPr>
            <a:spLocks noChangeArrowheads="1"/>
          </p:cNvSpPr>
          <p:nvPr/>
        </p:nvSpPr>
        <p:spPr bwMode="auto">
          <a:xfrm>
            <a:off x="5023089" y="3153934"/>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x</a:t>
            </a:r>
          </a:p>
        </p:txBody>
      </p:sp>
      <p:sp>
        <p:nvSpPr>
          <p:cNvPr id="64521" name="Rectangle 9"/>
          <p:cNvSpPr>
            <a:spLocks noChangeArrowheads="1"/>
          </p:cNvSpPr>
          <p:nvPr/>
        </p:nvSpPr>
        <p:spPr bwMode="auto">
          <a:xfrm>
            <a:off x="5476849" y="3153934"/>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3</a:t>
            </a:r>
          </a:p>
        </p:txBody>
      </p:sp>
      <p:sp>
        <p:nvSpPr>
          <p:cNvPr id="64522" name="Rectangle 10"/>
          <p:cNvSpPr>
            <a:spLocks noChangeArrowheads="1"/>
          </p:cNvSpPr>
          <p:nvPr/>
        </p:nvSpPr>
        <p:spPr bwMode="auto">
          <a:xfrm>
            <a:off x="6200485" y="3153934"/>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4</a:t>
            </a:r>
          </a:p>
        </p:txBody>
      </p:sp>
      <p:sp>
        <p:nvSpPr>
          <p:cNvPr id="64523" name="Rectangle 11"/>
          <p:cNvSpPr>
            <a:spLocks noChangeArrowheads="1"/>
          </p:cNvSpPr>
          <p:nvPr/>
        </p:nvSpPr>
        <p:spPr bwMode="auto">
          <a:xfrm>
            <a:off x="6920152" y="3153934"/>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6</a:t>
            </a:r>
          </a:p>
        </p:txBody>
      </p:sp>
      <p:sp>
        <p:nvSpPr>
          <p:cNvPr id="64524" name="Rectangle 12"/>
          <p:cNvSpPr>
            <a:spLocks noChangeArrowheads="1"/>
          </p:cNvSpPr>
          <p:nvPr/>
        </p:nvSpPr>
        <p:spPr bwMode="auto">
          <a:xfrm>
            <a:off x="7335548" y="3153934"/>
            <a:ext cx="129844"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a:t>
            </a:r>
          </a:p>
        </p:txBody>
      </p:sp>
      <p:sp>
        <p:nvSpPr>
          <p:cNvPr id="64525" name="Rectangle 13"/>
          <p:cNvSpPr>
            <a:spLocks noChangeArrowheads="1"/>
          </p:cNvSpPr>
          <p:nvPr/>
        </p:nvSpPr>
        <p:spPr bwMode="auto">
          <a:xfrm>
            <a:off x="1386393" y="3590497"/>
            <a:ext cx="2069477"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dirty="0">
                <a:latin typeface="Book Antiqua" panose="02040602050305030304" pitchFamily="18" charset="0"/>
              </a:rPr>
              <a:t>External Output (EO)</a:t>
            </a:r>
          </a:p>
        </p:txBody>
      </p:sp>
      <p:sp>
        <p:nvSpPr>
          <p:cNvPr id="64526" name="Rectangle 14"/>
          <p:cNvSpPr>
            <a:spLocks noChangeArrowheads="1"/>
          </p:cNvSpPr>
          <p:nvPr/>
        </p:nvSpPr>
        <p:spPr bwMode="auto">
          <a:xfrm>
            <a:off x="5023089" y="3590497"/>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x</a:t>
            </a:r>
          </a:p>
        </p:txBody>
      </p:sp>
      <p:sp>
        <p:nvSpPr>
          <p:cNvPr id="64527" name="Rectangle 15"/>
          <p:cNvSpPr>
            <a:spLocks noChangeArrowheads="1"/>
          </p:cNvSpPr>
          <p:nvPr/>
        </p:nvSpPr>
        <p:spPr bwMode="auto">
          <a:xfrm>
            <a:off x="5476849" y="3590497"/>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4</a:t>
            </a:r>
          </a:p>
        </p:txBody>
      </p:sp>
      <p:sp>
        <p:nvSpPr>
          <p:cNvPr id="64528" name="Rectangle 16"/>
          <p:cNvSpPr>
            <a:spLocks noChangeArrowheads="1"/>
          </p:cNvSpPr>
          <p:nvPr/>
        </p:nvSpPr>
        <p:spPr bwMode="auto">
          <a:xfrm>
            <a:off x="6200485" y="3590497"/>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5</a:t>
            </a:r>
          </a:p>
        </p:txBody>
      </p:sp>
      <p:sp>
        <p:nvSpPr>
          <p:cNvPr id="64529" name="Rectangle 17"/>
          <p:cNvSpPr>
            <a:spLocks noChangeArrowheads="1"/>
          </p:cNvSpPr>
          <p:nvPr/>
        </p:nvSpPr>
        <p:spPr bwMode="auto">
          <a:xfrm>
            <a:off x="6920152" y="3590497"/>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7</a:t>
            </a:r>
          </a:p>
        </p:txBody>
      </p:sp>
      <p:sp>
        <p:nvSpPr>
          <p:cNvPr id="64530" name="Rectangle 18"/>
          <p:cNvSpPr>
            <a:spLocks noChangeArrowheads="1"/>
          </p:cNvSpPr>
          <p:nvPr/>
        </p:nvSpPr>
        <p:spPr bwMode="auto">
          <a:xfrm>
            <a:off x="7335548" y="3590497"/>
            <a:ext cx="129844"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a:t>
            </a:r>
          </a:p>
        </p:txBody>
      </p:sp>
      <p:sp>
        <p:nvSpPr>
          <p:cNvPr id="64531" name="Rectangle 19"/>
          <p:cNvSpPr>
            <a:spLocks noChangeArrowheads="1"/>
          </p:cNvSpPr>
          <p:nvPr/>
        </p:nvSpPr>
        <p:spPr bwMode="auto">
          <a:xfrm>
            <a:off x="1386391" y="4028383"/>
            <a:ext cx="2131994"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External Queries (EQ)</a:t>
            </a:r>
          </a:p>
        </p:txBody>
      </p:sp>
      <p:sp>
        <p:nvSpPr>
          <p:cNvPr id="64532" name="Rectangle 20"/>
          <p:cNvSpPr>
            <a:spLocks noChangeArrowheads="1"/>
          </p:cNvSpPr>
          <p:nvPr/>
        </p:nvSpPr>
        <p:spPr bwMode="auto">
          <a:xfrm>
            <a:off x="5023089" y="4028383"/>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x</a:t>
            </a:r>
          </a:p>
        </p:txBody>
      </p:sp>
      <p:sp>
        <p:nvSpPr>
          <p:cNvPr id="64533" name="Rectangle 21"/>
          <p:cNvSpPr>
            <a:spLocks noChangeArrowheads="1"/>
          </p:cNvSpPr>
          <p:nvPr/>
        </p:nvSpPr>
        <p:spPr bwMode="auto">
          <a:xfrm>
            <a:off x="5476849" y="4028383"/>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3</a:t>
            </a:r>
          </a:p>
        </p:txBody>
      </p:sp>
      <p:sp>
        <p:nvSpPr>
          <p:cNvPr id="64534" name="Rectangle 22"/>
          <p:cNvSpPr>
            <a:spLocks noChangeArrowheads="1"/>
          </p:cNvSpPr>
          <p:nvPr/>
        </p:nvSpPr>
        <p:spPr bwMode="auto">
          <a:xfrm>
            <a:off x="6200485" y="4028383"/>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4</a:t>
            </a:r>
          </a:p>
        </p:txBody>
      </p:sp>
      <p:sp>
        <p:nvSpPr>
          <p:cNvPr id="64535" name="Rectangle 23"/>
          <p:cNvSpPr>
            <a:spLocks noChangeArrowheads="1"/>
          </p:cNvSpPr>
          <p:nvPr/>
        </p:nvSpPr>
        <p:spPr bwMode="auto">
          <a:xfrm>
            <a:off x="6920152" y="4028383"/>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6</a:t>
            </a:r>
          </a:p>
        </p:txBody>
      </p:sp>
      <p:sp>
        <p:nvSpPr>
          <p:cNvPr id="64536" name="Rectangle 24"/>
          <p:cNvSpPr>
            <a:spLocks noChangeArrowheads="1"/>
          </p:cNvSpPr>
          <p:nvPr/>
        </p:nvSpPr>
        <p:spPr bwMode="auto">
          <a:xfrm>
            <a:off x="7335548" y="4028383"/>
            <a:ext cx="129844"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a:t>
            </a:r>
          </a:p>
        </p:txBody>
      </p:sp>
      <p:sp>
        <p:nvSpPr>
          <p:cNvPr id="64537" name="Rectangle 25"/>
          <p:cNvSpPr>
            <a:spLocks noChangeArrowheads="1"/>
          </p:cNvSpPr>
          <p:nvPr/>
        </p:nvSpPr>
        <p:spPr bwMode="auto">
          <a:xfrm>
            <a:off x="1386391" y="4464945"/>
            <a:ext cx="2191306"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Internal Datasets (ILF)</a:t>
            </a:r>
          </a:p>
        </p:txBody>
      </p:sp>
      <p:sp>
        <p:nvSpPr>
          <p:cNvPr id="64538" name="Rectangle 26"/>
          <p:cNvSpPr>
            <a:spLocks noChangeArrowheads="1"/>
          </p:cNvSpPr>
          <p:nvPr/>
        </p:nvSpPr>
        <p:spPr bwMode="auto">
          <a:xfrm>
            <a:off x="5023089" y="4464945"/>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x</a:t>
            </a:r>
          </a:p>
        </p:txBody>
      </p:sp>
      <p:sp>
        <p:nvSpPr>
          <p:cNvPr id="64539" name="Rectangle 27"/>
          <p:cNvSpPr>
            <a:spLocks noChangeArrowheads="1"/>
          </p:cNvSpPr>
          <p:nvPr/>
        </p:nvSpPr>
        <p:spPr bwMode="auto">
          <a:xfrm>
            <a:off x="5476849" y="4464945"/>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7</a:t>
            </a:r>
          </a:p>
        </p:txBody>
      </p:sp>
      <p:sp>
        <p:nvSpPr>
          <p:cNvPr id="64540" name="Rectangle 28"/>
          <p:cNvSpPr>
            <a:spLocks noChangeArrowheads="1"/>
          </p:cNvSpPr>
          <p:nvPr/>
        </p:nvSpPr>
        <p:spPr bwMode="auto">
          <a:xfrm>
            <a:off x="6125079" y="4464945"/>
            <a:ext cx="2148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10</a:t>
            </a:r>
          </a:p>
        </p:txBody>
      </p:sp>
      <p:sp>
        <p:nvSpPr>
          <p:cNvPr id="64541" name="Rectangle 29"/>
          <p:cNvSpPr>
            <a:spLocks noChangeArrowheads="1"/>
          </p:cNvSpPr>
          <p:nvPr/>
        </p:nvSpPr>
        <p:spPr bwMode="auto">
          <a:xfrm>
            <a:off x="6843423" y="4464945"/>
            <a:ext cx="2148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15</a:t>
            </a:r>
          </a:p>
        </p:txBody>
      </p:sp>
      <p:sp>
        <p:nvSpPr>
          <p:cNvPr id="64542" name="Rectangle 30"/>
          <p:cNvSpPr>
            <a:spLocks noChangeArrowheads="1"/>
          </p:cNvSpPr>
          <p:nvPr/>
        </p:nvSpPr>
        <p:spPr bwMode="auto">
          <a:xfrm>
            <a:off x="7335548" y="4464945"/>
            <a:ext cx="129844"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a:t>
            </a:r>
          </a:p>
        </p:txBody>
      </p:sp>
      <p:sp>
        <p:nvSpPr>
          <p:cNvPr id="64543" name="Rectangle 31"/>
          <p:cNvSpPr>
            <a:spLocks noChangeArrowheads="1"/>
          </p:cNvSpPr>
          <p:nvPr/>
        </p:nvSpPr>
        <p:spPr bwMode="auto">
          <a:xfrm>
            <a:off x="1386393" y="4901508"/>
            <a:ext cx="1487587"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Interfaces (EIF)</a:t>
            </a:r>
          </a:p>
        </p:txBody>
      </p:sp>
      <p:sp>
        <p:nvSpPr>
          <p:cNvPr id="64544" name="Rectangle 32"/>
          <p:cNvSpPr>
            <a:spLocks noChangeArrowheads="1"/>
          </p:cNvSpPr>
          <p:nvPr/>
        </p:nvSpPr>
        <p:spPr bwMode="auto">
          <a:xfrm>
            <a:off x="5023089" y="4901508"/>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x</a:t>
            </a:r>
          </a:p>
        </p:txBody>
      </p:sp>
      <p:sp>
        <p:nvSpPr>
          <p:cNvPr id="64545" name="Rectangle 33"/>
          <p:cNvSpPr>
            <a:spLocks noChangeArrowheads="1"/>
          </p:cNvSpPr>
          <p:nvPr/>
        </p:nvSpPr>
        <p:spPr bwMode="auto">
          <a:xfrm>
            <a:off x="5476849" y="4901508"/>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5</a:t>
            </a:r>
          </a:p>
        </p:txBody>
      </p:sp>
      <p:sp>
        <p:nvSpPr>
          <p:cNvPr id="64546" name="Rectangle 34"/>
          <p:cNvSpPr>
            <a:spLocks noChangeArrowheads="1"/>
          </p:cNvSpPr>
          <p:nvPr/>
        </p:nvSpPr>
        <p:spPr bwMode="auto">
          <a:xfrm>
            <a:off x="6200485" y="4901508"/>
            <a:ext cx="107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7</a:t>
            </a:r>
          </a:p>
        </p:txBody>
      </p:sp>
      <p:sp>
        <p:nvSpPr>
          <p:cNvPr id="64547" name="Rectangle 35"/>
          <p:cNvSpPr>
            <a:spLocks noChangeArrowheads="1"/>
          </p:cNvSpPr>
          <p:nvPr/>
        </p:nvSpPr>
        <p:spPr bwMode="auto">
          <a:xfrm>
            <a:off x="6843423" y="4901508"/>
            <a:ext cx="2148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10</a:t>
            </a:r>
          </a:p>
        </p:txBody>
      </p:sp>
      <p:sp>
        <p:nvSpPr>
          <p:cNvPr id="64548" name="Rectangle 36"/>
          <p:cNvSpPr>
            <a:spLocks noChangeArrowheads="1"/>
          </p:cNvSpPr>
          <p:nvPr/>
        </p:nvSpPr>
        <p:spPr bwMode="auto">
          <a:xfrm>
            <a:off x="7335548" y="4901508"/>
            <a:ext cx="129844"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a:t>
            </a:r>
          </a:p>
        </p:txBody>
      </p:sp>
      <p:sp>
        <p:nvSpPr>
          <p:cNvPr id="64549" name="Rectangle 37"/>
          <p:cNvSpPr>
            <a:spLocks noChangeArrowheads="1"/>
          </p:cNvSpPr>
          <p:nvPr/>
        </p:nvSpPr>
        <p:spPr bwMode="auto">
          <a:xfrm>
            <a:off x="3452788" y="5545768"/>
            <a:ext cx="3645229"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dirty="0">
                <a:latin typeface="Book Antiqua" panose="02040602050305030304" pitchFamily="18" charset="0"/>
              </a:rPr>
              <a:t>      Unadjusted Function Points (UFP)</a:t>
            </a:r>
          </a:p>
        </p:txBody>
      </p:sp>
      <p:sp>
        <p:nvSpPr>
          <p:cNvPr id="64550" name="Rectangle 38"/>
          <p:cNvSpPr>
            <a:spLocks noChangeArrowheads="1"/>
          </p:cNvSpPr>
          <p:nvPr/>
        </p:nvSpPr>
        <p:spPr bwMode="auto">
          <a:xfrm>
            <a:off x="7335548" y="5557674"/>
            <a:ext cx="129844"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r>
              <a:rPr lang="en-US" altLang="sr-Latn-RS" sz="1667" b="1">
                <a:latin typeface="Book Antiqua" panose="02040602050305030304" pitchFamily="18" charset="0"/>
              </a:rPr>
              <a:t>=</a:t>
            </a:r>
          </a:p>
        </p:txBody>
      </p:sp>
      <p:sp>
        <p:nvSpPr>
          <p:cNvPr id="64551" name="Rectangle 39"/>
          <p:cNvSpPr>
            <a:spLocks noChangeArrowheads="1"/>
          </p:cNvSpPr>
          <p:nvPr/>
        </p:nvSpPr>
        <p:spPr bwMode="auto">
          <a:xfrm>
            <a:off x="7777402" y="3134090"/>
            <a:ext cx="395552" cy="19579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4552" name="Rectangle 40"/>
          <p:cNvSpPr>
            <a:spLocks noChangeArrowheads="1"/>
          </p:cNvSpPr>
          <p:nvPr/>
        </p:nvSpPr>
        <p:spPr bwMode="auto">
          <a:xfrm>
            <a:off x="7777402" y="3578590"/>
            <a:ext cx="395552" cy="19579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4553" name="Rectangle 41"/>
          <p:cNvSpPr>
            <a:spLocks noChangeArrowheads="1"/>
          </p:cNvSpPr>
          <p:nvPr/>
        </p:nvSpPr>
        <p:spPr bwMode="auto">
          <a:xfrm>
            <a:off x="7777402" y="4023090"/>
            <a:ext cx="395552" cy="19579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4554" name="Rectangle 42"/>
          <p:cNvSpPr>
            <a:spLocks noChangeArrowheads="1"/>
          </p:cNvSpPr>
          <p:nvPr/>
        </p:nvSpPr>
        <p:spPr bwMode="auto">
          <a:xfrm>
            <a:off x="7777402" y="4467590"/>
            <a:ext cx="395552" cy="19579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4555" name="Rectangle 43"/>
          <p:cNvSpPr>
            <a:spLocks noChangeArrowheads="1"/>
          </p:cNvSpPr>
          <p:nvPr/>
        </p:nvSpPr>
        <p:spPr bwMode="auto">
          <a:xfrm>
            <a:off x="7777402" y="4912090"/>
            <a:ext cx="395552" cy="19579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4556" name="Rectangle 44"/>
          <p:cNvSpPr>
            <a:spLocks noChangeArrowheads="1"/>
          </p:cNvSpPr>
          <p:nvPr/>
        </p:nvSpPr>
        <p:spPr bwMode="auto">
          <a:xfrm>
            <a:off x="7708611" y="5463746"/>
            <a:ext cx="534458" cy="346604"/>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4557" name="Rectangle 45"/>
          <p:cNvSpPr>
            <a:spLocks noChangeArrowheads="1"/>
          </p:cNvSpPr>
          <p:nvPr/>
        </p:nvSpPr>
        <p:spPr bwMode="auto">
          <a:xfrm>
            <a:off x="4317976" y="3134090"/>
            <a:ext cx="396875" cy="19579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4558" name="Rectangle 46"/>
          <p:cNvSpPr>
            <a:spLocks noChangeArrowheads="1"/>
          </p:cNvSpPr>
          <p:nvPr/>
        </p:nvSpPr>
        <p:spPr bwMode="auto">
          <a:xfrm>
            <a:off x="4317976" y="3578590"/>
            <a:ext cx="396875" cy="19579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4559" name="Rectangle 47"/>
          <p:cNvSpPr>
            <a:spLocks noChangeArrowheads="1"/>
          </p:cNvSpPr>
          <p:nvPr/>
        </p:nvSpPr>
        <p:spPr bwMode="auto">
          <a:xfrm>
            <a:off x="4317976" y="4023090"/>
            <a:ext cx="396875" cy="19579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4560" name="Rectangle 48"/>
          <p:cNvSpPr>
            <a:spLocks noChangeArrowheads="1"/>
          </p:cNvSpPr>
          <p:nvPr/>
        </p:nvSpPr>
        <p:spPr bwMode="auto">
          <a:xfrm>
            <a:off x="4317976" y="4467590"/>
            <a:ext cx="396875" cy="19579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4561" name="Rectangle 49"/>
          <p:cNvSpPr>
            <a:spLocks noChangeArrowheads="1"/>
          </p:cNvSpPr>
          <p:nvPr/>
        </p:nvSpPr>
        <p:spPr bwMode="auto">
          <a:xfrm>
            <a:off x="4317976" y="4912090"/>
            <a:ext cx="396875" cy="19579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4562" name="Rectangle 50"/>
          <p:cNvSpPr>
            <a:spLocks noChangeArrowheads="1"/>
          </p:cNvSpPr>
          <p:nvPr/>
        </p:nvSpPr>
        <p:spPr bwMode="auto">
          <a:xfrm>
            <a:off x="4067944" y="2751768"/>
            <a:ext cx="898260"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algn="ctr"/>
            <a:r>
              <a:rPr lang="en-US" altLang="sr-Latn-RS" sz="1667" b="1" dirty="0">
                <a:latin typeface="Book Antiqua" panose="02040602050305030304" pitchFamily="18" charset="0"/>
              </a:rPr>
              <a:t>Number</a:t>
            </a:r>
          </a:p>
        </p:txBody>
      </p:sp>
      <p:sp>
        <p:nvSpPr>
          <p:cNvPr id="64563" name="Rectangle 51"/>
          <p:cNvSpPr>
            <a:spLocks noGrp="1" noChangeArrowheads="1"/>
          </p:cNvSpPr>
          <p:nvPr>
            <p:ph type="title"/>
          </p:nvPr>
        </p:nvSpPr>
        <p:spPr>
          <a:xfrm>
            <a:off x="1547664" y="1066800"/>
            <a:ext cx="7416824" cy="838200"/>
          </a:xfrm>
          <a:noFill/>
        </p:spPr>
        <p:txBody>
          <a:bodyPr vert="horz" wrap="square" lIns="76729" tIns="38365" rIns="76729" bIns="38365" numCol="1" anchor="b" anchorCtr="0" compatLnSpc="1">
            <a:prstTxWarp prst="textNoShape">
              <a:avLst/>
            </a:prstTxWarp>
            <a:noAutofit/>
            <a:scene3d>
              <a:camera prst="orthographicFront"/>
              <a:lightRig rig="freezing" dir="t">
                <a:rot lat="0" lon="0" rev="5640000"/>
              </a:lightRig>
            </a:scene3d>
            <a:sp3d prstMaterial="flat">
              <a:contourClr>
                <a:schemeClr val="tx2"/>
              </a:contourClr>
            </a:sp3d>
          </a:bodyPr>
          <a:lstStyle/>
          <a:p>
            <a:pPr eaLnBrk="1" hangingPunct="1"/>
            <a:r>
              <a:rPr lang="en-US" altLang="sr-Latn-RS" sz="2800" dirty="0">
                <a:ea typeface="ＭＳ Ｐゴシック" panose="020B0600070205080204" pitchFamily="34" charset="-128"/>
              </a:rPr>
              <a:t>Calculate the Unadjusted Function Points</a:t>
            </a:r>
          </a:p>
        </p:txBody>
      </p:sp>
      <p:sp>
        <p:nvSpPr>
          <p:cNvPr id="64564" name="Line 52"/>
          <p:cNvSpPr>
            <a:spLocks noChangeShapeType="1"/>
          </p:cNvSpPr>
          <p:nvPr/>
        </p:nvSpPr>
        <p:spPr bwMode="auto">
          <a:xfrm>
            <a:off x="914400" y="3008313"/>
            <a:ext cx="70802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5407" tIns="37042" rIns="75407" bIns="37042"/>
          <a:lstStyle/>
          <a:p>
            <a:endParaRPr lang="hr-HR" sz="1500"/>
          </a:p>
        </p:txBody>
      </p:sp>
      <p:sp>
        <p:nvSpPr>
          <p:cNvPr id="64565" name="Line 53"/>
          <p:cNvSpPr>
            <a:spLocks noChangeShapeType="1"/>
          </p:cNvSpPr>
          <p:nvPr/>
        </p:nvSpPr>
        <p:spPr bwMode="auto">
          <a:xfrm>
            <a:off x="5206976" y="2631381"/>
            <a:ext cx="20994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5407" tIns="37042" rIns="75407" bIns="37042"/>
          <a:lstStyle/>
          <a:p>
            <a:endParaRPr lang="hr-HR" sz="1500"/>
          </a:p>
        </p:txBody>
      </p:sp>
      <p:sp>
        <p:nvSpPr>
          <p:cNvPr id="2" name="Slide Number Placeholder 1"/>
          <p:cNvSpPr>
            <a:spLocks noGrp="1"/>
          </p:cNvSpPr>
          <p:nvPr>
            <p:ph type="sldNum" sz="quarter" idx="12"/>
          </p:nvPr>
        </p:nvSpPr>
        <p:spPr/>
        <p:txBody>
          <a:bodyPr/>
          <a:lstStyle/>
          <a:p>
            <a:fld id="{29E5CE88-51E4-4EA4-88DF-D91611194BFF}" type="slidenum">
              <a:rPr lang="en-US" smtClean="0"/>
              <a:pPr/>
              <a:t>60</a:t>
            </a:fld>
            <a:endParaRPr lang="en-US"/>
          </a:p>
        </p:txBody>
      </p:sp>
    </p:spTree>
    <p:extLst>
      <p:ext uri="{BB962C8B-B14F-4D97-AF65-F5344CB8AC3E}">
        <p14:creationId xmlns:p14="http://schemas.microsoft.com/office/powerpoint/2010/main" val="11467643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421108" y="1169457"/>
            <a:ext cx="7272808" cy="576792"/>
          </a:xfrm>
        </p:spPr>
        <p:txBody>
          <a:bodyPr>
            <a:noAutofit/>
          </a:bodyPr>
          <a:lstStyle/>
          <a:p>
            <a:pPr eaLnBrk="1" hangingPunct="1"/>
            <a:r>
              <a:rPr lang="en-US" altLang="sr-Latn-RS" sz="2800" dirty="0">
                <a:ea typeface="ＭＳ Ｐゴシック" panose="020B0600070205080204" pitchFamily="34" charset="-128"/>
              </a:rPr>
              <a:t>Mapping Functions to Transaction Types</a:t>
            </a:r>
          </a:p>
        </p:txBody>
      </p:sp>
      <p:sp>
        <p:nvSpPr>
          <p:cNvPr id="63491" name="Rectangle 3"/>
          <p:cNvSpPr>
            <a:spLocks noGrp="1" noChangeArrowheads="1"/>
          </p:cNvSpPr>
          <p:nvPr>
            <p:ph idx="1"/>
          </p:nvPr>
        </p:nvSpPr>
        <p:spPr/>
        <p:txBody>
          <a:bodyPr>
            <a:normAutofit fontScale="77500" lnSpcReduction="20000"/>
          </a:bodyPr>
          <a:lstStyle/>
          <a:p>
            <a:pPr marL="444482" indent="-444482">
              <a:buSzPct val="90000"/>
              <a:buNone/>
            </a:pPr>
            <a:r>
              <a:rPr lang="en-US" altLang="sr-Latn-RS" sz="1500" dirty="0">
                <a:ea typeface="ＭＳ Ｐゴシック" panose="020B0600070205080204" pitchFamily="34" charset="-128"/>
              </a:rPr>
              <a:t>Add Customer</a:t>
            </a:r>
          </a:p>
          <a:p>
            <a:pPr marL="444482" indent="-444482">
              <a:buSzPct val="90000"/>
              <a:buNone/>
            </a:pPr>
            <a:r>
              <a:rPr lang="en-US" altLang="sr-Latn-RS" sz="1500" dirty="0">
                <a:ea typeface="ＭＳ Ｐゴシック" panose="020B0600070205080204" pitchFamily="34" charset="-128"/>
              </a:rPr>
              <a:t>Change Customer</a:t>
            </a:r>
          </a:p>
          <a:p>
            <a:pPr marL="444482" indent="-444482">
              <a:buSzPct val="90000"/>
              <a:buNone/>
            </a:pPr>
            <a:r>
              <a:rPr lang="en-US" altLang="sr-Latn-RS" sz="1500" dirty="0">
                <a:ea typeface="ＭＳ Ｐゴシック" panose="020B0600070205080204" pitchFamily="34" charset="-128"/>
              </a:rPr>
              <a:t>Delete Customer</a:t>
            </a:r>
          </a:p>
          <a:p>
            <a:pPr marL="444482" indent="-444482">
              <a:buSzPct val="90000"/>
              <a:buNone/>
            </a:pPr>
            <a:r>
              <a:rPr lang="en-US" altLang="sr-Latn-RS" sz="1500" dirty="0">
                <a:ea typeface="ＭＳ Ｐゴシック" panose="020B0600070205080204" pitchFamily="34" charset="-128"/>
              </a:rPr>
              <a:t>Receive payment</a:t>
            </a:r>
          </a:p>
          <a:p>
            <a:pPr marL="444482" indent="-444482">
              <a:buSzPct val="90000"/>
              <a:buNone/>
            </a:pPr>
            <a:r>
              <a:rPr lang="en-US" altLang="sr-Latn-RS" sz="1500" dirty="0">
                <a:ea typeface="ＭＳ Ｐゴシック" panose="020B0600070205080204" pitchFamily="34" charset="-128"/>
              </a:rPr>
              <a:t>Deposit Item</a:t>
            </a:r>
          </a:p>
          <a:p>
            <a:pPr marL="444482" indent="-444482">
              <a:buSzPct val="90000"/>
              <a:buNone/>
            </a:pPr>
            <a:r>
              <a:rPr lang="en-US" altLang="sr-Latn-RS" sz="1500" dirty="0">
                <a:ea typeface="ＭＳ Ｐゴシック" panose="020B0600070205080204" pitchFamily="34" charset="-128"/>
              </a:rPr>
              <a:t>Retrieve Item</a:t>
            </a:r>
          </a:p>
          <a:p>
            <a:pPr marL="444482" indent="-444482">
              <a:buSzPct val="90000"/>
              <a:buNone/>
            </a:pPr>
            <a:r>
              <a:rPr lang="en-US" altLang="sr-Latn-RS" sz="1500" dirty="0">
                <a:ea typeface="ＭＳ Ｐゴシック" panose="020B0600070205080204" pitchFamily="34" charset="-128"/>
              </a:rPr>
              <a:t>Add Place</a:t>
            </a:r>
          </a:p>
          <a:p>
            <a:pPr marL="444482" indent="-444482">
              <a:buSzPct val="90000"/>
              <a:buNone/>
            </a:pPr>
            <a:r>
              <a:rPr lang="en-US" altLang="sr-Latn-RS" sz="1500" dirty="0">
                <a:ea typeface="ＭＳ Ｐゴシック" panose="020B0600070205080204" pitchFamily="34" charset="-128"/>
              </a:rPr>
              <a:t>Change Place Data</a:t>
            </a:r>
          </a:p>
          <a:p>
            <a:pPr marL="444482" indent="-444482">
              <a:buSzPct val="90000"/>
              <a:buNone/>
            </a:pPr>
            <a:r>
              <a:rPr lang="en-US" altLang="sr-Latn-RS" sz="1500" dirty="0">
                <a:ea typeface="ＭＳ Ｐゴシック" panose="020B0600070205080204" pitchFamily="34" charset="-128"/>
              </a:rPr>
              <a:t>Delete Place</a:t>
            </a:r>
          </a:p>
          <a:p>
            <a:pPr marL="444482" indent="-444482">
              <a:buSzPct val="90000"/>
              <a:buNone/>
            </a:pPr>
            <a:r>
              <a:rPr lang="en-US" altLang="sr-Latn-RS" sz="1500" dirty="0">
                <a:ea typeface="ＭＳ Ｐゴシック" panose="020B0600070205080204" pitchFamily="34" charset="-128"/>
              </a:rPr>
              <a:t>Print Customer item list</a:t>
            </a:r>
          </a:p>
          <a:p>
            <a:pPr marL="444482" indent="-444482">
              <a:buSzPct val="90000"/>
              <a:buNone/>
            </a:pPr>
            <a:r>
              <a:rPr lang="en-US" altLang="sr-Latn-RS" sz="1500" dirty="0">
                <a:ea typeface="ＭＳ Ｐゴシック" panose="020B0600070205080204" pitchFamily="34" charset="-128"/>
              </a:rPr>
              <a:t>Print Bill</a:t>
            </a:r>
          </a:p>
          <a:p>
            <a:pPr marL="444482" indent="-444482">
              <a:buSzPct val="90000"/>
              <a:buNone/>
            </a:pPr>
            <a:r>
              <a:rPr lang="en-US" altLang="sr-Latn-RS" sz="1500" dirty="0">
                <a:ea typeface="ＭＳ Ｐゴシック" panose="020B0600070205080204" pitchFamily="34" charset="-128"/>
              </a:rPr>
              <a:t>Print Item List</a:t>
            </a:r>
          </a:p>
          <a:p>
            <a:pPr marL="444482" indent="-444482">
              <a:buSzPct val="90000"/>
              <a:buNone/>
            </a:pPr>
            <a:r>
              <a:rPr lang="en-US" altLang="sr-Latn-RS" sz="1500" dirty="0">
                <a:ea typeface="ＭＳ Ｐゴシック" panose="020B0600070205080204" pitchFamily="34" charset="-128"/>
              </a:rPr>
              <a:t>Query Customer</a:t>
            </a:r>
          </a:p>
          <a:p>
            <a:pPr marL="444482" indent="-444482">
              <a:buSzPct val="90000"/>
              <a:buNone/>
            </a:pPr>
            <a:r>
              <a:rPr lang="en-US" altLang="sr-Latn-RS" sz="1500" dirty="0">
                <a:ea typeface="ＭＳ Ｐゴシック" panose="020B0600070205080204" pitchFamily="34" charset="-128"/>
              </a:rPr>
              <a:t>Query Customer's items</a:t>
            </a:r>
          </a:p>
          <a:p>
            <a:pPr marL="444482" indent="-444482">
              <a:buSzPct val="90000"/>
              <a:buNone/>
            </a:pPr>
            <a:r>
              <a:rPr lang="en-US" altLang="sr-Latn-RS" sz="1500" dirty="0">
                <a:ea typeface="ＭＳ Ｐゴシック" panose="020B0600070205080204" pitchFamily="34" charset="-128"/>
              </a:rPr>
              <a:t>Query Places</a:t>
            </a:r>
          </a:p>
          <a:p>
            <a:pPr marL="444482" indent="-444482">
              <a:buSzPct val="90000"/>
              <a:buNone/>
            </a:pPr>
            <a:r>
              <a:rPr lang="en-US" altLang="sr-Latn-RS" sz="1500" dirty="0">
                <a:ea typeface="ＭＳ Ｐゴシック" panose="020B0600070205080204" pitchFamily="34" charset="-128"/>
              </a:rPr>
              <a:t>Query Stored Items</a:t>
            </a:r>
            <a:endParaRPr lang="en-US" altLang="sr-Latn-RS" sz="1667" dirty="0">
              <a:ea typeface="ＭＳ Ｐゴシック" panose="020B0600070205080204" pitchFamily="34" charset="-128"/>
            </a:endParaRPr>
          </a:p>
        </p:txBody>
      </p:sp>
      <p:sp>
        <p:nvSpPr>
          <p:cNvPr id="63492" name="AutoShape 4"/>
          <p:cNvSpPr>
            <a:spLocks/>
          </p:cNvSpPr>
          <p:nvPr/>
        </p:nvSpPr>
        <p:spPr bwMode="auto">
          <a:xfrm>
            <a:off x="3702845" y="1809750"/>
            <a:ext cx="234156" cy="2317750"/>
          </a:xfrm>
          <a:prstGeom prst="rightBrace">
            <a:avLst>
              <a:gd name="adj1" fmla="val 82486"/>
              <a:gd name="adj2" fmla="val 49315"/>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3493" name="AutoShape 5"/>
          <p:cNvSpPr>
            <a:spLocks/>
          </p:cNvSpPr>
          <p:nvPr/>
        </p:nvSpPr>
        <p:spPr bwMode="auto">
          <a:xfrm>
            <a:off x="3683001" y="4191001"/>
            <a:ext cx="277813" cy="746125"/>
          </a:xfrm>
          <a:prstGeom prst="rightBrace">
            <a:avLst>
              <a:gd name="adj1" fmla="val 22381"/>
              <a:gd name="adj2" fmla="val 49315"/>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3494" name="AutoShape 6"/>
          <p:cNvSpPr>
            <a:spLocks/>
          </p:cNvSpPr>
          <p:nvPr/>
        </p:nvSpPr>
        <p:spPr bwMode="auto">
          <a:xfrm>
            <a:off x="3810001" y="5080000"/>
            <a:ext cx="205053" cy="1016000"/>
          </a:xfrm>
          <a:prstGeom prst="rightBrace">
            <a:avLst>
              <a:gd name="adj1" fmla="val 41290"/>
              <a:gd name="adj2" fmla="val 49315"/>
            </a:avLst>
          </a:prstGeom>
          <a:noFill/>
          <a:ln w="12700">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500"/>
          </a:p>
        </p:txBody>
      </p:sp>
      <p:sp>
        <p:nvSpPr>
          <p:cNvPr id="63495" name="Text Box 7"/>
          <p:cNvSpPr txBox="1">
            <a:spLocks noChangeArrowheads="1"/>
          </p:cNvSpPr>
          <p:nvPr/>
        </p:nvSpPr>
        <p:spPr bwMode="auto">
          <a:xfrm>
            <a:off x="5072064" y="2805908"/>
            <a:ext cx="147572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r>
              <a:rPr lang="nl-BE" altLang="sr-Latn-RS" sz="1500">
                <a:latin typeface="Tahoma" panose="020B0604030504040204" pitchFamily="34" charset="0"/>
              </a:rPr>
              <a:t>External Inputs</a:t>
            </a:r>
            <a:endParaRPr lang="en-GB" altLang="sr-Latn-RS" sz="1500">
              <a:latin typeface="Tahoma" panose="020B0604030504040204" pitchFamily="34" charset="0"/>
            </a:endParaRPr>
          </a:p>
        </p:txBody>
      </p:sp>
      <p:sp>
        <p:nvSpPr>
          <p:cNvPr id="63496" name="Text Box 8"/>
          <p:cNvSpPr txBox="1">
            <a:spLocks noChangeArrowheads="1"/>
          </p:cNvSpPr>
          <p:nvPr/>
        </p:nvSpPr>
        <p:spPr bwMode="auto">
          <a:xfrm>
            <a:off x="5057512" y="4425158"/>
            <a:ext cx="16049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r>
              <a:rPr lang="nl-BE" altLang="sr-Latn-RS" sz="1500">
                <a:latin typeface="Tahoma" panose="020B0604030504040204" pitchFamily="34" charset="0"/>
              </a:rPr>
              <a:t>External Outputs</a:t>
            </a:r>
            <a:endParaRPr lang="en-GB" altLang="sr-Latn-RS" sz="1500">
              <a:latin typeface="Tahoma" panose="020B0604030504040204" pitchFamily="34" charset="0"/>
            </a:endParaRPr>
          </a:p>
        </p:txBody>
      </p:sp>
      <p:sp>
        <p:nvSpPr>
          <p:cNvPr id="63497" name="Text Box 9"/>
          <p:cNvSpPr txBox="1">
            <a:spLocks noChangeArrowheads="1"/>
          </p:cNvSpPr>
          <p:nvPr/>
        </p:nvSpPr>
        <p:spPr bwMode="auto">
          <a:xfrm>
            <a:off x="5057512" y="5488783"/>
            <a:ext cx="16680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wrap="none">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eaLnBrk="1" hangingPunct="1"/>
            <a:r>
              <a:rPr lang="nl-BE" altLang="sr-Latn-RS" sz="1500">
                <a:latin typeface="Tahoma" panose="020B0604030504040204" pitchFamily="34" charset="0"/>
              </a:rPr>
              <a:t>External Inquiries</a:t>
            </a:r>
            <a:endParaRPr lang="en-GB" altLang="sr-Latn-RS" sz="1500">
              <a:latin typeface="Tahoma" panose="020B0604030504040204" pitchFamily="34" charset="0"/>
            </a:endParaRPr>
          </a:p>
        </p:txBody>
      </p:sp>
      <p:sp>
        <p:nvSpPr>
          <p:cNvPr id="2" name="Slide Number Placeholder 1"/>
          <p:cNvSpPr>
            <a:spLocks noGrp="1"/>
          </p:cNvSpPr>
          <p:nvPr>
            <p:ph type="sldNum" sz="quarter" idx="12"/>
          </p:nvPr>
        </p:nvSpPr>
        <p:spPr/>
        <p:txBody>
          <a:bodyPr/>
          <a:lstStyle/>
          <a:p>
            <a:fld id="{FD31E662-8C2D-4714-B2E8-E4A1A5B8ABCC}" type="slidenum">
              <a:rPr lang="en-US" smtClean="0"/>
              <a:pPr/>
              <a:t>61</a:t>
            </a:fld>
            <a:endParaRPr lang="en-US" dirty="0"/>
          </a:p>
        </p:txBody>
      </p:sp>
    </p:spTree>
    <p:extLst>
      <p:ext uri="{BB962C8B-B14F-4D97-AF65-F5344CB8AC3E}">
        <p14:creationId xmlns:p14="http://schemas.microsoft.com/office/powerpoint/2010/main" val="29368459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ChangeArrowheads="1"/>
          </p:cNvSpPr>
          <p:nvPr>
            <p:ph type="title"/>
          </p:nvPr>
        </p:nvSpPr>
        <p:spPr>
          <a:xfrm>
            <a:off x="1500720" y="1052736"/>
            <a:ext cx="7531118" cy="670560"/>
          </a:xfrm>
        </p:spPr>
        <p:txBody>
          <a:bodyPr>
            <a:normAutofit/>
          </a:bodyPr>
          <a:lstStyle/>
          <a:p>
            <a:pPr eaLnBrk="1" hangingPunct="1"/>
            <a:r>
              <a:rPr lang="en-US" altLang="sr-Latn-RS" dirty="0">
                <a:ea typeface="ＭＳ Ｐゴシック" panose="020B0600070205080204" pitchFamily="34" charset="-128"/>
              </a:rPr>
              <a:t>Advantages of Function Point Analysis</a:t>
            </a:r>
          </a:p>
        </p:txBody>
      </p:sp>
      <p:sp>
        <p:nvSpPr>
          <p:cNvPr id="72707" name="Rectangle 5"/>
          <p:cNvSpPr>
            <a:spLocks noGrp="1" noChangeArrowheads="1"/>
          </p:cNvSpPr>
          <p:nvPr>
            <p:ph idx="1"/>
          </p:nvPr>
        </p:nvSpPr>
        <p:spPr>
          <a:xfrm>
            <a:off x="755576" y="2060848"/>
            <a:ext cx="8686800" cy="3848100"/>
          </a:xfrm>
        </p:spPr>
        <p:txBody>
          <a:bodyPr>
            <a:normAutofit/>
          </a:bodyPr>
          <a:lstStyle/>
          <a:p>
            <a:pPr eaLnBrk="1" hangingPunct="1"/>
            <a:r>
              <a:rPr lang="en-US" altLang="sr-Latn-RS" noProof="0" dirty="0" smtClean="0">
                <a:ea typeface="ＭＳ Ｐゴシック" panose="020B0600070205080204" pitchFamily="34" charset="-128"/>
              </a:rPr>
              <a:t>Independent of implementation language and technology</a:t>
            </a:r>
          </a:p>
          <a:p>
            <a:pPr eaLnBrk="1" hangingPunct="1"/>
            <a:r>
              <a:rPr lang="en-US" altLang="sr-Latn-RS" noProof="0" dirty="0" smtClean="0">
                <a:ea typeface="ＭＳ Ｐゴシック" panose="020B0600070205080204" pitchFamily="34" charset="-128"/>
              </a:rPr>
              <a:t>Estimates are based on design specification </a:t>
            </a:r>
          </a:p>
          <a:p>
            <a:pPr lvl="1" eaLnBrk="1" hangingPunct="1"/>
            <a:r>
              <a:rPr lang="en-US" altLang="sr-Latn-RS" noProof="0" dirty="0" smtClean="0">
                <a:ea typeface="ＭＳ Ｐゴシック" panose="020B0600070205080204" pitchFamily="34" charset="-128"/>
              </a:rPr>
              <a:t>Usually known before implementation tasks are known</a:t>
            </a:r>
          </a:p>
          <a:p>
            <a:pPr eaLnBrk="1" hangingPunct="1"/>
            <a:r>
              <a:rPr lang="en-US" altLang="sr-Latn-RS" noProof="0" dirty="0" smtClean="0">
                <a:ea typeface="ＭＳ Ｐゴシック" panose="020B0600070205080204" pitchFamily="34" charset="-128"/>
              </a:rPr>
              <a:t>Users without technical knowledge can be integrated into the estimation process</a:t>
            </a:r>
          </a:p>
          <a:p>
            <a:pPr lvl="1" eaLnBrk="1" hangingPunct="1"/>
            <a:r>
              <a:rPr lang="en-US" altLang="sr-Latn-RS" noProof="0" dirty="0" smtClean="0">
                <a:ea typeface="ＭＳ Ｐゴシック" panose="020B0600070205080204" pitchFamily="34" charset="-128"/>
              </a:rPr>
              <a:t>Incorporation of experiences from different organizations</a:t>
            </a:r>
          </a:p>
          <a:p>
            <a:pPr eaLnBrk="1" hangingPunct="1"/>
            <a:r>
              <a:rPr lang="en-US" altLang="sr-Latn-RS" noProof="0" dirty="0" smtClean="0">
                <a:ea typeface="ＭＳ Ｐゴシック" panose="020B0600070205080204" pitchFamily="34" charset="-128"/>
              </a:rPr>
              <a:t>Easy to learn</a:t>
            </a:r>
          </a:p>
          <a:p>
            <a:pPr lvl="1" eaLnBrk="1" hangingPunct="1"/>
            <a:r>
              <a:rPr lang="en-US" altLang="sr-Latn-RS" noProof="0" dirty="0" smtClean="0">
                <a:ea typeface="ＭＳ Ｐゴシック" panose="020B0600070205080204" pitchFamily="34" charset="-128"/>
              </a:rPr>
              <a:t>Limited time effort</a:t>
            </a:r>
          </a:p>
        </p:txBody>
      </p:sp>
      <p:sp>
        <p:nvSpPr>
          <p:cNvPr id="2" name="Slide Number Placeholder 1"/>
          <p:cNvSpPr>
            <a:spLocks noGrp="1"/>
          </p:cNvSpPr>
          <p:nvPr>
            <p:ph type="sldNum" sz="quarter" idx="12"/>
          </p:nvPr>
        </p:nvSpPr>
        <p:spPr/>
        <p:txBody>
          <a:bodyPr/>
          <a:lstStyle/>
          <a:p>
            <a:fld id="{FD31E662-8C2D-4714-B2E8-E4A1A5B8ABCC}" type="slidenum">
              <a:rPr lang="en-US" smtClean="0"/>
              <a:pPr/>
              <a:t>62</a:t>
            </a:fld>
            <a:endParaRPr lang="en-US" dirty="0"/>
          </a:p>
        </p:txBody>
      </p:sp>
    </p:spTree>
    <p:extLst>
      <p:ext uri="{BB962C8B-B14F-4D97-AF65-F5344CB8AC3E}">
        <p14:creationId xmlns:p14="http://schemas.microsoft.com/office/powerpoint/2010/main" val="103612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ChangeArrowheads="1"/>
          </p:cNvSpPr>
          <p:nvPr>
            <p:ph type="title"/>
          </p:nvPr>
        </p:nvSpPr>
        <p:spPr>
          <a:xfrm>
            <a:off x="914400" y="1340768"/>
            <a:ext cx="8229600" cy="586740"/>
          </a:xfrm>
        </p:spPr>
        <p:txBody>
          <a:bodyPr>
            <a:noAutofit/>
          </a:bodyPr>
          <a:lstStyle/>
          <a:p>
            <a:pPr eaLnBrk="1" hangingPunct="1"/>
            <a:r>
              <a:rPr lang="en-US" altLang="sr-Latn-RS" dirty="0">
                <a:ea typeface="ＭＳ Ｐゴシック" panose="020B0600070205080204" pitchFamily="34" charset="-128"/>
              </a:rPr>
              <a:t>Disadvantages of Function Point Analysis</a:t>
            </a:r>
          </a:p>
        </p:txBody>
      </p:sp>
      <p:sp>
        <p:nvSpPr>
          <p:cNvPr id="74755" name="Rectangle 5"/>
          <p:cNvSpPr>
            <a:spLocks noGrp="1" noChangeArrowheads="1"/>
          </p:cNvSpPr>
          <p:nvPr>
            <p:ph idx="1"/>
          </p:nvPr>
        </p:nvSpPr>
        <p:spPr>
          <a:xfrm>
            <a:off x="457200" y="2184400"/>
            <a:ext cx="8534400" cy="3657600"/>
          </a:xfrm>
        </p:spPr>
        <p:txBody>
          <a:bodyPr>
            <a:normAutofit fontScale="92500" lnSpcReduction="10000"/>
          </a:bodyPr>
          <a:lstStyle/>
          <a:p>
            <a:pPr eaLnBrk="1" hangingPunct="1"/>
            <a:r>
              <a:rPr lang="en-US" altLang="sr-Latn-RS" noProof="0" dirty="0" smtClean="0">
                <a:ea typeface="ＭＳ Ｐゴシック" panose="020B0600070205080204" pitchFamily="34" charset="-128"/>
              </a:rPr>
              <a:t>Complete description of functions necessary</a:t>
            </a:r>
          </a:p>
          <a:p>
            <a:pPr lvl="1" eaLnBrk="1" hangingPunct="1"/>
            <a:r>
              <a:rPr lang="en-US" altLang="sr-Latn-RS" noProof="0" dirty="0" smtClean="0">
                <a:ea typeface="ＭＳ Ｐゴシック" panose="020B0600070205080204" pitchFamily="34" charset="-128"/>
              </a:rPr>
              <a:t>Often not the case in early project stages -&gt; especially in iterative software processes </a:t>
            </a:r>
          </a:p>
          <a:p>
            <a:pPr eaLnBrk="1" hangingPunct="1"/>
            <a:r>
              <a:rPr lang="en-US" altLang="sr-Latn-RS" noProof="0" dirty="0" smtClean="0">
                <a:ea typeface="ＭＳ Ｐゴシック" panose="020B0600070205080204" pitchFamily="34" charset="-128"/>
              </a:rPr>
              <a:t>Only complexity of specification is estimated </a:t>
            </a:r>
          </a:p>
          <a:p>
            <a:pPr lvl="1" eaLnBrk="1" hangingPunct="1"/>
            <a:r>
              <a:rPr lang="en-US" altLang="sr-Latn-RS" noProof="0" dirty="0" smtClean="0">
                <a:ea typeface="ＭＳ Ｐゴシック" panose="020B0600070205080204" pitchFamily="34" charset="-128"/>
              </a:rPr>
              <a:t>Implementation is often more relevant for estimation</a:t>
            </a:r>
          </a:p>
          <a:p>
            <a:pPr eaLnBrk="1" hangingPunct="1"/>
            <a:r>
              <a:rPr lang="en-US" altLang="sr-Latn-RS" noProof="0" dirty="0" smtClean="0">
                <a:ea typeface="ＭＳ Ｐゴシック" panose="020B0600070205080204" pitchFamily="34" charset="-128"/>
              </a:rPr>
              <a:t>High uncertainty in calculating function points:</a:t>
            </a:r>
          </a:p>
          <a:p>
            <a:pPr lvl="1" eaLnBrk="1" hangingPunct="1"/>
            <a:r>
              <a:rPr lang="en-US" altLang="sr-Latn-RS" noProof="0" dirty="0" smtClean="0">
                <a:ea typeface="ＭＳ Ｐゴシック" panose="020B0600070205080204" pitchFamily="34" charset="-128"/>
              </a:rPr>
              <a:t>Weight factors are usually deducted from past experiences (environment, used technology and tools may be out-of-date in the current project) </a:t>
            </a:r>
          </a:p>
          <a:p>
            <a:pPr eaLnBrk="1" hangingPunct="1"/>
            <a:r>
              <a:rPr lang="en-US" altLang="sr-Latn-RS" noProof="0" dirty="0" smtClean="0">
                <a:ea typeface="ＭＳ Ｐゴシック" panose="020B0600070205080204" pitchFamily="34" charset="-128"/>
              </a:rPr>
              <a:t>Does not measure the performance of people</a:t>
            </a:r>
          </a:p>
        </p:txBody>
      </p:sp>
      <p:sp>
        <p:nvSpPr>
          <p:cNvPr id="2" name="Slide Number Placeholder 1"/>
          <p:cNvSpPr>
            <a:spLocks noGrp="1"/>
          </p:cNvSpPr>
          <p:nvPr>
            <p:ph type="sldNum" sz="quarter" idx="12"/>
          </p:nvPr>
        </p:nvSpPr>
        <p:spPr/>
        <p:txBody>
          <a:bodyPr/>
          <a:lstStyle/>
          <a:p>
            <a:fld id="{FD31E662-8C2D-4714-B2E8-E4A1A5B8ABCC}" type="slidenum">
              <a:rPr lang="en-US" smtClean="0"/>
              <a:pPr/>
              <a:t>63</a:t>
            </a:fld>
            <a:endParaRPr lang="en-US" dirty="0"/>
          </a:p>
        </p:txBody>
      </p:sp>
    </p:spTree>
    <p:extLst>
      <p:ext uri="{BB962C8B-B14F-4D97-AF65-F5344CB8AC3E}">
        <p14:creationId xmlns:p14="http://schemas.microsoft.com/office/powerpoint/2010/main" val="162397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47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pPr eaLnBrk="1" hangingPunct="1"/>
            <a:r>
              <a:rPr lang="en-US" altLang="sr-Latn-RS" noProof="0" dirty="0" smtClean="0">
                <a:ea typeface="ＭＳ Ｐゴシック" panose="020B0600070205080204" pitchFamily="34" charset="-128"/>
              </a:rPr>
              <a:t>Online Availability of Estimation Tools</a:t>
            </a:r>
          </a:p>
        </p:txBody>
      </p:sp>
      <p:sp>
        <p:nvSpPr>
          <p:cNvPr id="99331" name="Rectangle 3"/>
          <p:cNvSpPr>
            <a:spLocks noGrp="1" noChangeArrowheads="1"/>
          </p:cNvSpPr>
          <p:nvPr>
            <p:ph idx="1"/>
          </p:nvPr>
        </p:nvSpPr>
        <p:spPr>
          <a:xfrm>
            <a:off x="1115616" y="2057400"/>
            <a:ext cx="7342584" cy="3962400"/>
          </a:xfrm>
        </p:spPr>
        <p:txBody>
          <a:bodyPr/>
          <a:lstStyle/>
          <a:p>
            <a:pPr eaLnBrk="1" hangingPunct="1"/>
            <a:r>
              <a:rPr lang="en-US" altLang="sr-Latn-RS" noProof="0" dirty="0" smtClean="0">
                <a:ea typeface="ＭＳ Ｐゴシック" panose="020B0600070205080204" pitchFamily="34" charset="-128"/>
              </a:rPr>
              <a:t>Basic and Intermediate COCOMO I (JavaScript)</a:t>
            </a:r>
          </a:p>
          <a:p>
            <a:pPr lvl="1" eaLnBrk="1" hangingPunct="1"/>
            <a:r>
              <a:rPr lang="en-US" altLang="sr-Latn-RS" noProof="0" dirty="0" smtClean="0">
                <a:ea typeface="ＭＳ Ｐゴシック" panose="020B0600070205080204" pitchFamily="34" charset="-128"/>
                <a:hlinkClick r:id="rId2"/>
              </a:rPr>
              <a:t>http://www1.jsc.nasa.gov/bu2/COCOMO.html</a:t>
            </a:r>
            <a:endParaRPr lang="en-US" altLang="sr-Latn-RS" noProof="0" dirty="0" smtClean="0">
              <a:ea typeface="ＭＳ Ｐゴシック" panose="020B0600070205080204" pitchFamily="34" charset="-128"/>
            </a:endParaRPr>
          </a:p>
          <a:p>
            <a:pPr lvl="1" eaLnBrk="1" hangingPunct="1"/>
            <a:r>
              <a:rPr lang="en-US" altLang="sr-Latn-RS" noProof="0" dirty="0" smtClean="0">
                <a:ea typeface="ＭＳ Ｐゴシック" panose="020B0600070205080204" pitchFamily="34" charset="-128"/>
                <a:hlinkClick r:id="rId3"/>
              </a:rPr>
              <a:t>http://ivs.cs.uni-magdeburg.de/sw-eng/us/java/COCOMO/index.shtml</a:t>
            </a:r>
            <a:endParaRPr lang="en-US" altLang="sr-Latn-RS" noProof="0" dirty="0" smtClean="0">
              <a:ea typeface="ＭＳ Ｐゴシック" panose="020B0600070205080204" pitchFamily="34" charset="-128"/>
            </a:endParaRPr>
          </a:p>
          <a:p>
            <a:pPr eaLnBrk="1" hangingPunct="1"/>
            <a:r>
              <a:rPr lang="en-US" altLang="sr-Latn-RS" noProof="0" dirty="0" smtClean="0">
                <a:ea typeface="ＭＳ Ｐゴシック" panose="020B0600070205080204" pitchFamily="34" charset="-128"/>
              </a:rPr>
              <a:t>COCOMO II (Unix, Windows and Java)</a:t>
            </a:r>
          </a:p>
          <a:p>
            <a:pPr lvl="1" eaLnBrk="1" hangingPunct="1"/>
            <a:r>
              <a:rPr lang="en-US" altLang="sr-Latn-RS" noProof="0" dirty="0" smtClean="0">
                <a:ea typeface="ＭＳ Ｐゴシック" panose="020B0600070205080204" pitchFamily="34" charset="-128"/>
                <a:hlinkClick r:id="rId4"/>
              </a:rPr>
              <a:t>http://sunset.usc.edu/available_tools/index.html</a:t>
            </a:r>
            <a:endParaRPr lang="en-US" altLang="sr-Latn-RS" noProof="0" dirty="0" smtClean="0">
              <a:ea typeface="ＭＳ Ｐゴシック" panose="020B0600070205080204" pitchFamily="34" charset="-128"/>
            </a:endParaRPr>
          </a:p>
          <a:p>
            <a:pPr eaLnBrk="1" hangingPunct="1"/>
            <a:r>
              <a:rPr lang="en-US" altLang="sr-Latn-RS" noProof="0" dirty="0" smtClean="0">
                <a:ea typeface="ＭＳ Ｐゴシック" panose="020B0600070205080204" pitchFamily="34" charset="-128"/>
              </a:rPr>
              <a:t>Function Point Calculator (Java)</a:t>
            </a:r>
          </a:p>
          <a:p>
            <a:pPr lvl="1" eaLnBrk="1" hangingPunct="1"/>
            <a:r>
              <a:rPr lang="en-US" altLang="sr-Latn-RS" noProof="0" dirty="0" smtClean="0">
                <a:solidFill>
                  <a:srgbClr val="FFFF00"/>
                </a:solidFill>
                <a:ea typeface="ＭＳ Ｐゴシック" panose="020B0600070205080204" pitchFamily="34" charset="-128"/>
                <a:hlinkClick r:id="rId5"/>
              </a:rPr>
              <a:t>http://ivs.cs.uni-magdeburg.de/sw-eng/us/java/fp/</a:t>
            </a:r>
            <a:endParaRPr lang="en-US" altLang="sr-Latn-RS" noProof="0" dirty="0" smtClean="0">
              <a:solidFill>
                <a:srgbClr val="FFFF00"/>
              </a:solidFill>
              <a:ea typeface="ＭＳ Ｐゴシック" panose="020B0600070205080204" pitchFamily="34" charset="-128"/>
            </a:endParaRPr>
          </a:p>
          <a:p>
            <a:pPr lvl="1" eaLnBrk="1" hangingPunct="1">
              <a:buFont typeface="Times" panose="02020603050405020304" pitchFamily="18" charset="0"/>
              <a:buNone/>
            </a:pPr>
            <a:endParaRPr lang="en-US" altLang="sr-Latn-RS" noProof="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FD31E662-8C2D-4714-B2E8-E4A1A5B8ABCC}" type="slidenum">
              <a:rPr lang="en-US" smtClean="0"/>
              <a:pPr/>
              <a:t>64</a:t>
            </a:fld>
            <a:endParaRPr lang="en-US" dirty="0"/>
          </a:p>
        </p:txBody>
      </p:sp>
    </p:spTree>
    <p:extLst>
      <p:ext uri="{BB962C8B-B14F-4D97-AF65-F5344CB8AC3E}">
        <p14:creationId xmlns:p14="http://schemas.microsoft.com/office/powerpoint/2010/main" val="629343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980728"/>
            <a:ext cx="6629400" cy="838200"/>
          </a:xfrm>
        </p:spPr>
        <p:txBody>
          <a:bodyPr/>
          <a:lstStyle/>
          <a:p>
            <a:r>
              <a:rPr lang="en-US" noProof="0" dirty="0" smtClean="0"/>
              <a:t>Why Estimates Fail – A recap</a:t>
            </a:r>
            <a:endParaRPr lang="en-US" noProof="0" dirty="0"/>
          </a:p>
        </p:txBody>
      </p:sp>
      <p:sp>
        <p:nvSpPr>
          <p:cNvPr id="3" name="Content Placeholder 2"/>
          <p:cNvSpPr>
            <a:spLocks noGrp="1"/>
          </p:cNvSpPr>
          <p:nvPr>
            <p:ph idx="1"/>
          </p:nvPr>
        </p:nvSpPr>
        <p:spPr/>
        <p:txBody>
          <a:bodyPr>
            <a:normAutofit fontScale="92500" lnSpcReduction="20000"/>
          </a:bodyPr>
          <a:lstStyle/>
          <a:p>
            <a:r>
              <a:rPr lang="en-US" noProof="0" dirty="0" smtClean="0"/>
              <a:t>Little / Misused historical data</a:t>
            </a:r>
          </a:p>
          <a:p>
            <a:pPr lvl="1"/>
            <a:r>
              <a:rPr lang="en-US" noProof="0" dirty="0" smtClean="0"/>
              <a:t>Record estimates + actual data</a:t>
            </a:r>
          </a:p>
          <a:p>
            <a:pPr lvl="1"/>
            <a:r>
              <a:rPr lang="en-US" noProof="0" dirty="0" smtClean="0"/>
              <a:t>Make sure data “fits the bill”</a:t>
            </a:r>
          </a:p>
          <a:p>
            <a:r>
              <a:rPr lang="en-US" noProof="0" dirty="0" smtClean="0"/>
              <a:t>Over-Optimistic / Hopeful management</a:t>
            </a:r>
          </a:p>
          <a:p>
            <a:pPr lvl="1"/>
            <a:r>
              <a:rPr lang="en-US" noProof="0" dirty="0" smtClean="0"/>
              <a:t>Avoid gut feelings – use the methods</a:t>
            </a:r>
          </a:p>
          <a:p>
            <a:pPr lvl="1"/>
            <a:r>
              <a:rPr lang="en-US" noProof="0" dirty="0" smtClean="0"/>
              <a:t>Avoid over-confidence</a:t>
            </a:r>
          </a:p>
          <a:p>
            <a:r>
              <a:rPr lang="en-US" noProof="0" dirty="0" smtClean="0"/>
              <a:t>Not using the estimate!</a:t>
            </a:r>
          </a:p>
          <a:p>
            <a:pPr lvl="1"/>
            <a:r>
              <a:rPr lang="en-US" noProof="0" dirty="0" smtClean="0"/>
              <a:t>Don’t Confuse targets with estimates</a:t>
            </a:r>
          </a:p>
          <a:p>
            <a:r>
              <a:rPr lang="en-US" noProof="0" dirty="0" smtClean="0"/>
              <a:t>Not updating the estimate</a:t>
            </a:r>
          </a:p>
          <a:p>
            <a:pPr lvl="1"/>
            <a:r>
              <a:rPr lang="en-US" noProof="0" dirty="0" smtClean="0"/>
              <a:t>Acknowledge uncertainty in estimation</a:t>
            </a:r>
          </a:p>
          <a:p>
            <a:pPr lvl="1"/>
            <a:r>
              <a:rPr lang="en-US" noProof="0" dirty="0" smtClean="0"/>
              <a:t>Estimate often – it will become more accurate</a:t>
            </a:r>
            <a:endParaRPr lang="en-US" noProof="0" dirty="0"/>
          </a:p>
        </p:txBody>
      </p:sp>
      <p:sp>
        <p:nvSpPr>
          <p:cNvPr id="4" name="Slide Number Placeholder 3"/>
          <p:cNvSpPr>
            <a:spLocks noGrp="1"/>
          </p:cNvSpPr>
          <p:nvPr>
            <p:ph type="sldNum" sz="quarter" idx="12"/>
          </p:nvPr>
        </p:nvSpPr>
        <p:spPr/>
        <p:txBody>
          <a:bodyPr/>
          <a:lstStyle/>
          <a:p>
            <a:fld id="{FD31E662-8C2D-4714-B2E8-E4A1A5B8ABCC}" type="slidenum">
              <a:rPr lang="en-US" smtClean="0"/>
              <a:pPr/>
              <a:t>65</a:t>
            </a:fld>
            <a:endParaRPr lang="en-US" dirty="0"/>
          </a:p>
        </p:txBody>
      </p:sp>
    </p:spTree>
    <p:extLst>
      <p:ext uri="{BB962C8B-B14F-4D97-AF65-F5344CB8AC3E}">
        <p14:creationId xmlns:p14="http://schemas.microsoft.com/office/powerpoint/2010/main" val="172070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1091408" y="5832740"/>
            <a:ext cx="152351" cy="27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5407" tIns="37042" rIns="75407" bIns="37042">
            <a:spAutoFit/>
          </a:bodyP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endParaRPr lang="de-DE" altLang="sr-Latn-RS" sz="1333"/>
          </a:p>
        </p:txBody>
      </p:sp>
      <p:sp>
        <p:nvSpPr>
          <p:cNvPr id="34819" name="Rectangle 5"/>
          <p:cNvSpPr>
            <a:spLocks noGrp="1" noChangeArrowheads="1"/>
          </p:cNvSpPr>
          <p:nvPr>
            <p:ph type="title"/>
          </p:nvPr>
        </p:nvSpPr>
        <p:spPr>
          <a:xfrm>
            <a:off x="1475656" y="961191"/>
            <a:ext cx="6017344" cy="762000"/>
          </a:xfrm>
        </p:spPr>
        <p:txBody>
          <a:bodyPr>
            <a:normAutofit/>
          </a:bodyPr>
          <a:lstStyle/>
          <a:p>
            <a:pPr eaLnBrk="1" hangingPunct="1"/>
            <a:r>
              <a:rPr lang="en-US" altLang="sr-Latn-RS" noProof="0" dirty="0" smtClean="0">
                <a:ea typeface="ＭＳ Ｐゴシック" panose="020B0600070205080204" pitchFamily="34" charset="-128"/>
              </a:rPr>
              <a:t>What’s next</a:t>
            </a:r>
          </a:p>
        </p:txBody>
      </p:sp>
      <p:sp>
        <p:nvSpPr>
          <p:cNvPr id="34820" name="Rectangle 6"/>
          <p:cNvSpPr>
            <a:spLocks noGrp="1" noChangeArrowheads="1"/>
          </p:cNvSpPr>
          <p:nvPr>
            <p:ph idx="1"/>
          </p:nvPr>
        </p:nvSpPr>
        <p:spPr>
          <a:xfrm>
            <a:off x="827584" y="1957146"/>
            <a:ext cx="8316416" cy="4000500"/>
          </a:xfrm>
        </p:spPr>
        <p:txBody>
          <a:bodyPr>
            <a:normAutofit fontScale="92500"/>
          </a:bodyPr>
          <a:lstStyle/>
          <a:p>
            <a:pPr eaLnBrk="1" hangingPunct="1"/>
            <a:r>
              <a:rPr lang="en-US" altLang="sr-Latn-RS" noProof="0" dirty="0" smtClean="0">
                <a:ea typeface="ＭＳ Ｐゴシック" panose="020B0600070205080204" pitchFamily="34" charset="-128"/>
              </a:rPr>
              <a:t>Cost</a:t>
            </a:r>
          </a:p>
          <a:p>
            <a:pPr lvl="1" eaLnBrk="1" hangingPunct="1"/>
            <a:r>
              <a:rPr lang="en-US" altLang="sr-Latn-RS" noProof="0" dirty="0" smtClean="0">
                <a:ea typeface="ＭＳ Ｐゴシック" panose="020B0600070205080204" pitchFamily="34" charset="-128"/>
              </a:rPr>
              <a:t>Personnel (in person days or valued in personnel cost)</a:t>
            </a:r>
          </a:p>
          <a:p>
            <a:pPr lvl="2" eaLnBrk="1" hangingPunct="1"/>
            <a:r>
              <a:rPr lang="en-US" altLang="sr-Latn-RS" noProof="0" dirty="0" smtClean="0">
                <a:ea typeface="ＭＳ Ｐゴシック" panose="020B0600070205080204" pitchFamily="34" charset="-128"/>
              </a:rPr>
              <a:t>Person day: Effort of one person per working day</a:t>
            </a:r>
          </a:p>
          <a:p>
            <a:pPr lvl="1" eaLnBrk="1" hangingPunct="1"/>
            <a:r>
              <a:rPr lang="en-US" altLang="sr-Latn-RS" noProof="0" dirty="0" smtClean="0">
                <a:ea typeface="ＭＳ Ｐゴシック" panose="020B0600070205080204" pitchFamily="34" charset="-128"/>
              </a:rPr>
              <a:t>Material (PCs, software, tools etc.)</a:t>
            </a:r>
          </a:p>
          <a:p>
            <a:pPr lvl="1" eaLnBrk="1" hangingPunct="1"/>
            <a:r>
              <a:rPr lang="en-US" altLang="sr-Latn-RS" noProof="0" dirty="0" smtClean="0">
                <a:ea typeface="ＭＳ Ｐゴシック" panose="020B0600070205080204" pitchFamily="34" charset="-128"/>
              </a:rPr>
              <a:t>Extra costs (travel expenses etc.)</a:t>
            </a:r>
          </a:p>
          <a:p>
            <a:pPr eaLnBrk="1" hangingPunct="1"/>
            <a:r>
              <a:rPr lang="en-US" altLang="sr-Latn-RS" noProof="0" dirty="0" smtClean="0">
                <a:ea typeface="ＭＳ Ｐゴシック" panose="020B0600070205080204" pitchFamily="34" charset="-128"/>
              </a:rPr>
              <a:t>Development Time</a:t>
            </a:r>
          </a:p>
          <a:p>
            <a:pPr lvl="1" eaLnBrk="1" hangingPunct="1"/>
            <a:r>
              <a:rPr lang="en-US" altLang="sr-Latn-RS" noProof="0" dirty="0" smtClean="0">
                <a:ea typeface="ＭＳ Ｐゴシック" panose="020B0600070205080204" pitchFamily="34" charset="-128"/>
              </a:rPr>
              <a:t>Project duration</a:t>
            </a:r>
          </a:p>
          <a:p>
            <a:pPr lvl="1" eaLnBrk="1" hangingPunct="1"/>
            <a:r>
              <a:rPr lang="en-US" altLang="sr-Latn-RS" noProof="0" dirty="0" smtClean="0">
                <a:ea typeface="ＭＳ Ｐゴシック" panose="020B0600070205080204" pitchFamily="34" charset="-128"/>
              </a:rPr>
              <a:t>Dependencies</a:t>
            </a:r>
          </a:p>
          <a:p>
            <a:pPr eaLnBrk="1" hangingPunct="1"/>
            <a:r>
              <a:rPr lang="en-US" altLang="sr-Latn-RS" noProof="0" dirty="0" smtClean="0">
                <a:ea typeface="ＭＳ Ｐゴシック" panose="020B0600070205080204" pitchFamily="34" charset="-128"/>
              </a:rPr>
              <a:t>Infrastructure</a:t>
            </a:r>
          </a:p>
          <a:p>
            <a:pPr lvl="1" eaLnBrk="1" hangingPunct="1"/>
            <a:r>
              <a:rPr lang="en-US" altLang="sr-Latn-RS" noProof="0" dirty="0" smtClean="0">
                <a:ea typeface="ＭＳ Ｐゴシック" panose="020B0600070205080204" pitchFamily="34" charset="-128"/>
              </a:rPr>
              <a:t>Rooms, technical infrastructure, especially in offshore scenarios</a:t>
            </a:r>
          </a:p>
        </p:txBody>
      </p:sp>
      <p:sp>
        <p:nvSpPr>
          <p:cNvPr id="160776" name="AutoShape 8"/>
          <p:cNvSpPr>
            <a:spLocks noChangeArrowheads="1"/>
          </p:cNvSpPr>
          <p:nvPr/>
        </p:nvSpPr>
        <p:spPr bwMode="auto">
          <a:xfrm>
            <a:off x="4427984" y="3789040"/>
            <a:ext cx="3606800" cy="1041568"/>
          </a:xfrm>
          <a:prstGeom prst="wedgeEllipseCallout">
            <a:avLst>
              <a:gd name="adj1" fmla="val -43750"/>
              <a:gd name="adj2" fmla="val 70000"/>
            </a:avLst>
          </a:prstGeom>
          <a:solidFill>
            <a:srgbClr val="92D050"/>
          </a:solidFill>
          <a:ln w="12700">
            <a:solidFill>
              <a:schemeClr val="tx1"/>
            </a:solidFill>
            <a:miter lim="800000"/>
            <a:headEnd/>
            <a:tailEnd/>
          </a:ln>
        </p:spPr>
        <p:txBody>
          <a:bodyPr wrap="none" lIns="75407" tIns="37042" rIns="75407" bIns="37042" anchor="ctr"/>
          <a:lstStyle>
            <a:lvl1pPr>
              <a:defRPr sz="2400">
                <a:solidFill>
                  <a:schemeClr val="tx1"/>
                </a:solidFill>
                <a:latin typeface="Palatino" pitchFamily="-105" charset="0"/>
                <a:ea typeface="ＭＳ Ｐゴシック" panose="020B0600070205080204" pitchFamily="34" charset="-128"/>
              </a:defRPr>
            </a:lvl1pPr>
            <a:lvl2pPr marL="37931725" indent="-37474525">
              <a:defRPr sz="2400">
                <a:solidFill>
                  <a:schemeClr val="tx1"/>
                </a:solidFill>
                <a:latin typeface="Palatino" pitchFamily="-105" charset="0"/>
                <a:ea typeface="ＭＳ Ｐゴシック" panose="020B0600070205080204" pitchFamily="34" charset="-128"/>
              </a:defRPr>
            </a:lvl2pPr>
            <a:lvl3pPr>
              <a:defRPr sz="2400">
                <a:solidFill>
                  <a:schemeClr val="tx1"/>
                </a:solidFill>
                <a:latin typeface="Palatino" pitchFamily="-105" charset="0"/>
                <a:ea typeface="ＭＳ Ｐゴシック" panose="020B0600070205080204" pitchFamily="34" charset="-128"/>
              </a:defRPr>
            </a:lvl3pPr>
            <a:lvl4pPr>
              <a:defRPr sz="2400">
                <a:solidFill>
                  <a:schemeClr val="tx1"/>
                </a:solidFill>
                <a:latin typeface="Palatino" pitchFamily="-105" charset="0"/>
                <a:ea typeface="ＭＳ Ｐゴシック" panose="020B0600070205080204" pitchFamily="34" charset="-128"/>
              </a:defRPr>
            </a:lvl4pPr>
            <a:lvl5pPr>
              <a:defRPr sz="2400">
                <a:solidFill>
                  <a:schemeClr val="tx1"/>
                </a:solidFill>
                <a:latin typeface="Palatino" pitchFamily="-105"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Palatino" pitchFamily="-105" charset="0"/>
                <a:ea typeface="ＭＳ Ｐゴシック" panose="020B0600070205080204" pitchFamily="34" charset="-128"/>
              </a:defRPr>
            </a:lvl9pPr>
          </a:lstStyle>
          <a:p>
            <a:pPr algn="ctr"/>
            <a:r>
              <a:rPr lang="hr-HR" altLang="sr-Latn-RS" sz="1667" dirty="0"/>
              <a:t>All </a:t>
            </a:r>
            <a:r>
              <a:rPr lang="hr-HR" altLang="sr-Latn-RS" sz="1667" dirty="0" err="1"/>
              <a:t>of</a:t>
            </a:r>
            <a:r>
              <a:rPr lang="hr-HR" altLang="sr-Latn-RS" sz="1667" dirty="0"/>
              <a:t> </a:t>
            </a:r>
            <a:r>
              <a:rPr lang="hr-HR" altLang="sr-Latn-RS" sz="1667" dirty="0" err="1"/>
              <a:t>this</a:t>
            </a:r>
            <a:r>
              <a:rPr lang="hr-HR" altLang="sr-Latn-RS" sz="1667" dirty="0"/>
              <a:t> + </a:t>
            </a:r>
            <a:r>
              <a:rPr lang="hr-HR" altLang="sr-Latn-RS" sz="1667" dirty="0" err="1"/>
              <a:t>cost</a:t>
            </a:r>
            <a:r>
              <a:rPr lang="hr-HR" altLang="sr-Latn-RS" sz="1667" dirty="0"/>
              <a:t> </a:t>
            </a:r>
            <a:r>
              <a:rPr lang="hr-HR" altLang="sr-Latn-RS" sz="1667" dirty="0" err="1"/>
              <a:t>advanced</a:t>
            </a:r>
            <a:r>
              <a:rPr lang="hr-HR" altLang="sr-Latn-RS" sz="1667" dirty="0"/>
              <a:t> </a:t>
            </a:r>
            <a:r>
              <a:rPr lang="hr-HR" altLang="sr-Latn-RS" sz="1667" dirty="0" err="1"/>
              <a:t>topics</a:t>
            </a:r>
            <a:endParaRPr lang="en-US" altLang="sr-Latn-RS" sz="1667"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66</a:t>
            </a:fld>
            <a:endParaRPr lang="en-US" dirty="0"/>
          </a:p>
        </p:txBody>
      </p:sp>
    </p:spTree>
    <p:extLst>
      <p:ext uri="{BB962C8B-B14F-4D97-AF65-F5344CB8AC3E}">
        <p14:creationId xmlns:p14="http://schemas.microsoft.com/office/powerpoint/2010/main" val="352831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sr-Latn-RS" noProof="0" dirty="0" smtClean="0">
                <a:ea typeface="ＭＳ Ｐゴシック" panose="020B0600070205080204" pitchFamily="34" charset="-128"/>
              </a:rPr>
              <a:t>L.W.F Factor</a:t>
            </a:r>
          </a:p>
        </p:txBody>
      </p:sp>
      <p:pic>
        <p:nvPicPr>
          <p:cNvPr id="4098" name="Picture 2" descr="Slikovni rezultat za lying weasel f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819401"/>
            <a:ext cx="8572500" cy="253365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FD31E662-8C2D-4714-B2E8-E4A1A5B8ABCC}" type="slidenum">
              <a:rPr lang="en-US" smtClean="0"/>
              <a:pPr/>
              <a:t>67</a:t>
            </a:fld>
            <a:endParaRPr lang="en-US" dirty="0"/>
          </a:p>
        </p:txBody>
      </p:sp>
    </p:spTree>
    <p:extLst>
      <p:ext uri="{BB962C8B-B14F-4D97-AF65-F5344CB8AC3E}">
        <p14:creationId xmlns:p14="http://schemas.microsoft.com/office/powerpoint/2010/main" val="236832904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Thank you for your time</a:t>
            </a:r>
            <a:endParaRPr lang="en-US" noProof="0" dirty="0"/>
          </a:p>
        </p:txBody>
      </p:sp>
      <p:pic>
        <p:nvPicPr>
          <p:cNvPr id="3074" name="Picture 2" descr="Slikovni rezultat za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92896"/>
            <a:ext cx="733425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D31E662-8C2D-4714-B2E8-E4A1A5B8ABCC}" type="slidenum">
              <a:rPr lang="en-US" smtClean="0"/>
              <a:pPr/>
              <a:t>68</a:t>
            </a:fld>
            <a:endParaRPr lang="en-US" dirty="0"/>
          </a:p>
        </p:txBody>
      </p:sp>
    </p:spTree>
    <p:extLst>
      <p:ext uri="{BB962C8B-B14F-4D97-AF65-F5344CB8AC3E}">
        <p14:creationId xmlns:p14="http://schemas.microsoft.com/office/powerpoint/2010/main" val="2929820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2088" y="2831692"/>
            <a:ext cx="7772400" cy="827341"/>
          </a:xfrm>
        </p:spPr>
        <p:txBody>
          <a:bodyPr/>
          <a:lstStyle/>
          <a:p>
            <a:r>
              <a:rPr lang="en-US" dirty="0"/>
              <a:t>So let’s begin…</a:t>
            </a:r>
            <a:r>
              <a:rPr lang="hr-HR" dirty="0" err="1"/>
              <a:t>from</a:t>
            </a:r>
            <a:r>
              <a:rPr lang="hr-HR" dirty="0"/>
              <a:t> </a:t>
            </a:r>
            <a:r>
              <a:rPr lang="hr-HR" dirty="0" err="1"/>
              <a:t>basics</a:t>
            </a:r>
            <a:endParaRPr lang="en-US" dirty="0"/>
          </a:p>
        </p:txBody>
      </p:sp>
      <p:sp>
        <p:nvSpPr>
          <p:cNvPr id="5" name="Text Placeholder 4"/>
          <p:cNvSpPr>
            <a:spLocks noGrp="1"/>
          </p:cNvSpPr>
          <p:nvPr>
            <p:ph type="body" idx="1"/>
          </p:nvPr>
        </p:nvSpPr>
        <p:spPr>
          <a:xfrm>
            <a:off x="1192088" y="3645024"/>
            <a:ext cx="7772400" cy="1500187"/>
          </a:xfrm>
        </p:spPr>
        <p:txBody>
          <a:bodyPr/>
          <a:lstStyle/>
          <a:p>
            <a:r>
              <a:rPr lang="en-US" sz="3200" dirty="0"/>
              <a:t>What you measure is what you get. </a:t>
            </a:r>
          </a:p>
          <a:p>
            <a:r>
              <a:rPr lang="en-US" dirty="0"/>
              <a:t>R.S. Kaplan and D.P. Norton, “The balanced scorecard - measures that drive performance,” The Harvard Business Review, 1992</a:t>
            </a:r>
            <a:r>
              <a:rPr lang="en-US" dirty="0" smtClean="0"/>
              <a:t>.</a:t>
            </a:r>
            <a:endParaRPr lang="en-US" dirty="0"/>
          </a:p>
        </p:txBody>
      </p:sp>
      <p:sp>
        <p:nvSpPr>
          <p:cNvPr id="2" name="Slide Number Placeholder 1"/>
          <p:cNvSpPr>
            <a:spLocks noGrp="1"/>
          </p:cNvSpPr>
          <p:nvPr>
            <p:ph type="sldNum" sz="quarter" idx="12"/>
          </p:nvPr>
        </p:nvSpPr>
        <p:spPr/>
        <p:txBody>
          <a:bodyPr/>
          <a:lstStyle/>
          <a:p>
            <a:fld id="{0B0D690E-0FF2-4A81-898C-9EBC2AC677FC}" type="slidenum">
              <a:rPr lang="en-US" smtClean="0"/>
              <a:pPr/>
              <a:t>7</a:t>
            </a:fld>
            <a:endParaRPr lang="en-US"/>
          </a:p>
        </p:txBody>
      </p:sp>
    </p:spTree>
    <p:extLst>
      <p:ext uri="{BB962C8B-B14F-4D97-AF65-F5344CB8AC3E}">
        <p14:creationId xmlns:p14="http://schemas.microsoft.com/office/powerpoint/2010/main" val="3070125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hr-HR" sz="4000" dirty="0" err="1" smtClean="0"/>
              <a:t>Introduction</a:t>
            </a:r>
            <a:endParaRPr lang="en-US" sz="4000" dirty="0"/>
          </a:p>
        </p:txBody>
      </p:sp>
      <p:sp>
        <p:nvSpPr>
          <p:cNvPr id="5127" name="Rectangle 7"/>
          <p:cNvSpPr>
            <a:spLocks noGrp="1" noChangeArrowheads="1"/>
          </p:cNvSpPr>
          <p:nvPr>
            <p:ph idx="1"/>
          </p:nvPr>
        </p:nvSpPr>
        <p:spPr>
          <a:xfrm>
            <a:off x="1619672" y="2204864"/>
            <a:ext cx="7416824" cy="4536504"/>
          </a:xfrm>
        </p:spPr>
        <p:txBody>
          <a:bodyPr/>
          <a:lstStyle/>
          <a:p>
            <a:r>
              <a:rPr lang="en-US" dirty="0"/>
              <a:t>To define an appropriate measurements program you need to answer the following questions</a:t>
            </a:r>
          </a:p>
          <a:p>
            <a:pPr lvl="1"/>
            <a:r>
              <a:rPr lang="en-US" dirty="0"/>
              <a:t>Who is the customer for the metrics</a:t>
            </a:r>
          </a:p>
          <a:p>
            <a:pPr lvl="1"/>
            <a:r>
              <a:rPr lang="en-US" dirty="0"/>
              <a:t>What are their goals with respect to the product, process, or resource under measurement</a:t>
            </a:r>
          </a:p>
          <a:p>
            <a:pPr lvl="1"/>
            <a:r>
              <a:rPr lang="en-US" dirty="0"/>
              <a:t>What metrics, when collected, will demonstrate whether or not the goal has been or is being met</a:t>
            </a:r>
          </a:p>
          <a:p>
            <a:endParaRPr lang="en-US"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8</a:t>
            </a:fld>
            <a:endParaRPr lang="en-US" dirty="0"/>
          </a:p>
        </p:txBody>
      </p:sp>
    </p:spTree>
    <p:extLst>
      <p:ext uri="{BB962C8B-B14F-4D97-AF65-F5344CB8AC3E}">
        <p14:creationId xmlns:p14="http://schemas.microsoft.com/office/powerpoint/2010/main" val="328002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1619672" y="980728"/>
            <a:ext cx="6629400" cy="838200"/>
          </a:xfrm>
        </p:spPr>
        <p:txBody>
          <a:bodyPr/>
          <a:lstStyle/>
          <a:p>
            <a:r>
              <a:rPr lang="en-US" sz="4000" dirty="0"/>
              <a:t>Importance of estimations</a:t>
            </a:r>
          </a:p>
        </p:txBody>
      </p:sp>
      <p:sp>
        <p:nvSpPr>
          <p:cNvPr id="5127" name="Rectangle 7"/>
          <p:cNvSpPr>
            <a:spLocks noGrp="1" noChangeArrowheads="1"/>
          </p:cNvSpPr>
          <p:nvPr>
            <p:ph idx="1"/>
          </p:nvPr>
        </p:nvSpPr>
        <p:spPr>
          <a:xfrm>
            <a:off x="1619672" y="2204864"/>
            <a:ext cx="7416824" cy="4536504"/>
          </a:xfrm>
        </p:spPr>
        <p:txBody>
          <a:bodyPr/>
          <a:lstStyle/>
          <a:p>
            <a:r>
              <a:rPr lang="en-US" altLang="sr-Latn-RS" dirty="0">
                <a:ea typeface="ＭＳ Ｐゴシック" panose="020B0600070205080204" pitchFamily="34" charset="-128"/>
              </a:rPr>
              <a:t>During the planning phase of a project, </a:t>
            </a:r>
            <a:r>
              <a:rPr lang="hr-HR" altLang="sr-Latn-RS" dirty="0" err="1" smtClean="0">
                <a:ea typeface="ＭＳ Ｐゴシック" panose="020B0600070205080204" pitchFamily="34" charset="-128"/>
              </a:rPr>
              <a:t>it</a:t>
            </a:r>
            <a:r>
              <a:rPr lang="hr-HR" altLang="sr-Latn-RS" dirty="0" smtClean="0">
                <a:ea typeface="ＭＳ Ｐゴシック" panose="020B0600070205080204" pitchFamily="34" charset="-128"/>
              </a:rPr>
              <a:t> </a:t>
            </a:r>
            <a:r>
              <a:rPr lang="hr-HR" altLang="sr-Latn-RS" dirty="0" err="1" smtClean="0">
                <a:ea typeface="ＭＳ Ｐゴシック" panose="020B0600070205080204" pitchFamily="34" charset="-128"/>
              </a:rPr>
              <a:t>is</a:t>
            </a:r>
            <a:r>
              <a:rPr lang="hr-HR" altLang="sr-Latn-RS" dirty="0" smtClean="0">
                <a:ea typeface="ＭＳ Ｐゴシック" panose="020B0600070205080204" pitchFamily="34" charset="-128"/>
              </a:rPr>
              <a:t> </a:t>
            </a:r>
            <a:r>
              <a:rPr lang="en-US" altLang="sr-Latn-RS" dirty="0">
                <a:ea typeface="ＭＳ Ｐゴシック" panose="020B0600070205080204" pitchFamily="34" charset="-128"/>
              </a:rPr>
              <a:t>necessary </a:t>
            </a:r>
            <a:r>
              <a:rPr lang="hr-HR" altLang="sr-Latn-RS" dirty="0" smtClean="0">
                <a:ea typeface="ＭＳ Ｐゴシック" panose="020B0600070205080204" pitchFamily="34" charset="-128"/>
              </a:rPr>
              <a:t>to make „</a:t>
            </a:r>
            <a:r>
              <a:rPr lang="en-US" altLang="sr-Latn-RS" dirty="0" smtClean="0">
                <a:ea typeface="ＭＳ Ｐゴシック" panose="020B0600070205080204" pitchFamily="34" charset="-128"/>
              </a:rPr>
              <a:t>first guess</a:t>
            </a:r>
            <a:r>
              <a:rPr lang="hr-HR" altLang="sr-Latn-RS" dirty="0" smtClean="0">
                <a:ea typeface="ＭＳ Ｐゴシック" panose="020B0600070205080204" pitchFamily="34" charset="-128"/>
              </a:rPr>
              <a:t>”</a:t>
            </a:r>
            <a:r>
              <a:rPr lang="en-US" altLang="sr-Latn-RS" dirty="0" smtClean="0">
                <a:ea typeface="ＭＳ Ｐゴシック" panose="020B0600070205080204" pitchFamily="34" charset="-128"/>
              </a:rPr>
              <a:t> </a:t>
            </a:r>
            <a:r>
              <a:rPr lang="en-US" altLang="sr-Latn-RS" dirty="0">
                <a:ea typeface="ＭＳ Ｐゴシック" panose="020B0600070205080204" pitchFamily="34" charset="-128"/>
              </a:rPr>
              <a:t>about cost and time </a:t>
            </a:r>
            <a:endParaRPr lang="hr-HR" altLang="sr-Latn-RS" dirty="0" smtClean="0">
              <a:ea typeface="ＭＳ Ｐゴシック" panose="020B0600070205080204" pitchFamily="34" charset="-128"/>
            </a:endParaRPr>
          </a:p>
          <a:p>
            <a:r>
              <a:rPr lang="en-US" altLang="sr-Latn-RS" dirty="0" smtClean="0">
                <a:ea typeface="ＭＳ Ｐゴシック" panose="020B0600070205080204" pitchFamily="34" charset="-128"/>
              </a:rPr>
              <a:t>Estimations </a:t>
            </a:r>
            <a:r>
              <a:rPr lang="en-US" altLang="sr-Latn-RS" dirty="0">
                <a:ea typeface="ＭＳ Ｐゴシック" panose="020B0600070205080204" pitchFamily="34" charset="-128"/>
              </a:rPr>
              <a:t>are often the basis for the decision to start a project</a:t>
            </a:r>
          </a:p>
          <a:p>
            <a:r>
              <a:rPr lang="en-US" altLang="sr-Latn-RS" dirty="0">
                <a:ea typeface="ＭＳ Ｐゴシック" panose="020B0600070205080204" pitchFamily="34" charset="-128"/>
              </a:rPr>
              <a:t>Estimations are the foundation for project planning and for further actions </a:t>
            </a:r>
          </a:p>
          <a:p>
            <a:pPr lvl="1"/>
            <a:r>
              <a:rPr lang="en-US" altLang="sr-Latn-RS" dirty="0">
                <a:ea typeface="ＭＳ Ｐゴシック" panose="020B0600070205080204" pitchFamily="34" charset="-128"/>
              </a:rPr>
              <a:t>Estimating is one of the core tasks of project  management, but still considered as black magic</a:t>
            </a:r>
            <a:r>
              <a:rPr lang="en-US" altLang="sr-Latn-RS" dirty="0" smtClean="0">
                <a:ea typeface="ＭＳ Ｐゴシック" panose="020B0600070205080204" pitchFamily="34" charset="-128"/>
              </a:rPr>
              <a:t>!</a:t>
            </a:r>
            <a:endParaRPr lang="en-US" dirty="0"/>
          </a:p>
        </p:txBody>
      </p:sp>
      <p:sp>
        <p:nvSpPr>
          <p:cNvPr id="2" name="Slide Number Placeholder 1"/>
          <p:cNvSpPr>
            <a:spLocks noGrp="1"/>
          </p:cNvSpPr>
          <p:nvPr>
            <p:ph type="sldNum" sz="quarter" idx="12"/>
          </p:nvPr>
        </p:nvSpPr>
        <p:spPr/>
        <p:txBody>
          <a:bodyPr/>
          <a:lstStyle/>
          <a:p>
            <a:fld id="{FD31E662-8C2D-4714-B2E8-E4A1A5B8ABCC}" type="slidenum">
              <a:rPr lang="en-US" smtClean="0"/>
              <a:pPr/>
              <a:t>9</a:t>
            </a:fld>
            <a:endParaRPr lang="en-US" dirty="0"/>
          </a:p>
        </p:txBody>
      </p:sp>
    </p:spTree>
    <p:extLst>
      <p:ext uri="{BB962C8B-B14F-4D97-AF65-F5344CB8AC3E}">
        <p14:creationId xmlns:p14="http://schemas.microsoft.com/office/powerpoint/2010/main" val="363714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018456">
  <a:themeElements>
    <a:clrScheme name="Project Overview">
      <a:dk1>
        <a:srgbClr val="000000"/>
      </a:dk1>
      <a:lt1>
        <a:srgbClr val="FFFFFF"/>
      </a:lt1>
      <a:dk2>
        <a:srgbClr val="0066CC"/>
      </a:dk2>
      <a:lt2>
        <a:srgbClr val="CBCBCB"/>
      </a:lt2>
      <a:accent1>
        <a:srgbClr val="00CCFF"/>
      </a:accent1>
      <a:accent2>
        <a:srgbClr val="0D658A"/>
      </a:accent2>
      <a:accent3>
        <a:srgbClr val="AAB8E2"/>
      </a:accent3>
      <a:accent4>
        <a:srgbClr val="DADADA"/>
      </a:accent4>
      <a:accent5>
        <a:srgbClr val="AAE2FF"/>
      </a:accent5>
      <a:accent6>
        <a:srgbClr val="00E7B9"/>
      </a:accent6>
      <a:hlink>
        <a:srgbClr val="FF3300"/>
      </a:hlink>
      <a:folHlink>
        <a:srgbClr val="FF7C80"/>
      </a:folHlink>
    </a:clrScheme>
    <a:fontScheme name="Default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4D0E0B0-8833-491E-BB0D-6E6AC9CC05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290</TotalTime>
  <Words>5500</Words>
  <Application>Microsoft Office PowerPoint</Application>
  <PresentationFormat>On-screen Show (4:3)</PresentationFormat>
  <Paragraphs>869</Paragraphs>
  <Slides>68</Slides>
  <Notes>56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68</vt:i4>
      </vt:variant>
    </vt:vector>
  </HeadingPairs>
  <TitlesOfParts>
    <vt:vector size="82" baseType="lpstr">
      <vt:lpstr>ＭＳ Ｐゴシック</vt:lpstr>
      <vt:lpstr>Arial</vt:lpstr>
      <vt:lpstr>Book Antiqua</vt:lpstr>
      <vt:lpstr>Cambria Math</vt:lpstr>
      <vt:lpstr>Garamond</vt:lpstr>
      <vt:lpstr>Palatino</vt:lpstr>
      <vt:lpstr>Tahoma</vt:lpstr>
      <vt:lpstr>Times</vt:lpstr>
      <vt:lpstr>Times New Roman</vt:lpstr>
      <vt:lpstr>Trebuchet MS</vt:lpstr>
      <vt:lpstr>Verdana</vt:lpstr>
      <vt:lpstr>Wingdings</vt:lpstr>
      <vt:lpstr>ヒラギノ角ゴ Pro W3</vt:lpstr>
      <vt:lpstr>01018456</vt:lpstr>
      <vt:lpstr>Black art of software estimation You cannot predict nor control what you cannot measure Fenton and Pfleeger, „Software Metrics“, 2nd Edition</vt:lpstr>
      <vt:lpstr>About me</vt:lpstr>
      <vt:lpstr>Lecture name origin</vt:lpstr>
      <vt:lpstr>About this lecture</vt:lpstr>
      <vt:lpstr>Lecture motivation</vt:lpstr>
      <vt:lpstr>Lecture motivation</vt:lpstr>
      <vt:lpstr>So let’s begin…from basics</vt:lpstr>
      <vt:lpstr>Introduction</vt:lpstr>
      <vt:lpstr>Importance of estimations</vt:lpstr>
      <vt:lpstr>What do we get out of the estimate</vt:lpstr>
      <vt:lpstr>Who measures</vt:lpstr>
      <vt:lpstr>Why do we measure</vt:lpstr>
      <vt:lpstr>When do we measure</vt:lpstr>
      <vt:lpstr>The Challenges</vt:lpstr>
      <vt:lpstr>Components of an Estimation</vt:lpstr>
      <vt:lpstr>Estimating Development Time</vt:lpstr>
      <vt:lpstr>Estimating Personnel Cost</vt:lpstr>
      <vt:lpstr>Challenge – size estimation</vt:lpstr>
      <vt:lpstr>Sizing – „the old way” – lines of code</vt:lpstr>
      <vt:lpstr>Sizing – „the old way” – lines of code</vt:lpstr>
      <vt:lpstr>Calculating the LOC Estimate</vt:lpstr>
      <vt:lpstr>LOC – Pros/Cons</vt:lpstr>
      <vt:lpstr>Estimating the effort</vt:lpstr>
      <vt:lpstr>Method - Analogy</vt:lpstr>
      <vt:lpstr>Method - Analogy</vt:lpstr>
      <vt:lpstr>Analogy – Strengths/Weaknesses</vt:lpstr>
      <vt:lpstr>Method – Expert Judgement ( Delphi )</vt:lpstr>
      <vt:lpstr>Methods: Activity and Work Decomposition</vt:lpstr>
      <vt:lpstr>Methods: Activity and Work Decomposition</vt:lpstr>
      <vt:lpstr>Methods: Top-Down</vt:lpstr>
      <vt:lpstr>Methods: Bottom-Up</vt:lpstr>
      <vt:lpstr>Methods: Design To Cost</vt:lpstr>
      <vt:lpstr>Estimating…Uncertainty?</vt:lpstr>
      <vt:lpstr>The Cone of Uncertainty</vt:lpstr>
      <vt:lpstr>Acknowledging Uncertainty</vt:lpstr>
      <vt:lpstr>Dealing with Uncertainties</vt:lpstr>
      <vt:lpstr>And now…Let’s get seriouS</vt:lpstr>
      <vt:lpstr>Methods: Parametric Models</vt:lpstr>
      <vt:lpstr>COCOMO (COnstructive COst MOdel)</vt:lpstr>
      <vt:lpstr>Calculation of Effort</vt:lpstr>
      <vt:lpstr>Calculation of Effort in Basic COCOMO</vt:lpstr>
      <vt:lpstr>Calculation of Development Time</vt:lpstr>
      <vt:lpstr>Basic COCOMO Example</vt:lpstr>
      <vt:lpstr>Other COCOMO  Models</vt:lpstr>
      <vt:lpstr>Steps in Intermediate COCOMO </vt:lpstr>
      <vt:lpstr>Calculation of Effort in Intermediate COCOMO</vt:lpstr>
      <vt:lpstr>Intermediate COCOMO:  15 Cost drivers</vt:lpstr>
      <vt:lpstr>COCOMO II</vt:lpstr>
      <vt:lpstr>COCOMO II</vt:lpstr>
      <vt:lpstr>COCOMO II: Added Cost drivers</vt:lpstr>
      <vt:lpstr>Advantages of COCOMO </vt:lpstr>
      <vt:lpstr>Problems with COCOMO</vt:lpstr>
      <vt:lpstr>Problems with COCOMO</vt:lpstr>
      <vt:lpstr>Function Point Analysis</vt:lpstr>
      <vt:lpstr>Function Point Analysis</vt:lpstr>
      <vt:lpstr>Steps in Function Point Analysis</vt:lpstr>
      <vt:lpstr>Steps in Function Point Analysis</vt:lpstr>
      <vt:lpstr>Function Types</vt:lpstr>
      <vt:lpstr>Object Model Example </vt:lpstr>
      <vt:lpstr>Calculate the Unadjusted Function Points</vt:lpstr>
      <vt:lpstr>Mapping Functions to Transaction Types</vt:lpstr>
      <vt:lpstr>Advantages of Function Point Analysis</vt:lpstr>
      <vt:lpstr>Disadvantages of Function Point Analysis</vt:lpstr>
      <vt:lpstr>Online Availability of Estimation Tools</vt:lpstr>
      <vt:lpstr>Why Estimates Fail – A recap</vt:lpstr>
      <vt:lpstr>What’s next</vt:lpstr>
      <vt:lpstr>L.W.F Factor</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Josip Šaban</dc:creator>
  <cp:keywords/>
  <cp:lastModifiedBy>Josip Šaban</cp:lastModifiedBy>
  <cp:revision>129</cp:revision>
  <cp:lastPrinted>1601-01-01T00:00:00Z</cp:lastPrinted>
  <dcterms:created xsi:type="dcterms:W3CDTF">2014-11-19T20:53:30Z</dcterms:created>
  <dcterms:modified xsi:type="dcterms:W3CDTF">2018-12-06T00:29:18Z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TC010184561033</vt:lpwstr>
  </property>
</Properties>
</file>