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6" r:id="rId6"/>
    <p:sldId id="287" r:id="rId7"/>
    <p:sldId id="288" r:id="rId8"/>
    <p:sldId id="294" r:id="rId9"/>
    <p:sldId id="296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osip.saban@meridian-data.hr" TargetMode="External"/><Relationship Id="rId2" Type="http://schemas.openxmlformats.org/officeDocument/2006/relationships/hyperlink" Target="https://at.linkedin.com/in/josipsaban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975104"/>
            <a:ext cx="7847328" cy="1664208"/>
          </a:xfrm>
        </p:spPr>
        <p:txBody>
          <a:bodyPr/>
          <a:lstStyle/>
          <a:p>
            <a:r>
              <a:rPr lang="en-US"/>
              <a:t>Leading AI </a:t>
            </a:r>
            <a:r>
              <a:rPr lang="hr-HR"/>
              <a:t>t</a:t>
            </a:r>
            <a:r>
              <a:rPr lang="en-US" dirty="0"/>
              <a:t>eams</a:t>
            </a:r>
            <a:br>
              <a:rPr lang="hr-HR" dirty="0"/>
            </a:br>
            <a:r>
              <a:rPr lang="hr-HR" sz="3600" dirty="0"/>
              <a:t>10 minute guide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1664208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Josip Saban, M.Sc., E-MBA</a:t>
            </a:r>
          </a:p>
          <a:p>
            <a:pPr marL="0" indent="0">
              <a:buNone/>
            </a:pPr>
            <a:r>
              <a:rPr lang="hr-HR" dirty="0"/>
              <a:t>Meridian Data, Founder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0C6CC-2880-0B66-892E-EBF38AE9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Agenda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83B5C-0F41-7881-3880-9A45220F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C371F-3F73-6F1A-92FA-A8448C0E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Competencies</a:t>
            </a:r>
          </a:p>
          <a:p>
            <a:r>
              <a:rPr lang="hr-HR" dirty="0"/>
              <a:t>Staffing</a:t>
            </a:r>
          </a:p>
          <a:p>
            <a:r>
              <a:rPr lang="hr-HR" dirty="0"/>
              <a:t>Project management</a:t>
            </a:r>
          </a:p>
          <a:p>
            <a:r>
              <a:rPr lang="hr-HR" dirty="0"/>
              <a:t>Leadership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9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F595-55BA-A004-6405-52045F29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Competencies</a:t>
            </a:r>
            <a:endParaRPr lang="en-US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560B8B93-6903-DFF2-B8A3-141DF244308E}"/>
              </a:ext>
            </a:extLst>
          </p:cNvPr>
          <p:cNvSpPr txBox="1">
            <a:spLocks/>
          </p:cNvSpPr>
          <p:nvPr/>
        </p:nvSpPr>
        <p:spPr>
          <a:xfrm>
            <a:off x="1540487" y="1496297"/>
            <a:ext cx="10267465" cy="1389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Impact &amp; Opportunities – </a:t>
            </a:r>
            <a:r>
              <a:rPr lang="en-US" sz="2000" dirty="0">
                <a:solidFill>
                  <a:schemeClr val="bg1"/>
                </a:solidFill>
              </a:rPr>
              <a:t>Direct</a:t>
            </a:r>
            <a:r>
              <a:rPr lang="hr-HR" sz="2000" dirty="0">
                <a:solidFill>
                  <a:schemeClr val="bg1"/>
                </a:solidFill>
              </a:rPr>
              <a:t>ing </a:t>
            </a:r>
            <a:r>
              <a:rPr lang="en-US" sz="2000" dirty="0">
                <a:solidFill>
                  <a:schemeClr val="bg1"/>
                </a:solidFill>
              </a:rPr>
              <a:t> team’s efforts to business impact </a:t>
            </a:r>
            <a:endParaRPr lang="hr-HR" sz="2000" dirty="0">
              <a:solidFill>
                <a:schemeClr val="bg1"/>
              </a:solidFill>
            </a:endParaRPr>
          </a:p>
          <a:p>
            <a:r>
              <a:rPr lang="hr-HR" sz="1400" dirty="0">
                <a:solidFill>
                  <a:schemeClr val="bg1"/>
                </a:solidFill>
              </a:rPr>
              <a:t>Translate from business to AI strategy</a:t>
            </a:r>
          </a:p>
          <a:p>
            <a:r>
              <a:rPr lang="hr-HR" sz="1400" dirty="0">
                <a:solidFill>
                  <a:schemeClr val="bg1"/>
                </a:solidFill>
              </a:rPr>
              <a:t>Identify AI value areas and propose solutions</a:t>
            </a:r>
          </a:p>
          <a:p>
            <a:r>
              <a:rPr lang="hr-HR" sz="1400" dirty="0">
                <a:solidFill>
                  <a:schemeClr val="bg1"/>
                </a:solidFill>
              </a:rPr>
              <a:t>Design roadmap and define existing and missing capabilities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5" name="Picture Placeholder 24" descr="Bar chart">
            <a:extLst>
              <a:ext uri="{FF2B5EF4-FFF2-40B4-BE49-F238E27FC236}">
                <a16:creationId xmlns:a16="http://schemas.microsoft.com/office/drawing/2014/main" id="{0A2196A6-2DD2-F2FA-48FE-9C2F6A790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280982" y="2978625"/>
            <a:ext cx="1259505" cy="1259505"/>
          </a:xfrm>
          <a:prstGeom prst="ellipse">
            <a:avLst/>
          </a:prstGeom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A6F7692-B3B6-54B9-0EED-F0FD073C6315}"/>
              </a:ext>
            </a:extLst>
          </p:cNvPr>
          <p:cNvSpPr txBox="1">
            <a:spLocks/>
          </p:cNvSpPr>
          <p:nvPr/>
        </p:nvSpPr>
        <p:spPr>
          <a:xfrm>
            <a:off x="1540487" y="2913736"/>
            <a:ext cx="10267465" cy="1790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Machine learning &amp; Statistics – leading teams, on</a:t>
            </a:r>
            <a:r>
              <a:rPr lang="en-US" sz="2000" dirty="0">
                <a:solidFill>
                  <a:schemeClr val="bg1"/>
                </a:solidFill>
              </a:rPr>
              <a:t> conceptual level</a:t>
            </a:r>
            <a:r>
              <a:rPr lang="hr-HR" sz="2000" dirty="0">
                <a:solidFill>
                  <a:schemeClr val="bg1"/>
                </a:solidFill>
              </a:rPr>
              <a:t>, to build socially </a:t>
            </a:r>
            <a:r>
              <a:rPr lang="en-US" sz="2000" dirty="0">
                <a:solidFill>
                  <a:schemeClr val="bg1"/>
                </a:solidFill>
              </a:rPr>
              <a:t>responsible, world class models</a:t>
            </a:r>
            <a:endParaRPr lang="hr-HR" sz="20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Lead the analytical process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Challenge quality of modeling process</a:t>
            </a:r>
            <a:r>
              <a:rPr lang="hr-HR" sz="1400" dirty="0">
                <a:solidFill>
                  <a:schemeClr val="bg1"/>
                </a:solidFill>
              </a:rPr>
              <a:t>, from high to operational level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hr-HR" sz="1400" dirty="0">
                <a:solidFill>
                  <a:schemeClr val="bg1"/>
                </a:solidFill>
              </a:rPr>
              <a:t>Understand, from high level, algorithms and methods used in modeling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E011CF3F-1B4D-81E6-F168-8C7E735E02A5}"/>
              </a:ext>
            </a:extLst>
          </p:cNvPr>
          <p:cNvSpPr txBox="1">
            <a:spLocks/>
          </p:cNvSpPr>
          <p:nvPr/>
        </p:nvSpPr>
        <p:spPr>
          <a:xfrm>
            <a:off x="1540487" y="4580178"/>
            <a:ext cx="10267465" cy="15630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Data &amp; Technology - </a:t>
            </a:r>
            <a:r>
              <a:rPr lang="en-US" sz="2000" dirty="0">
                <a:solidFill>
                  <a:schemeClr val="bg1"/>
                </a:solidFill>
              </a:rPr>
              <a:t>connect infrastructure, data, models and applications and steer towards properly operated solutions</a:t>
            </a:r>
            <a:endParaRPr lang="hr-HR" sz="20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Increase</a:t>
            </a:r>
            <a:r>
              <a:rPr lang="hr-HR" sz="1400" dirty="0">
                <a:solidFill>
                  <a:schemeClr val="bg1"/>
                </a:solidFill>
              </a:rPr>
              <a:t> your general</a:t>
            </a:r>
            <a:r>
              <a:rPr lang="en-US" sz="1400" dirty="0">
                <a:solidFill>
                  <a:schemeClr val="bg1"/>
                </a:solidFill>
              </a:rPr>
              <a:t> knowledge about technology</a:t>
            </a:r>
          </a:p>
          <a:p>
            <a:r>
              <a:rPr lang="en-US" sz="1400" dirty="0">
                <a:solidFill>
                  <a:schemeClr val="bg1"/>
                </a:solidFill>
              </a:rPr>
              <a:t>Implement a DevOps way of working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Align on the technology roadmap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9" name="Picture Placeholder 30" descr="Magnifying glass">
            <a:extLst>
              <a:ext uri="{FF2B5EF4-FFF2-40B4-BE49-F238E27FC236}">
                <a16:creationId xmlns:a16="http://schemas.microsoft.com/office/drawing/2014/main" id="{A3A23B54-4F08-19F8-37D5-082CB1115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80982" y="1561184"/>
            <a:ext cx="1259505" cy="1259505"/>
          </a:xfrm>
          <a:prstGeom prst="ellipse">
            <a:avLst/>
          </a:prstGeom>
        </p:spPr>
      </p:pic>
      <p:pic>
        <p:nvPicPr>
          <p:cNvPr id="20" name="Picture Placeholder 32" descr="Head with Gears">
            <a:extLst>
              <a:ext uri="{FF2B5EF4-FFF2-40B4-BE49-F238E27FC236}">
                <a16:creationId xmlns:a16="http://schemas.microsoft.com/office/drawing/2014/main" id="{9F7880E1-4753-C278-8900-0A069A5D4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280981" y="4669232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176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60B2-44F9-6882-4BA9-2D12CDF1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Staffing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36519-C0E8-A70D-2F10-C0BD2D8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27A79-1234-C002-CE41-3F06DF9C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AI is a team sport, consisting of data engineers, scientists, machine learning engineers and architects</a:t>
            </a:r>
            <a:endParaRPr lang="en-US" sz="2400" dirty="0"/>
          </a:p>
        </p:txBody>
      </p:sp>
      <p:pic>
        <p:nvPicPr>
          <p:cNvPr id="5" name="Picture Placeholder 26" descr="Clock">
            <a:extLst>
              <a:ext uri="{FF2B5EF4-FFF2-40B4-BE49-F238E27FC236}">
                <a16:creationId xmlns:a16="http://schemas.microsoft.com/office/drawing/2014/main" id="{5FD905B0-C1F9-3EBC-9C86-D2086778F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43365" y="2799247"/>
            <a:ext cx="1259505" cy="1259505"/>
          </a:xfrm>
          <a:prstGeom prst="ellipse">
            <a:avLst/>
          </a:prstGeom>
        </p:spPr>
      </p:pic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0CA43A3E-AFAB-F418-86AA-155B9D1C979E}"/>
              </a:ext>
            </a:extLst>
          </p:cNvPr>
          <p:cNvSpPr txBox="1">
            <a:spLocks/>
          </p:cNvSpPr>
          <p:nvPr/>
        </p:nvSpPr>
        <p:spPr>
          <a:xfrm>
            <a:off x="1644119" y="2799247"/>
            <a:ext cx="3653305" cy="1202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Data engineer</a:t>
            </a:r>
          </a:p>
          <a:p>
            <a:pPr marL="0" indent="0">
              <a:buNone/>
            </a:pPr>
            <a:r>
              <a:rPr lang="hr-HR" sz="1600" dirty="0">
                <a:solidFill>
                  <a:schemeClr val="bg1"/>
                </a:solidFill>
              </a:rPr>
              <a:t>Makes the appropriate data avaliable, focuses on data integration, modeling, optimization, quality and self service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68AD044A-A72A-165D-0B95-038A0F75C5D7}"/>
              </a:ext>
            </a:extLst>
          </p:cNvPr>
          <p:cNvSpPr txBox="1">
            <a:spLocks/>
          </p:cNvSpPr>
          <p:nvPr/>
        </p:nvSpPr>
        <p:spPr>
          <a:xfrm>
            <a:off x="1644119" y="4176169"/>
            <a:ext cx="3653305" cy="1202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Data scientist</a:t>
            </a:r>
          </a:p>
          <a:p>
            <a:pPr marL="0" indent="0">
              <a:buNone/>
            </a:pPr>
            <a:r>
              <a:rPr lang="hr-HR" sz="1600" dirty="0">
                <a:solidFill>
                  <a:schemeClr val="bg1"/>
                </a:solidFill>
              </a:rPr>
              <a:t>Identifies use cases, determines needed datasets, experiments and builds AI models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1" name="Picture Placeholder 28" descr="Microscope">
            <a:extLst>
              <a:ext uri="{FF2B5EF4-FFF2-40B4-BE49-F238E27FC236}">
                <a16:creationId xmlns:a16="http://schemas.microsoft.com/office/drawing/2014/main" id="{778BC117-3FEE-A8C9-A5AA-B48CF950A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3" b="63"/>
          <a:stretch>
            <a:fillRect/>
          </a:stretch>
        </p:blipFill>
        <p:spPr>
          <a:xfrm>
            <a:off x="443365" y="4176169"/>
            <a:ext cx="1259505" cy="1202260"/>
          </a:xfrm>
          <a:prstGeom prst="ellipse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DE2AEA8-44BF-835A-E247-84455A04F7C9}"/>
              </a:ext>
            </a:extLst>
          </p:cNvPr>
          <p:cNvSpPr txBox="1">
            <a:spLocks/>
          </p:cNvSpPr>
          <p:nvPr/>
        </p:nvSpPr>
        <p:spPr>
          <a:xfrm>
            <a:off x="6603863" y="4176169"/>
            <a:ext cx="3785553" cy="1202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Data architect</a:t>
            </a:r>
          </a:p>
          <a:p>
            <a:pPr marL="0" indent="0">
              <a:buNone/>
            </a:pPr>
            <a:r>
              <a:rPr lang="hr-HR" sz="1600" dirty="0">
                <a:solidFill>
                  <a:schemeClr val="bg1"/>
                </a:solidFill>
              </a:rPr>
              <a:t>Glue between data scientists, engineers, operations and business unit leaders to govern and scale projects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B6737923-324E-0AFB-7065-057D1A6D1B11}"/>
              </a:ext>
            </a:extLst>
          </p:cNvPr>
          <p:cNvSpPr txBox="1">
            <a:spLocks/>
          </p:cNvSpPr>
          <p:nvPr/>
        </p:nvSpPr>
        <p:spPr>
          <a:xfrm>
            <a:off x="6603864" y="2795658"/>
            <a:ext cx="3785553" cy="1259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Machine learning engineer</a:t>
            </a:r>
          </a:p>
          <a:p>
            <a:pPr marL="0" indent="0">
              <a:buNone/>
            </a:pPr>
            <a:r>
              <a:rPr lang="hr-HR" sz="1600" dirty="0">
                <a:solidFill>
                  <a:schemeClr val="bg1"/>
                </a:solidFill>
              </a:rPr>
              <a:t>Deploys AI model in effective, using production-qulity process, and enables feedback communication loop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1" name="Picture Placeholder 32" descr="Head with Gears">
            <a:extLst>
              <a:ext uri="{FF2B5EF4-FFF2-40B4-BE49-F238E27FC236}">
                <a16:creationId xmlns:a16="http://schemas.microsoft.com/office/drawing/2014/main" id="{60AFCBA5-DFB9-C596-47EE-801CD2C95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5297423" y="4176578"/>
            <a:ext cx="1259505" cy="1259505"/>
          </a:xfrm>
          <a:prstGeom prst="ellipse">
            <a:avLst/>
          </a:prstGeom>
        </p:spPr>
      </p:pic>
      <p:pic>
        <p:nvPicPr>
          <p:cNvPr id="22" name="Picture Placeholder 24" descr="Bar chart">
            <a:extLst>
              <a:ext uri="{FF2B5EF4-FFF2-40B4-BE49-F238E27FC236}">
                <a16:creationId xmlns:a16="http://schemas.microsoft.com/office/drawing/2014/main" id="{20F3F7F9-D626-7BF9-466C-C6A17DEB04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63" b="63"/>
          <a:stretch>
            <a:fillRect/>
          </a:stretch>
        </p:blipFill>
        <p:spPr>
          <a:xfrm>
            <a:off x="5297423" y="2795656"/>
            <a:ext cx="1259505" cy="12595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928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60B2-44F9-6882-4BA9-2D12CDF1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Project management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36519-C0E8-A70D-2F10-C0BD2D8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Picture Placeholder 26" descr="Clock">
            <a:extLst>
              <a:ext uri="{FF2B5EF4-FFF2-40B4-BE49-F238E27FC236}">
                <a16:creationId xmlns:a16="http://schemas.microsoft.com/office/drawing/2014/main" id="{5FD905B0-C1F9-3EBC-9C86-D2086778F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88501" y="2127477"/>
            <a:ext cx="1259505" cy="1202260"/>
          </a:xfrm>
          <a:prstGeom prst="ellipse">
            <a:avLst/>
          </a:prstGeom>
        </p:spPr>
      </p:pic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0CA43A3E-AFAB-F418-86AA-155B9D1C979E}"/>
              </a:ext>
            </a:extLst>
          </p:cNvPr>
          <p:cNvSpPr txBox="1">
            <a:spLocks/>
          </p:cNvSpPr>
          <p:nvPr/>
        </p:nvSpPr>
        <p:spPr>
          <a:xfrm>
            <a:off x="1595352" y="2174463"/>
            <a:ext cx="3653305" cy="10510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Know</a:t>
            </a:r>
            <a:r>
              <a:rPr lang="hr-HR" sz="2000" dirty="0">
                <a:solidFill>
                  <a:schemeClr val="bg1"/>
                </a:solidFill>
              </a:rPr>
              <a:t> your customers</a:t>
            </a:r>
          </a:p>
          <a:p>
            <a:pPr marL="0" indent="0">
              <a:buNone/>
            </a:pPr>
            <a:r>
              <a:rPr lang="hr-HR" sz="1600" dirty="0">
                <a:solidFill>
                  <a:schemeClr val="bg1"/>
                </a:solidFill>
              </a:rPr>
              <a:t>H</a:t>
            </a:r>
            <a:r>
              <a:rPr lang="en-US" sz="1600" dirty="0">
                <a:solidFill>
                  <a:schemeClr val="bg1"/>
                </a:solidFill>
              </a:rPr>
              <a:t>ow, where and who will use data products/models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68AD044A-A72A-165D-0B95-038A0F75C5D7}"/>
              </a:ext>
            </a:extLst>
          </p:cNvPr>
          <p:cNvSpPr txBox="1">
            <a:spLocks/>
          </p:cNvSpPr>
          <p:nvPr/>
        </p:nvSpPr>
        <p:spPr>
          <a:xfrm>
            <a:off x="1595352" y="3853081"/>
            <a:ext cx="3653305" cy="1202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Know high level architecture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Understand, conceptually, solution technical architecture, including its limitations and improvement priorities</a:t>
            </a:r>
          </a:p>
        </p:txBody>
      </p:sp>
      <p:pic>
        <p:nvPicPr>
          <p:cNvPr id="11" name="Picture Placeholder 28" descr="Microscope">
            <a:extLst>
              <a:ext uri="{FF2B5EF4-FFF2-40B4-BE49-F238E27FC236}">
                <a16:creationId xmlns:a16="http://schemas.microsoft.com/office/drawing/2014/main" id="{778BC117-3FEE-A8C9-A5AA-B48CF950A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3" b="63"/>
          <a:stretch>
            <a:fillRect/>
          </a:stretch>
        </p:blipFill>
        <p:spPr>
          <a:xfrm>
            <a:off x="388500" y="3853081"/>
            <a:ext cx="1259505" cy="1202260"/>
          </a:xfrm>
          <a:prstGeom prst="ellipse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DE2AEA8-44BF-835A-E247-84455A04F7C9}"/>
              </a:ext>
            </a:extLst>
          </p:cNvPr>
          <p:cNvSpPr txBox="1">
            <a:spLocks/>
          </p:cNvSpPr>
          <p:nvPr/>
        </p:nvSpPr>
        <p:spPr>
          <a:xfrm>
            <a:off x="6555096" y="3853081"/>
            <a:ext cx="3785553" cy="1202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Control scaling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Know when and how to scale – scaling is not </a:t>
            </a:r>
            <a:r>
              <a:rPr lang="en-US" sz="1600">
                <a:solidFill>
                  <a:schemeClr val="bg1"/>
                </a:solidFill>
              </a:rPr>
              <a:t>always good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B6737923-324E-0AFB-7065-057D1A6D1B11}"/>
              </a:ext>
            </a:extLst>
          </p:cNvPr>
          <p:cNvSpPr txBox="1">
            <a:spLocks/>
          </p:cNvSpPr>
          <p:nvPr/>
        </p:nvSpPr>
        <p:spPr>
          <a:xfrm>
            <a:off x="6555096" y="2127477"/>
            <a:ext cx="5015112" cy="1259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Enforce development lifecycle and quality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Understand </a:t>
            </a:r>
            <a:r>
              <a:rPr lang="hr-HR" sz="1600" dirty="0">
                <a:solidFill>
                  <a:schemeClr val="bg1"/>
                </a:solidFill>
              </a:rPr>
              <a:t>what is needed to maintain and validate product quality. </a:t>
            </a:r>
            <a:r>
              <a:rPr lang="en-US" sz="1600" dirty="0">
                <a:solidFill>
                  <a:schemeClr val="bg1"/>
                </a:solidFill>
              </a:rPr>
              <a:t>Actively manage expectations and build team capability</a:t>
            </a:r>
            <a:r>
              <a:rPr lang="hr-HR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1" name="Picture Placeholder 32" descr="Head with Gears">
            <a:extLst>
              <a:ext uri="{FF2B5EF4-FFF2-40B4-BE49-F238E27FC236}">
                <a16:creationId xmlns:a16="http://schemas.microsoft.com/office/drawing/2014/main" id="{60AFCBA5-DFB9-C596-47EE-801CD2C95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5248656" y="3853490"/>
            <a:ext cx="1259505" cy="1259505"/>
          </a:xfrm>
          <a:prstGeom prst="ellipse">
            <a:avLst/>
          </a:prstGeom>
        </p:spPr>
      </p:pic>
      <p:pic>
        <p:nvPicPr>
          <p:cNvPr id="22" name="Picture Placeholder 24" descr="Bar chart">
            <a:extLst>
              <a:ext uri="{FF2B5EF4-FFF2-40B4-BE49-F238E27FC236}">
                <a16:creationId xmlns:a16="http://schemas.microsoft.com/office/drawing/2014/main" id="{20F3F7F9-D626-7BF9-466C-C6A17DEB04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63" b="63"/>
          <a:stretch>
            <a:fillRect/>
          </a:stretch>
        </p:blipFill>
        <p:spPr>
          <a:xfrm>
            <a:off x="5248655" y="2127477"/>
            <a:ext cx="1259505" cy="12595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0208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60B2-44F9-6882-4BA9-2D12CDF1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Leadership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36519-C0E8-A70D-2F10-C0BD2D8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27A79-1234-C002-CE41-3F06DF9C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Manage the change of business processes when implementing </a:t>
            </a:r>
            <a:r>
              <a:rPr lang="hr-HR" sz="2400" dirty="0"/>
              <a:t>data products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Placeholder 26" descr="Clock">
            <a:extLst>
              <a:ext uri="{FF2B5EF4-FFF2-40B4-BE49-F238E27FC236}">
                <a16:creationId xmlns:a16="http://schemas.microsoft.com/office/drawing/2014/main" id="{5FD905B0-C1F9-3EBC-9C86-D2086778F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43365" y="2799247"/>
            <a:ext cx="1259505" cy="1259505"/>
          </a:xfrm>
          <a:prstGeom prst="ellipse">
            <a:avLst/>
          </a:prstGeom>
        </p:spPr>
      </p:pic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0CA43A3E-AFAB-F418-86AA-155B9D1C979E}"/>
              </a:ext>
            </a:extLst>
          </p:cNvPr>
          <p:cNvSpPr txBox="1">
            <a:spLocks/>
          </p:cNvSpPr>
          <p:nvPr/>
        </p:nvSpPr>
        <p:spPr>
          <a:xfrm>
            <a:off x="1644119" y="2799247"/>
            <a:ext cx="3653305" cy="1202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Build trust with credibility</a:t>
            </a:r>
            <a:r>
              <a:rPr lang="hr-HR" sz="2000" dirty="0">
                <a:solidFill>
                  <a:schemeClr val="bg1"/>
                </a:solidFill>
              </a:rPr>
              <a:t>, create and invest in diverse teams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68AD044A-A72A-165D-0B95-038A0F75C5D7}"/>
              </a:ext>
            </a:extLst>
          </p:cNvPr>
          <p:cNvSpPr txBox="1">
            <a:spLocks/>
          </p:cNvSpPr>
          <p:nvPr/>
        </p:nvSpPr>
        <p:spPr>
          <a:xfrm>
            <a:off x="1644119" y="4176169"/>
            <a:ext cx="3653305" cy="1202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Effectively involve stakeholders and manage communication, demonstrate data-driven mindset</a:t>
            </a:r>
          </a:p>
          <a:p>
            <a:pPr marL="0" indent="0">
              <a:buNone/>
            </a:pPr>
            <a:endParaRPr lang="hr-HR" sz="2000" dirty="0">
              <a:solidFill>
                <a:schemeClr val="bg1"/>
              </a:solidFill>
            </a:endParaRPr>
          </a:p>
        </p:txBody>
      </p:sp>
      <p:pic>
        <p:nvPicPr>
          <p:cNvPr id="11" name="Picture Placeholder 28" descr="Microscope">
            <a:extLst>
              <a:ext uri="{FF2B5EF4-FFF2-40B4-BE49-F238E27FC236}">
                <a16:creationId xmlns:a16="http://schemas.microsoft.com/office/drawing/2014/main" id="{778BC117-3FEE-A8C9-A5AA-B48CF950A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3" b="63"/>
          <a:stretch>
            <a:fillRect/>
          </a:stretch>
        </p:blipFill>
        <p:spPr>
          <a:xfrm>
            <a:off x="443365" y="4176169"/>
            <a:ext cx="1259505" cy="1202260"/>
          </a:xfrm>
          <a:prstGeom prst="ellipse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DE2AEA8-44BF-835A-E247-84455A04F7C9}"/>
              </a:ext>
            </a:extLst>
          </p:cNvPr>
          <p:cNvSpPr txBox="1">
            <a:spLocks/>
          </p:cNvSpPr>
          <p:nvPr/>
        </p:nvSpPr>
        <p:spPr>
          <a:xfrm>
            <a:off x="6603863" y="4176169"/>
            <a:ext cx="3785553" cy="1202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Express your vision as leader</a:t>
            </a:r>
            <a:r>
              <a:rPr lang="hr-HR" sz="2000" dirty="0">
                <a:solidFill>
                  <a:schemeClr val="bg1"/>
                </a:solidFill>
              </a:rPr>
              <a:t>, foster process and technological innovation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B6737923-324E-0AFB-7065-057D1A6D1B11}"/>
              </a:ext>
            </a:extLst>
          </p:cNvPr>
          <p:cNvSpPr txBox="1">
            <a:spLocks/>
          </p:cNvSpPr>
          <p:nvPr/>
        </p:nvSpPr>
        <p:spPr>
          <a:xfrm>
            <a:off x="6603864" y="2795658"/>
            <a:ext cx="3944017" cy="1259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Inspire business counter</a:t>
            </a:r>
            <a:r>
              <a:rPr lang="hr-HR" sz="2000" dirty="0">
                <a:solidFill>
                  <a:schemeClr val="bg1"/>
                </a:solidFill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parts </a:t>
            </a:r>
            <a:r>
              <a:rPr lang="hr-HR" sz="2000" dirty="0">
                <a:solidFill>
                  <a:schemeClr val="bg1"/>
                </a:solidFill>
              </a:rPr>
              <a:t>to use your products and models, don’t forget ethics and responsibility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Placeholder 32" descr="Head with Gears">
            <a:extLst>
              <a:ext uri="{FF2B5EF4-FFF2-40B4-BE49-F238E27FC236}">
                <a16:creationId xmlns:a16="http://schemas.microsoft.com/office/drawing/2014/main" id="{60AFCBA5-DFB9-C596-47EE-801CD2C95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5297423" y="4176578"/>
            <a:ext cx="1259505" cy="1259505"/>
          </a:xfrm>
          <a:prstGeom prst="ellipse">
            <a:avLst/>
          </a:prstGeom>
        </p:spPr>
      </p:pic>
      <p:pic>
        <p:nvPicPr>
          <p:cNvPr id="22" name="Picture Placeholder 24" descr="Bar chart">
            <a:extLst>
              <a:ext uri="{FF2B5EF4-FFF2-40B4-BE49-F238E27FC236}">
                <a16:creationId xmlns:a16="http://schemas.microsoft.com/office/drawing/2014/main" id="{20F3F7F9-D626-7BF9-466C-C6A17DEB04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63" b="63"/>
          <a:stretch>
            <a:fillRect/>
          </a:stretch>
        </p:blipFill>
        <p:spPr>
          <a:xfrm>
            <a:off x="5297423" y="2795656"/>
            <a:ext cx="1259505" cy="12595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157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A922-0E65-8DAD-33C9-966EB920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Summary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84E31-B7F4-652B-F217-8026D4AD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F9E3AC9-9F74-18BB-2612-323855E787EE}"/>
              </a:ext>
            </a:extLst>
          </p:cNvPr>
          <p:cNvSpPr txBox="1">
            <a:spLocks/>
          </p:cNvSpPr>
          <p:nvPr/>
        </p:nvSpPr>
        <p:spPr>
          <a:xfrm>
            <a:off x="7799151" y="3149952"/>
            <a:ext cx="3656249" cy="1547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000" dirty="0">
                <a:solidFill>
                  <a:schemeClr val="bg1"/>
                </a:solidFill>
              </a:rPr>
              <a:t>Contacts</a:t>
            </a:r>
          </a:p>
          <a:p>
            <a:pPr indent="0">
              <a:buNone/>
            </a:pPr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https://at.linkedin.com/in/josipsaban</a:t>
            </a:r>
            <a:endParaRPr lang="hr-HR" sz="1600" dirty="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hr-HR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josipsaban@gmail.com</a:t>
            </a:r>
          </a:p>
          <a:p>
            <a:pPr indent="0">
              <a:buNone/>
            </a:pPr>
            <a:r>
              <a:rPr lang="hr-HR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josip.saban@meridian-data.hr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FC0B77A3-A6E2-573A-1A1C-80DFD9E9E7A9}"/>
              </a:ext>
            </a:extLst>
          </p:cNvPr>
          <p:cNvSpPr txBox="1">
            <a:spLocks/>
          </p:cNvSpPr>
          <p:nvPr/>
        </p:nvSpPr>
        <p:spPr>
          <a:xfrm>
            <a:off x="632183" y="1621537"/>
            <a:ext cx="3653305" cy="16691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400" dirty="0">
                <a:solidFill>
                  <a:schemeClr val="bg1"/>
                </a:solidFill>
              </a:rPr>
              <a:t>Competencies</a:t>
            </a:r>
          </a:p>
          <a:p>
            <a:r>
              <a:rPr lang="hr-HR" sz="1800" dirty="0">
                <a:solidFill>
                  <a:schemeClr val="bg1"/>
                </a:solidFill>
              </a:rPr>
              <a:t>Impact &amp; Opportunities</a:t>
            </a:r>
          </a:p>
          <a:p>
            <a:r>
              <a:rPr lang="hr-HR" sz="1800" dirty="0">
                <a:solidFill>
                  <a:schemeClr val="bg1"/>
                </a:solidFill>
              </a:rPr>
              <a:t>Machine learning &amp; Statistics</a:t>
            </a:r>
          </a:p>
          <a:p>
            <a:r>
              <a:rPr lang="hr-HR" sz="1800" dirty="0">
                <a:solidFill>
                  <a:schemeClr val="bg1"/>
                </a:solidFill>
              </a:rPr>
              <a:t>Data &amp; Technology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AAB5CABA-2287-A50A-C5B8-663E19C03C81}"/>
              </a:ext>
            </a:extLst>
          </p:cNvPr>
          <p:cNvSpPr txBox="1">
            <a:spLocks/>
          </p:cNvSpPr>
          <p:nvPr/>
        </p:nvSpPr>
        <p:spPr>
          <a:xfrm>
            <a:off x="632183" y="3798345"/>
            <a:ext cx="3322320" cy="2004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400" dirty="0">
                <a:solidFill>
                  <a:schemeClr val="bg1"/>
                </a:solidFill>
              </a:rPr>
              <a:t>Staffing</a:t>
            </a:r>
          </a:p>
          <a:p>
            <a:r>
              <a:rPr lang="hr-HR" sz="1800" dirty="0">
                <a:solidFill>
                  <a:schemeClr val="bg1"/>
                </a:solidFill>
              </a:rPr>
              <a:t>Data enginner</a:t>
            </a:r>
          </a:p>
          <a:p>
            <a:r>
              <a:rPr lang="hr-HR" sz="1800" dirty="0">
                <a:solidFill>
                  <a:schemeClr val="bg1"/>
                </a:solidFill>
              </a:rPr>
              <a:t>Data scientist</a:t>
            </a:r>
          </a:p>
          <a:p>
            <a:r>
              <a:rPr lang="hr-HR" sz="1800" dirty="0">
                <a:solidFill>
                  <a:schemeClr val="bg1"/>
                </a:solidFill>
              </a:rPr>
              <a:t>Machine learning engineer</a:t>
            </a:r>
          </a:p>
          <a:p>
            <a:r>
              <a:rPr lang="hr-HR" sz="1800" dirty="0">
                <a:solidFill>
                  <a:schemeClr val="bg1"/>
                </a:solidFill>
              </a:rPr>
              <a:t>Data architect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A365BC75-80C8-419E-F8D6-BC36D4248612}"/>
              </a:ext>
            </a:extLst>
          </p:cNvPr>
          <p:cNvSpPr txBox="1">
            <a:spLocks/>
          </p:cNvSpPr>
          <p:nvPr/>
        </p:nvSpPr>
        <p:spPr>
          <a:xfrm>
            <a:off x="4334257" y="1621537"/>
            <a:ext cx="3322320" cy="2004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400" dirty="0">
                <a:solidFill>
                  <a:schemeClr val="bg1"/>
                </a:solidFill>
              </a:rPr>
              <a:t>Project management</a:t>
            </a:r>
          </a:p>
          <a:p>
            <a:r>
              <a:rPr lang="hr-HR" sz="1800" dirty="0">
                <a:solidFill>
                  <a:schemeClr val="bg1"/>
                </a:solidFill>
              </a:rPr>
              <a:t>Know your customer</a:t>
            </a:r>
          </a:p>
          <a:p>
            <a:r>
              <a:rPr lang="hr-HR" sz="1800" dirty="0">
                <a:solidFill>
                  <a:schemeClr val="bg1"/>
                </a:solidFill>
              </a:rPr>
              <a:t>Know high level architecture</a:t>
            </a:r>
          </a:p>
          <a:p>
            <a:r>
              <a:rPr lang="hr-HR" sz="1800" dirty="0">
                <a:solidFill>
                  <a:schemeClr val="bg1"/>
                </a:solidFill>
              </a:rPr>
              <a:t>Enforce standards</a:t>
            </a:r>
          </a:p>
          <a:p>
            <a:r>
              <a:rPr lang="hr-HR" sz="1800" dirty="0">
                <a:solidFill>
                  <a:schemeClr val="bg1"/>
                </a:solidFill>
              </a:rPr>
              <a:t>Control scaling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F665B929-8B4E-61AC-8D93-7269FBF5ABDD}"/>
              </a:ext>
            </a:extLst>
          </p:cNvPr>
          <p:cNvSpPr txBox="1">
            <a:spLocks/>
          </p:cNvSpPr>
          <p:nvPr/>
        </p:nvSpPr>
        <p:spPr>
          <a:xfrm>
            <a:off x="4285488" y="3798344"/>
            <a:ext cx="3322320" cy="2004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400" dirty="0">
                <a:solidFill>
                  <a:schemeClr val="bg1"/>
                </a:solidFill>
              </a:rPr>
              <a:t>Leadership</a:t>
            </a:r>
          </a:p>
          <a:p>
            <a:r>
              <a:rPr lang="hr-HR" sz="1800" dirty="0">
                <a:solidFill>
                  <a:schemeClr val="bg1"/>
                </a:solidFill>
              </a:rPr>
              <a:t>Trust building</a:t>
            </a:r>
          </a:p>
          <a:p>
            <a:r>
              <a:rPr lang="hr-HR" sz="1800" dirty="0">
                <a:solidFill>
                  <a:schemeClr val="bg1"/>
                </a:solidFill>
              </a:rPr>
              <a:t>Stakeholder management</a:t>
            </a:r>
          </a:p>
          <a:p>
            <a:r>
              <a:rPr lang="hr-HR" sz="1800" dirty="0">
                <a:solidFill>
                  <a:schemeClr val="bg1"/>
                </a:solidFill>
              </a:rPr>
              <a:t>Inspire and motivate</a:t>
            </a:r>
          </a:p>
          <a:p>
            <a:r>
              <a:rPr lang="hr-HR" sz="1800" dirty="0">
                <a:solidFill>
                  <a:schemeClr val="bg1"/>
                </a:solidFill>
              </a:rPr>
              <a:t>Create and express vision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3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273</TotalTime>
  <Words>442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Leading AI teams 10 minute guide</vt:lpstr>
      <vt:lpstr>Agenda</vt:lpstr>
      <vt:lpstr>Competencies</vt:lpstr>
      <vt:lpstr>Staffing</vt:lpstr>
      <vt:lpstr>Project management</vt:lpstr>
      <vt:lpstr>Leadership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Josip Saban</dc:creator>
  <cp:lastModifiedBy>Josip Saban</cp:lastModifiedBy>
  <cp:revision>76</cp:revision>
  <dcterms:created xsi:type="dcterms:W3CDTF">2023-11-09T22:01:10Z</dcterms:created>
  <dcterms:modified xsi:type="dcterms:W3CDTF">2023-11-17T14:46:30Z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