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355" r:id="rId4"/>
    <p:sldId id="333" r:id="rId5"/>
    <p:sldId id="373" r:id="rId6"/>
    <p:sldId id="356" r:id="rId7"/>
    <p:sldId id="357" r:id="rId8"/>
    <p:sldId id="358" r:id="rId9"/>
    <p:sldId id="359" r:id="rId10"/>
    <p:sldId id="361" r:id="rId11"/>
    <p:sldId id="362" r:id="rId12"/>
    <p:sldId id="363" r:id="rId13"/>
    <p:sldId id="364" r:id="rId14"/>
    <p:sldId id="365" r:id="rId15"/>
    <p:sldId id="366" r:id="rId16"/>
    <p:sldId id="367" r:id="rId17"/>
    <p:sldId id="368" r:id="rId18"/>
    <p:sldId id="369" r:id="rId19"/>
    <p:sldId id="360" r:id="rId20"/>
    <p:sldId id="372" r:id="rId21"/>
    <p:sldId id="371"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Impostor_syndrom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paulgraham.com/makersschedu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inkedin.com/pulse/how-start-software-engineering-manager-part-three-%C5%A1aban-mba-pm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saban.github.io/" TargetMode="External"/><Relationship Id="rId2" Type="http://schemas.openxmlformats.org/officeDocument/2006/relationships/hyperlink" Target="https://www.linkedin.com/in/josipsab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loanreview.mit.edu/article/why-managing-data-scientists-is-differ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arity.wtf/2019/09/08/reasons-not-to-be-a-manager/" TargetMode="External"/><Relationship Id="rId2" Type="http://schemas.openxmlformats.org/officeDocument/2006/relationships/hyperlink" Target="https://www.tombartel.me/blog/top-10-reasons-become-a-manag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ersonalmba.com/best-business-books/" TargetMode="External"/><Relationship Id="rId2" Type="http://schemas.openxmlformats.org/officeDocument/2006/relationships/hyperlink" Target="https://www.coursera.org/search?query=management&am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600" dirty="0"/>
              <a:t>Skills for Data &amp; AI Managing Positions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895088"/>
            <a:ext cx="6269347" cy="1847086"/>
          </a:xfrm>
        </p:spPr>
        <p:txBody>
          <a:bodyPr>
            <a:normAutofit/>
          </a:bodyPr>
          <a:lstStyle/>
          <a:p>
            <a:r>
              <a:rPr lang="en-US" sz="2400" dirty="0">
                <a:solidFill>
                  <a:schemeClr val="tx1">
                    <a:lumMod val="85000"/>
                    <a:lumOff val="15000"/>
                  </a:schemeClr>
                </a:solidFill>
              </a:rPr>
              <a:t>Josip </a:t>
            </a:r>
            <a:r>
              <a:rPr lang="en-US" dirty="0">
                <a:solidFill>
                  <a:schemeClr val="tx1">
                    <a:lumMod val="85000"/>
                    <a:lumOff val="15000"/>
                  </a:schemeClr>
                </a:solidFill>
              </a:rPr>
              <a:t>S</a:t>
            </a:r>
            <a:r>
              <a:rPr lang="en-US" sz="2400" dirty="0">
                <a:solidFill>
                  <a:schemeClr val="tx1">
                    <a:lumMod val="85000"/>
                    <a:lumOff val="15000"/>
                  </a:schemeClr>
                </a:solidFill>
              </a:rPr>
              <a:t>aban</a:t>
            </a:r>
          </a:p>
          <a:p>
            <a:r>
              <a:rPr lang="en-US" dirty="0">
                <a:solidFill>
                  <a:schemeClr val="tx1">
                    <a:lumMod val="85000"/>
                    <a:lumOff val="15000"/>
                  </a:schemeClr>
                </a:solidFill>
              </a:rPr>
              <a:t>josipsaban@gmail.com</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D3B3-77F5-4365-8096-40DABE41CA69}"/>
              </a:ext>
            </a:extLst>
          </p:cNvPr>
          <p:cNvSpPr>
            <a:spLocks noGrp="1"/>
          </p:cNvSpPr>
          <p:nvPr>
            <p:ph type="title"/>
          </p:nvPr>
        </p:nvSpPr>
        <p:spPr/>
        <p:txBody>
          <a:bodyPr/>
          <a:lstStyle/>
          <a:p>
            <a:r>
              <a:rPr lang="en-US" dirty="0"/>
              <a:t>Day one – hour one</a:t>
            </a:r>
          </a:p>
        </p:txBody>
      </p:sp>
      <p:sp>
        <p:nvSpPr>
          <p:cNvPr id="3" name="Content Placeholder 2">
            <a:extLst>
              <a:ext uri="{FF2B5EF4-FFF2-40B4-BE49-F238E27FC236}">
                <a16:creationId xmlns:a16="http://schemas.microsoft.com/office/drawing/2014/main" id="{88DBEEB1-B9E0-4745-8400-AF113DDF9E34}"/>
              </a:ext>
            </a:extLst>
          </p:cNvPr>
          <p:cNvSpPr>
            <a:spLocks noGrp="1"/>
          </p:cNvSpPr>
          <p:nvPr>
            <p:ph idx="1"/>
          </p:nvPr>
        </p:nvSpPr>
        <p:spPr>
          <a:xfrm>
            <a:off x="865632" y="2108201"/>
            <a:ext cx="10753344" cy="4134103"/>
          </a:xfrm>
        </p:spPr>
        <p:txBody>
          <a:bodyPr>
            <a:normAutofit fontScale="92500" lnSpcReduction="20000"/>
          </a:bodyPr>
          <a:lstStyle/>
          <a:p>
            <a:r>
              <a:rPr lang="en-US" dirty="0"/>
              <a:t>The day has come - your first day in management of a new team - you come to the office...and now what?</a:t>
            </a:r>
          </a:p>
          <a:p>
            <a:pPr lvl="1">
              <a:buFont typeface="Arial" panose="020B0604020202020204" pitchFamily="34" charset="0"/>
              <a:buChar char="•"/>
            </a:pPr>
            <a:r>
              <a:rPr lang="en-US" dirty="0"/>
              <a:t>You are no longer “protected” by your code, IDE, team and processes - you stand alone</a:t>
            </a:r>
          </a:p>
          <a:p>
            <a:pPr lvl="1">
              <a:buFont typeface="Arial" panose="020B0604020202020204" pitchFamily="34" charset="0"/>
              <a:buChar char="•"/>
            </a:pPr>
            <a:r>
              <a:rPr lang="en-US" dirty="0"/>
              <a:t>Same applies to internal promotion in the team and department you are familiar with – it is a new start</a:t>
            </a:r>
          </a:p>
          <a:p>
            <a:r>
              <a:rPr lang="en-US" dirty="0"/>
              <a:t>It is quite normal you feel, up to a point, some aspects of </a:t>
            </a:r>
            <a:r>
              <a:rPr lang="en-US" dirty="0">
                <a:hlinkClick r:id="rId2"/>
              </a:rPr>
              <a:t>impostor syndrome</a:t>
            </a:r>
            <a:endParaRPr lang="en-US" dirty="0"/>
          </a:p>
          <a:p>
            <a:r>
              <a:rPr lang="en-US" dirty="0"/>
              <a:t>In the first week you must do four major things ( and nothing else! )</a:t>
            </a:r>
          </a:p>
          <a:p>
            <a:pPr lvl="1">
              <a:buFont typeface="Arial" panose="020B0604020202020204" pitchFamily="34" charset="0"/>
              <a:buChar char="•"/>
            </a:pPr>
            <a:r>
              <a:rPr lang="en-US" dirty="0"/>
              <a:t>Learn your environment</a:t>
            </a:r>
          </a:p>
          <a:p>
            <a:pPr lvl="1">
              <a:buFont typeface="Arial" panose="020B0604020202020204" pitchFamily="34" charset="0"/>
              <a:buChar char="•"/>
            </a:pPr>
            <a:r>
              <a:rPr lang="en-US" dirty="0"/>
              <a:t>Meet your team and create a team overview</a:t>
            </a:r>
          </a:p>
          <a:p>
            <a:pPr lvl="1">
              <a:buFont typeface="Arial" panose="020B0604020202020204" pitchFamily="34" charset="0"/>
              <a:buChar char="•"/>
            </a:pPr>
            <a:r>
              <a:rPr lang="en-US" dirty="0"/>
              <a:t>Meet your boss, get to know him and learn his expectations</a:t>
            </a:r>
          </a:p>
          <a:p>
            <a:pPr lvl="1">
              <a:buFont typeface="Arial" panose="020B0604020202020204" pitchFamily="34" charset="0"/>
              <a:buChar char="•"/>
            </a:pPr>
            <a:r>
              <a:rPr lang="en-US" dirty="0"/>
              <a:t>Create general overview of everything</a:t>
            </a:r>
          </a:p>
          <a:p>
            <a:pPr marL="0" indent="0">
              <a:buNone/>
            </a:pPr>
            <a:r>
              <a:rPr lang="en-US" dirty="0"/>
              <a:t>Skills needed – curiosity, communication, empathy, understanding and lack of ego</a:t>
            </a:r>
          </a:p>
          <a:p>
            <a:pPr marL="0" indent="0">
              <a:buNone/>
            </a:pPr>
            <a:r>
              <a:rPr lang="en-US" dirty="0"/>
              <a:t>Technical skills needed – best you can, ideally in the area of the team activity – non-technical management in IT usually doesn’t end up well</a:t>
            </a:r>
          </a:p>
          <a:p>
            <a:endParaRPr lang="en-US" dirty="0"/>
          </a:p>
        </p:txBody>
      </p:sp>
    </p:spTree>
    <p:extLst>
      <p:ext uri="{BB962C8B-B14F-4D97-AF65-F5344CB8AC3E}">
        <p14:creationId xmlns:p14="http://schemas.microsoft.com/office/powerpoint/2010/main" val="102529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D3B3-77F5-4365-8096-40DABE41CA69}"/>
              </a:ext>
            </a:extLst>
          </p:cNvPr>
          <p:cNvSpPr>
            <a:spLocks noGrp="1"/>
          </p:cNvSpPr>
          <p:nvPr>
            <p:ph type="title"/>
          </p:nvPr>
        </p:nvSpPr>
        <p:spPr/>
        <p:txBody>
          <a:bodyPr>
            <a:normAutofit/>
          </a:bodyPr>
          <a:lstStyle/>
          <a:p>
            <a:r>
              <a:rPr lang="hr" sz="4400" dirty="0"/>
              <a:t>Task one - learn your environment</a:t>
            </a:r>
            <a:endParaRPr lang="en-US" sz="4400" dirty="0"/>
          </a:p>
        </p:txBody>
      </p:sp>
      <p:sp>
        <p:nvSpPr>
          <p:cNvPr id="3" name="Content Placeholder 2">
            <a:extLst>
              <a:ext uri="{FF2B5EF4-FFF2-40B4-BE49-F238E27FC236}">
                <a16:creationId xmlns:a16="http://schemas.microsoft.com/office/drawing/2014/main" id="{88DBEEB1-B9E0-4745-8400-AF113DDF9E34}"/>
              </a:ext>
            </a:extLst>
          </p:cNvPr>
          <p:cNvSpPr>
            <a:spLocks noGrp="1"/>
          </p:cNvSpPr>
          <p:nvPr>
            <p:ph idx="1"/>
          </p:nvPr>
        </p:nvSpPr>
        <p:spPr>
          <a:xfrm>
            <a:off x="1097280" y="2108201"/>
            <a:ext cx="10271760" cy="3760891"/>
          </a:xfrm>
        </p:spPr>
        <p:txBody>
          <a:bodyPr>
            <a:normAutofit fontScale="92500"/>
          </a:bodyPr>
          <a:lstStyle/>
          <a:p>
            <a:r>
              <a:rPr lang="en-US" dirty="0"/>
              <a:t>This does not mean you to drink coffee all day...it means:</a:t>
            </a:r>
          </a:p>
          <a:p>
            <a:pPr lvl="1">
              <a:buFont typeface="Arial" panose="020B0604020202020204" pitchFamily="34" charset="0"/>
              <a:buChar char="•"/>
            </a:pPr>
            <a:r>
              <a:rPr lang="en-US" dirty="0"/>
              <a:t>Get a “feeling” of the team and area - how people talk, is this a formal or informal environment, dress code</a:t>
            </a:r>
          </a:p>
          <a:p>
            <a:pPr lvl="1">
              <a:buFont typeface="Arial" panose="020B0604020202020204" pitchFamily="34" charset="0"/>
              <a:buChar char="•"/>
            </a:pPr>
            <a:r>
              <a:rPr lang="en-US" dirty="0"/>
              <a:t>Try to catch on tech stack and current affairs</a:t>
            </a:r>
          </a:p>
          <a:p>
            <a:pPr lvl="1">
              <a:buFont typeface="Arial" panose="020B0604020202020204" pitchFamily="34" charset="0"/>
              <a:buChar char="•"/>
            </a:pPr>
            <a:r>
              <a:rPr lang="en-US" dirty="0"/>
              <a:t>If you don’t know something, note it down and ask later – Google is your friend</a:t>
            </a:r>
          </a:p>
          <a:p>
            <a:r>
              <a:rPr lang="en-US" dirty="0"/>
              <a:t>Don’t introduce yourself to everyone and show off...you are here to lead, not to impress by appearance</a:t>
            </a:r>
          </a:p>
          <a:p>
            <a:r>
              <a:rPr lang="en-US" dirty="0"/>
              <a:t>If possible, in the first week, except activities listed before, stay low and observe</a:t>
            </a:r>
          </a:p>
          <a:p>
            <a:r>
              <a:rPr lang="en-US" dirty="0"/>
              <a:t>Expect gossip about you - this is good, it is first step in acceptance</a:t>
            </a:r>
          </a:p>
          <a:p>
            <a:r>
              <a:rPr lang="en-US" dirty="0"/>
              <a:t>Maybe you will have onboarding sessions with HR – this is excellent information gathering opportunity</a:t>
            </a:r>
          </a:p>
          <a:p>
            <a:endParaRPr lang="en-US" dirty="0"/>
          </a:p>
        </p:txBody>
      </p:sp>
    </p:spTree>
    <p:extLst>
      <p:ext uri="{BB962C8B-B14F-4D97-AF65-F5344CB8AC3E}">
        <p14:creationId xmlns:p14="http://schemas.microsoft.com/office/powerpoint/2010/main" val="240066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D0E7-C80B-4438-8936-10611E52D729}"/>
              </a:ext>
            </a:extLst>
          </p:cNvPr>
          <p:cNvSpPr>
            <a:spLocks noGrp="1"/>
          </p:cNvSpPr>
          <p:nvPr>
            <p:ph type="title"/>
          </p:nvPr>
        </p:nvSpPr>
        <p:spPr/>
        <p:txBody>
          <a:bodyPr/>
          <a:lstStyle/>
          <a:p>
            <a:r>
              <a:rPr lang="hr" dirty="0"/>
              <a:t>Task two - meet your team</a:t>
            </a:r>
            <a:endParaRPr lang="en-US" dirty="0"/>
          </a:p>
        </p:txBody>
      </p:sp>
      <p:sp>
        <p:nvSpPr>
          <p:cNvPr id="3" name="Content Placeholder 2">
            <a:extLst>
              <a:ext uri="{FF2B5EF4-FFF2-40B4-BE49-F238E27FC236}">
                <a16:creationId xmlns:a16="http://schemas.microsoft.com/office/drawing/2014/main" id="{D28F438A-062A-460A-8D07-079056C6F468}"/>
              </a:ext>
            </a:extLst>
          </p:cNvPr>
          <p:cNvSpPr>
            <a:spLocks noGrp="1"/>
          </p:cNvSpPr>
          <p:nvPr>
            <p:ph idx="1"/>
          </p:nvPr>
        </p:nvSpPr>
        <p:spPr/>
        <p:txBody>
          <a:bodyPr>
            <a:normAutofit/>
          </a:bodyPr>
          <a:lstStyle/>
          <a:p>
            <a:r>
              <a:rPr lang="en-US" dirty="0"/>
              <a:t>You need to form independent view of your team</a:t>
            </a:r>
          </a:p>
          <a:p>
            <a:pPr lvl="1">
              <a:buFont typeface="Arial" panose="020B0604020202020204" pitchFamily="34" charset="0"/>
              <a:buChar char="•"/>
            </a:pPr>
            <a:r>
              <a:rPr lang="en-US" dirty="0"/>
              <a:t>It is a perfect opportunity to, informally, learn what were the mistakes of your predecessor, and put them on to-do list – this is where your tech skills should come out – you should understand problems</a:t>
            </a:r>
          </a:p>
          <a:p>
            <a:r>
              <a:rPr lang="en-US" dirty="0"/>
              <a:t>In the beginning you need to rely on your manager’s observations, but your priority is to start forming opinions about the team</a:t>
            </a:r>
          </a:p>
          <a:p>
            <a:r>
              <a:rPr lang="en-US" dirty="0"/>
              <a:t>Start asking key questions and look for gaps - how they feel about themselves, their colleagues and as part of the wider company</a:t>
            </a:r>
          </a:p>
          <a:p>
            <a:r>
              <a:rPr lang="en-US" dirty="0"/>
              <a:t>To create an overview you need to combine all these views, compare them against each other and get a “realistic” overview</a:t>
            </a:r>
          </a:p>
          <a:p>
            <a:endParaRPr lang="en-US" dirty="0"/>
          </a:p>
        </p:txBody>
      </p:sp>
    </p:spTree>
    <p:extLst>
      <p:ext uri="{BB962C8B-B14F-4D97-AF65-F5344CB8AC3E}">
        <p14:creationId xmlns:p14="http://schemas.microsoft.com/office/powerpoint/2010/main" val="27948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2726-464D-4535-AA06-B2601644900B}"/>
              </a:ext>
            </a:extLst>
          </p:cNvPr>
          <p:cNvSpPr>
            <a:spLocks noGrp="1"/>
          </p:cNvSpPr>
          <p:nvPr>
            <p:ph type="title"/>
          </p:nvPr>
        </p:nvSpPr>
        <p:spPr/>
        <p:txBody>
          <a:bodyPr/>
          <a:lstStyle/>
          <a:p>
            <a:r>
              <a:rPr lang="en-US" dirty="0"/>
              <a:t>Task two - meet your team</a:t>
            </a:r>
          </a:p>
        </p:txBody>
      </p:sp>
      <p:sp>
        <p:nvSpPr>
          <p:cNvPr id="3" name="Content Placeholder 2">
            <a:extLst>
              <a:ext uri="{FF2B5EF4-FFF2-40B4-BE49-F238E27FC236}">
                <a16:creationId xmlns:a16="http://schemas.microsoft.com/office/drawing/2014/main" id="{64440EF1-E955-471A-9DE7-F6C9A8E62A2A}"/>
              </a:ext>
            </a:extLst>
          </p:cNvPr>
          <p:cNvSpPr>
            <a:spLocks noGrp="1"/>
          </p:cNvSpPr>
          <p:nvPr>
            <p:ph idx="1"/>
          </p:nvPr>
        </p:nvSpPr>
        <p:spPr/>
        <p:txBody>
          <a:bodyPr>
            <a:normAutofit/>
          </a:bodyPr>
          <a:lstStyle/>
          <a:p>
            <a:r>
              <a:rPr lang="en-US" dirty="0"/>
              <a:t>Introduce yourself to the team - this is the start of building a relationship</a:t>
            </a:r>
          </a:p>
          <a:p>
            <a:r>
              <a:rPr lang="en-US" dirty="0"/>
              <a:t>Meeting has to be personal - in person or by video link</a:t>
            </a:r>
          </a:p>
          <a:p>
            <a:r>
              <a:rPr lang="en-US" dirty="0"/>
              <a:t>After it is done you have to make 1-1 with each team member, not more than 30 minutes, according to his schedule, in informal tone</a:t>
            </a:r>
          </a:p>
          <a:p>
            <a:r>
              <a:rPr lang="en-US" dirty="0"/>
              <a:t>You need to get, from each team member, following information:</a:t>
            </a:r>
          </a:p>
          <a:p>
            <a:pPr lvl="1">
              <a:buFont typeface="Arial" panose="020B0604020202020204" pitchFamily="34" charset="0"/>
              <a:buChar char="•"/>
            </a:pPr>
            <a:r>
              <a:rPr lang="en-US" dirty="0"/>
              <a:t>What is his responsibility</a:t>
            </a:r>
          </a:p>
          <a:p>
            <a:pPr lvl="1">
              <a:buFont typeface="Arial" panose="020B0604020202020204" pitchFamily="34" charset="0"/>
              <a:buChar char="•"/>
            </a:pPr>
            <a:r>
              <a:rPr lang="en-US" dirty="0"/>
              <a:t>What are they currently working on</a:t>
            </a:r>
          </a:p>
          <a:p>
            <a:pPr lvl="1">
              <a:buFont typeface="Arial" panose="020B0604020202020204" pitchFamily="34" charset="0"/>
              <a:buChar char="•"/>
            </a:pPr>
            <a:r>
              <a:rPr lang="en-US" dirty="0"/>
              <a:t>Their opinion about the team and what is working well compared to what is not</a:t>
            </a:r>
          </a:p>
          <a:p>
            <a:r>
              <a:rPr lang="en-US" dirty="0"/>
              <a:t>Summary of this data gets you an overview what the team is doing</a:t>
            </a:r>
          </a:p>
        </p:txBody>
      </p:sp>
    </p:spTree>
    <p:extLst>
      <p:ext uri="{BB962C8B-B14F-4D97-AF65-F5344CB8AC3E}">
        <p14:creationId xmlns:p14="http://schemas.microsoft.com/office/powerpoint/2010/main" val="359056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2A9E-56D8-4110-B781-4954C2838CA5}"/>
              </a:ext>
            </a:extLst>
          </p:cNvPr>
          <p:cNvSpPr>
            <a:spLocks noGrp="1"/>
          </p:cNvSpPr>
          <p:nvPr>
            <p:ph type="title"/>
          </p:nvPr>
        </p:nvSpPr>
        <p:spPr/>
        <p:txBody>
          <a:bodyPr/>
          <a:lstStyle/>
          <a:p>
            <a:r>
              <a:rPr lang="en-US" dirty="0"/>
              <a:t>Task two - meet your team</a:t>
            </a:r>
          </a:p>
        </p:txBody>
      </p:sp>
      <p:sp>
        <p:nvSpPr>
          <p:cNvPr id="3" name="Content Placeholder 2">
            <a:extLst>
              <a:ext uri="{FF2B5EF4-FFF2-40B4-BE49-F238E27FC236}">
                <a16:creationId xmlns:a16="http://schemas.microsoft.com/office/drawing/2014/main" id="{6DA33AF9-5349-42B9-8D7D-F81E102093CB}"/>
              </a:ext>
            </a:extLst>
          </p:cNvPr>
          <p:cNvSpPr>
            <a:spLocks noGrp="1"/>
          </p:cNvSpPr>
          <p:nvPr>
            <p:ph idx="1"/>
          </p:nvPr>
        </p:nvSpPr>
        <p:spPr/>
        <p:txBody>
          <a:bodyPr/>
          <a:lstStyle/>
          <a:p>
            <a:r>
              <a:rPr lang="hr" dirty="0">
                <a:hlinkClick r:id="rId2">
                  <a:extLst>
                    <a:ext uri="{A12FA001-AC4F-418D-AE19-62706E023703}">
                      <ahyp:hlinkClr xmlns:ahyp="http://schemas.microsoft.com/office/drawing/2018/hyperlinkcolor" val="tx"/>
                    </a:ext>
                  </a:extLst>
                </a:hlinkClick>
              </a:rPr>
              <a:t>Schedule difference - makers VS managers</a:t>
            </a:r>
            <a:r>
              <a:rPr lang="hr" dirty="0"/>
              <a:t> </a:t>
            </a:r>
            <a:r>
              <a:rPr lang="en-US" dirty="0"/>
              <a:t>– mandatory read from Paul Graham</a:t>
            </a:r>
          </a:p>
          <a:p>
            <a:endParaRPr lang="en-US" dirty="0"/>
          </a:p>
          <a:p>
            <a:r>
              <a:rPr lang="en-US" dirty="0"/>
              <a:t>Managers schedule their day around hourly blocks in calendar</a:t>
            </a:r>
          </a:p>
          <a:p>
            <a:r>
              <a:rPr lang="en-US" dirty="0"/>
              <a:t>Makers are most productive in blocks of about half a day</a:t>
            </a:r>
          </a:p>
          <a:p>
            <a:endParaRPr lang="en-US" dirty="0"/>
          </a:p>
          <a:p>
            <a:r>
              <a:rPr lang="en-US" dirty="0"/>
              <a:t>Don’t be tempted to drop meetings to your staff on your convenience</a:t>
            </a:r>
          </a:p>
          <a:p>
            <a:r>
              <a:rPr lang="en-US" dirty="0"/>
              <a:t>Sometimes it is unavoidable, but if you can, try to protect their time</a:t>
            </a:r>
          </a:p>
          <a:p>
            <a:endParaRPr lang="en-US" dirty="0"/>
          </a:p>
        </p:txBody>
      </p:sp>
    </p:spTree>
    <p:extLst>
      <p:ext uri="{BB962C8B-B14F-4D97-AF65-F5344CB8AC3E}">
        <p14:creationId xmlns:p14="http://schemas.microsoft.com/office/powerpoint/2010/main" val="359567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3D95-41EA-4D6C-9742-E8D936E5350A}"/>
              </a:ext>
            </a:extLst>
          </p:cNvPr>
          <p:cNvSpPr>
            <a:spLocks noGrp="1"/>
          </p:cNvSpPr>
          <p:nvPr>
            <p:ph type="title"/>
          </p:nvPr>
        </p:nvSpPr>
        <p:spPr/>
        <p:txBody>
          <a:bodyPr/>
          <a:lstStyle/>
          <a:p>
            <a:r>
              <a:rPr lang="en-US" dirty="0"/>
              <a:t>Task three – talk to your manager</a:t>
            </a:r>
          </a:p>
        </p:txBody>
      </p:sp>
      <p:sp>
        <p:nvSpPr>
          <p:cNvPr id="3" name="Content Placeholder 2">
            <a:extLst>
              <a:ext uri="{FF2B5EF4-FFF2-40B4-BE49-F238E27FC236}">
                <a16:creationId xmlns:a16="http://schemas.microsoft.com/office/drawing/2014/main" id="{6B53C582-853D-4185-A6AE-F8E9AFC04C22}"/>
              </a:ext>
            </a:extLst>
          </p:cNvPr>
          <p:cNvSpPr>
            <a:spLocks noGrp="1"/>
          </p:cNvSpPr>
          <p:nvPr>
            <p:ph idx="1"/>
          </p:nvPr>
        </p:nvSpPr>
        <p:spPr/>
        <p:txBody>
          <a:bodyPr>
            <a:normAutofit/>
          </a:bodyPr>
          <a:lstStyle/>
          <a:p>
            <a:r>
              <a:rPr lang="en-US" dirty="0"/>
              <a:t>Now it is time for a different kind of meeting - meet your manager</a:t>
            </a:r>
            <a:endParaRPr lang="en-US" dirty="0">
              <a:sym typeface="Wingdings" panose="05000000000000000000" pitchFamily="2" charset="2"/>
            </a:endParaRPr>
          </a:p>
          <a:p>
            <a:pPr lvl="1">
              <a:buFont typeface="Arial" panose="020B0604020202020204" pitchFamily="34" charset="0"/>
              <a:buChar char="•"/>
            </a:pPr>
            <a:r>
              <a:rPr lang="en-US" dirty="0"/>
              <a:t>Don’t wait for him to schedule the meeting - be proactive and request his time - it is what he expects</a:t>
            </a:r>
          </a:p>
          <a:p>
            <a:r>
              <a:rPr lang="en-US" dirty="0"/>
              <a:t>Follow the same procedure - use open-ended questions, listen and take notes - you need to get insights about...everything :)</a:t>
            </a:r>
          </a:p>
          <a:p>
            <a:pPr lvl="1">
              <a:buFont typeface="Arial" panose="020B0604020202020204" pitchFamily="34" charset="0"/>
              <a:buChar char="•"/>
            </a:pPr>
            <a:r>
              <a:rPr lang="en-US" dirty="0"/>
              <a:t>Most importantly you need to get his opinion of the team, some of his personal ( subjective ) thoughts on their quality ( “superstars” or “average” ), details about clients</a:t>
            </a:r>
          </a:p>
          <a:p>
            <a:r>
              <a:rPr lang="en-US" dirty="0"/>
              <a:t>You, at any cost, must not leave this meeting without a clear list of your first tasks - they may differ from what you need to do, but you need to manage “up” as much as “down”</a:t>
            </a:r>
          </a:p>
          <a:p>
            <a:r>
              <a:rPr lang="en-US" dirty="0"/>
              <a:t>Now you are ready for creating your first week overview</a:t>
            </a:r>
          </a:p>
          <a:p>
            <a:endParaRPr lang="en-US" dirty="0"/>
          </a:p>
        </p:txBody>
      </p:sp>
    </p:spTree>
    <p:extLst>
      <p:ext uri="{BB962C8B-B14F-4D97-AF65-F5344CB8AC3E}">
        <p14:creationId xmlns:p14="http://schemas.microsoft.com/office/powerpoint/2010/main" val="348611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305A-1C6A-44DE-9C98-A5A076AA5805}"/>
              </a:ext>
            </a:extLst>
          </p:cNvPr>
          <p:cNvSpPr>
            <a:spLocks noGrp="1"/>
          </p:cNvSpPr>
          <p:nvPr>
            <p:ph type="title"/>
          </p:nvPr>
        </p:nvSpPr>
        <p:spPr/>
        <p:txBody>
          <a:bodyPr/>
          <a:lstStyle/>
          <a:p>
            <a:r>
              <a:rPr lang="en-US" dirty="0"/>
              <a:t>Task four – create overview</a:t>
            </a:r>
          </a:p>
        </p:txBody>
      </p:sp>
      <p:sp>
        <p:nvSpPr>
          <p:cNvPr id="3" name="Content Placeholder 2">
            <a:extLst>
              <a:ext uri="{FF2B5EF4-FFF2-40B4-BE49-F238E27FC236}">
                <a16:creationId xmlns:a16="http://schemas.microsoft.com/office/drawing/2014/main" id="{D18D72F0-0EB7-46A8-9D90-C38F9249C9C3}"/>
              </a:ext>
            </a:extLst>
          </p:cNvPr>
          <p:cNvSpPr>
            <a:spLocks noGrp="1"/>
          </p:cNvSpPr>
          <p:nvPr>
            <p:ph idx="1"/>
          </p:nvPr>
        </p:nvSpPr>
        <p:spPr>
          <a:xfrm>
            <a:off x="1097280" y="2108201"/>
            <a:ext cx="5596128" cy="3760891"/>
          </a:xfrm>
        </p:spPr>
        <p:txBody>
          <a:bodyPr/>
          <a:lstStyle/>
          <a:p>
            <a:endParaRPr lang="en-US" dirty="0"/>
          </a:p>
          <a:p>
            <a:r>
              <a:rPr lang="en-US" dirty="0"/>
              <a:t>You form your overview by taking what you’ve learned from the team, your manager, and yourself </a:t>
            </a:r>
          </a:p>
          <a:p>
            <a:pPr lvl="1">
              <a:buFont typeface="Arial" panose="020B0604020202020204" pitchFamily="34" charset="0"/>
              <a:buChar char="•"/>
            </a:pPr>
            <a:r>
              <a:rPr lang="en-US" dirty="0"/>
              <a:t>Visualizations help and creating an overlay in a form of Venn diagram is the usual approach</a:t>
            </a:r>
          </a:p>
          <a:p>
            <a:r>
              <a:rPr lang="en-US" dirty="0"/>
              <a:t>Then you can begin to work out where particular observations fit into the intersecting circles</a:t>
            </a:r>
          </a:p>
        </p:txBody>
      </p:sp>
      <p:pic>
        <p:nvPicPr>
          <p:cNvPr id="4" name="Google Shape;139;p26">
            <a:extLst>
              <a:ext uri="{FF2B5EF4-FFF2-40B4-BE49-F238E27FC236}">
                <a16:creationId xmlns:a16="http://schemas.microsoft.com/office/drawing/2014/main" id="{6E5FE668-2CD3-4D19-B215-878B475490DF}"/>
              </a:ext>
            </a:extLst>
          </p:cNvPr>
          <p:cNvPicPr preferRelativeResize="0"/>
          <p:nvPr/>
        </p:nvPicPr>
        <p:blipFill>
          <a:blip r:embed="rId2">
            <a:alphaModFix/>
          </a:blip>
          <a:stretch>
            <a:fillRect/>
          </a:stretch>
        </p:blipFill>
        <p:spPr>
          <a:xfrm>
            <a:off x="7126289" y="1988366"/>
            <a:ext cx="4029391" cy="3820974"/>
          </a:xfrm>
          <a:prstGeom prst="rect">
            <a:avLst/>
          </a:prstGeom>
          <a:noFill/>
          <a:ln>
            <a:noFill/>
          </a:ln>
        </p:spPr>
      </p:pic>
    </p:spTree>
    <p:extLst>
      <p:ext uri="{BB962C8B-B14F-4D97-AF65-F5344CB8AC3E}">
        <p14:creationId xmlns:p14="http://schemas.microsoft.com/office/powerpoint/2010/main" val="405558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305A-1C6A-44DE-9C98-A5A076AA5805}"/>
              </a:ext>
            </a:extLst>
          </p:cNvPr>
          <p:cNvSpPr>
            <a:spLocks noGrp="1"/>
          </p:cNvSpPr>
          <p:nvPr>
            <p:ph type="title"/>
          </p:nvPr>
        </p:nvSpPr>
        <p:spPr/>
        <p:txBody>
          <a:bodyPr/>
          <a:lstStyle/>
          <a:p>
            <a:r>
              <a:rPr lang="en-US" dirty="0"/>
              <a:t>Task four – create overview</a:t>
            </a:r>
          </a:p>
        </p:txBody>
      </p:sp>
      <p:sp>
        <p:nvSpPr>
          <p:cNvPr id="3" name="Content Placeholder 2">
            <a:extLst>
              <a:ext uri="{FF2B5EF4-FFF2-40B4-BE49-F238E27FC236}">
                <a16:creationId xmlns:a16="http://schemas.microsoft.com/office/drawing/2014/main" id="{D18D72F0-0EB7-46A8-9D90-C38F9249C9C3}"/>
              </a:ext>
            </a:extLst>
          </p:cNvPr>
          <p:cNvSpPr>
            <a:spLocks noGrp="1"/>
          </p:cNvSpPr>
          <p:nvPr>
            <p:ph idx="1"/>
          </p:nvPr>
        </p:nvSpPr>
        <p:spPr>
          <a:xfrm>
            <a:off x="1097280" y="2108201"/>
            <a:ext cx="5596128" cy="3760891"/>
          </a:xfrm>
        </p:spPr>
        <p:txBody>
          <a:bodyPr>
            <a:normAutofit fontScale="92500"/>
          </a:bodyPr>
          <a:lstStyle/>
          <a:p>
            <a:r>
              <a:rPr lang="en-US" dirty="0"/>
              <a:t>Alignment are observations or beliefs that you, your team, and your manager all share</a:t>
            </a:r>
          </a:p>
          <a:p>
            <a:r>
              <a:rPr lang="en-US" dirty="0"/>
              <a:t>Poor communication downward is where you and your manager share observations or beliefs, but the team is either unaware or disagrees</a:t>
            </a:r>
          </a:p>
          <a:p>
            <a:r>
              <a:rPr lang="en-US" dirty="0"/>
              <a:t>Poor communication upward is where you and your team share an observation or belief, but your manager is unaware </a:t>
            </a:r>
          </a:p>
          <a:p>
            <a:r>
              <a:rPr lang="en-US" dirty="0"/>
              <a:t>False beliefs is where both your manager and the team have a conflicting observation or belief from your own</a:t>
            </a:r>
          </a:p>
          <a:p>
            <a:endParaRPr lang="en-US" dirty="0"/>
          </a:p>
        </p:txBody>
      </p:sp>
      <p:pic>
        <p:nvPicPr>
          <p:cNvPr id="4" name="Google Shape;139;p26">
            <a:extLst>
              <a:ext uri="{FF2B5EF4-FFF2-40B4-BE49-F238E27FC236}">
                <a16:creationId xmlns:a16="http://schemas.microsoft.com/office/drawing/2014/main" id="{6E5FE668-2CD3-4D19-B215-878B475490DF}"/>
              </a:ext>
            </a:extLst>
          </p:cNvPr>
          <p:cNvPicPr preferRelativeResize="0"/>
          <p:nvPr/>
        </p:nvPicPr>
        <p:blipFill>
          <a:blip r:embed="rId2">
            <a:alphaModFix/>
          </a:blip>
          <a:stretch>
            <a:fillRect/>
          </a:stretch>
        </p:blipFill>
        <p:spPr>
          <a:xfrm>
            <a:off x="7126289" y="1988366"/>
            <a:ext cx="4029391" cy="3820974"/>
          </a:xfrm>
          <a:prstGeom prst="rect">
            <a:avLst/>
          </a:prstGeom>
          <a:noFill/>
          <a:ln>
            <a:noFill/>
          </a:ln>
        </p:spPr>
      </p:pic>
    </p:spTree>
    <p:extLst>
      <p:ext uri="{BB962C8B-B14F-4D97-AF65-F5344CB8AC3E}">
        <p14:creationId xmlns:p14="http://schemas.microsoft.com/office/powerpoint/2010/main" val="234869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4EC-55A7-41AF-84C8-172A788F3A1A}"/>
              </a:ext>
            </a:extLst>
          </p:cNvPr>
          <p:cNvSpPr>
            <a:spLocks noGrp="1"/>
          </p:cNvSpPr>
          <p:nvPr>
            <p:ph type="title"/>
          </p:nvPr>
        </p:nvSpPr>
        <p:spPr/>
        <p:txBody>
          <a:bodyPr/>
          <a:lstStyle/>
          <a:p>
            <a:r>
              <a:rPr lang="en-US" dirty="0"/>
              <a:t>Action list</a:t>
            </a:r>
          </a:p>
        </p:txBody>
      </p:sp>
      <p:sp>
        <p:nvSpPr>
          <p:cNvPr id="3" name="Content Placeholder 2">
            <a:extLst>
              <a:ext uri="{FF2B5EF4-FFF2-40B4-BE49-F238E27FC236}">
                <a16:creationId xmlns:a16="http://schemas.microsoft.com/office/drawing/2014/main" id="{DC8DA778-CC2B-496C-93C6-56F65205E5EF}"/>
              </a:ext>
            </a:extLst>
          </p:cNvPr>
          <p:cNvSpPr>
            <a:spLocks noGrp="1"/>
          </p:cNvSpPr>
          <p:nvPr>
            <p:ph idx="1"/>
          </p:nvPr>
        </p:nvSpPr>
        <p:spPr/>
        <p:txBody>
          <a:bodyPr/>
          <a:lstStyle/>
          <a:p>
            <a:endParaRPr lang="en-US" dirty="0"/>
          </a:p>
          <a:p>
            <a:r>
              <a:rPr lang="en-US" dirty="0"/>
              <a:t>Now we need to create an action list for week two </a:t>
            </a:r>
          </a:p>
          <a:p>
            <a:pPr lvl="1">
              <a:buFont typeface="Arial" panose="020B0604020202020204" pitchFamily="34" charset="0"/>
              <a:buChar char="•"/>
            </a:pPr>
            <a:r>
              <a:rPr lang="en-US" dirty="0"/>
              <a:t>You began with regular one-to-one meetings with your staff and your manager</a:t>
            </a:r>
          </a:p>
          <a:p>
            <a:pPr lvl="1">
              <a:buFont typeface="Arial" panose="020B0604020202020204" pitchFamily="34" charset="0"/>
              <a:buChar char="•"/>
            </a:pPr>
            <a:r>
              <a:rPr lang="en-US" dirty="0"/>
              <a:t>You created an overview in which you put categorized observations and future to-do items</a:t>
            </a:r>
          </a:p>
          <a:p>
            <a:pPr lvl="1">
              <a:buFont typeface="Arial" panose="020B0604020202020204" pitchFamily="34" charset="0"/>
              <a:buChar char="•"/>
            </a:pPr>
            <a:endParaRPr lang="en-US" dirty="0"/>
          </a:p>
          <a:p>
            <a:r>
              <a:rPr lang="en-US" dirty="0"/>
              <a:t>Then pack your things and head on home, with a feeling of achievement</a:t>
            </a:r>
          </a:p>
        </p:txBody>
      </p:sp>
    </p:spTree>
    <p:extLst>
      <p:ext uri="{BB962C8B-B14F-4D97-AF65-F5344CB8AC3E}">
        <p14:creationId xmlns:p14="http://schemas.microsoft.com/office/powerpoint/2010/main" val="38842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A9C0-8510-4314-A192-0965DD510F58}"/>
              </a:ext>
            </a:extLst>
          </p:cNvPr>
          <p:cNvSpPr>
            <a:spLocks noGrp="1"/>
          </p:cNvSpPr>
          <p:nvPr>
            <p:ph type="title"/>
          </p:nvPr>
        </p:nvSpPr>
        <p:spPr/>
        <p:txBody>
          <a:bodyPr>
            <a:normAutofit/>
          </a:bodyPr>
          <a:lstStyle/>
          <a:p>
            <a:r>
              <a:rPr lang="en-US" sz="4400" dirty="0"/>
              <a:t>Now go home and forget about work!</a:t>
            </a:r>
          </a:p>
        </p:txBody>
      </p:sp>
      <p:sp>
        <p:nvSpPr>
          <p:cNvPr id="3" name="Content Placeholder 2">
            <a:extLst>
              <a:ext uri="{FF2B5EF4-FFF2-40B4-BE49-F238E27FC236}">
                <a16:creationId xmlns:a16="http://schemas.microsoft.com/office/drawing/2014/main" id="{098996AD-A993-43AC-B4B7-0B08CB39FAAA}"/>
              </a:ext>
            </a:extLst>
          </p:cNvPr>
          <p:cNvSpPr>
            <a:spLocks noGrp="1"/>
          </p:cNvSpPr>
          <p:nvPr>
            <p:ph idx="1"/>
          </p:nvPr>
        </p:nvSpPr>
        <p:spPr>
          <a:xfrm>
            <a:off x="1097280" y="2108201"/>
            <a:ext cx="10344912" cy="3760891"/>
          </a:xfrm>
        </p:spPr>
        <p:txBody>
          <a:bodyPr/>
          <a:lstStyle/>
          <a:p>
            <a:r>
              <a:rPr lang="en-US" dirty="0"/>
              <a:t>This is extremely important - you need to disconnect from work</a:t>
            </a:r>
          </a:p>
          <a:p>
            <a:r>
              <a:rPr lang="en-US" dirty="0"/>
              <a:t>Your team overview is done, you met your team, your new boss and you got an initial feeling of the place...it is a lot of work done</a:t>
            </a:r>
          </a:p>
          <a:p>
            <a:r>
              <a:rPr lang="en-US" dirty="0"/>
              <a:t>Now the week ends, and you disconnect - company doesn’t exist till Monday </a:t>
            </a:r>
          </a:p>
          <a:p>
            <a:r>
              <a:rPr lang="en-US" dirty="0"/>
              <a:t>How you proceed from there depends on each company and specific demands of that environment, but you made a huge first step</a:t>
            </a:r>
          </a:p>
          <a:p>
            <a:endParaRPr lang="en-US" dirty="0"/>
          </a:p>
        </p:txBody>
      </p:sp>
    </p:spTree>
    <p:extLst>
      <p:ext uri="{BB962C8B-B14F-4D97-AF65-F5344CB8AC3E}">
        <p14:creationId xmlns:p14="http://schemas.microsoft.com/office/powerpoint/2010/main" val="43375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Space: the final frontier. These are the voyages of the starship Enterprise. Its continuing mission: to explore strange new worlds. To seek out new life and new civilizations. To boldly go where no one has gone before!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JEAN-LUC PICARD</a:t>
            </a:r>
          </a:p>
          <a:p>
            <a:r>
              <a:rPr lang="en-US" dirty="0">
                <a:solidFill>
                  <a:srgbClr val="FFFFFF"/>
                </a:solidFill>
              </a:rPr>
              <a:t>starship captain</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73F5-7FA0-4F3C-9C92-090D8F7C1559}"/>
              </a:ext>
            </a:extLst>
          </p:cNvPr>
          <p:cNvSpPr>
            <a:spLocks noGrp="1"/>
          </p:cNvSpPr>
          <p:nvPr>
            <p:ph type="title"/>
          </p:nvPr>
        </p:nvSpPr>
        <p:spPr/>
        <p:txBody>
          <a:bodyPr/>
          <a:lstStyle/>
          <a:p>
            <a:r>
              <a:rPr lang="en-US" dirty="0"/>
              <a:t>Manage yourself</a:t>
            </a:r>
          </a:p>
        </p:txBody>
      </p:sp>
      <p:sp>
        <p:nvSpPr>
          <p:cNvPr id="3" name="Content Placeholder 2">
            <a:extLst>
              <a:ext uri="{FF2B5EF4-FFF2-40B4-BE49-F238E27FC236}">
                <a16:creationId xmlns:a16="http://schemas.microsoft.com/office/drawing/2014/main" id="{23CDA24B-31D7-4683-A2FB-62687FC423DD}"/>
              </a:ext>
            </a:extLst>
          </p:cNvPr>
          <p:cNvSpPr>
            <a:spLocks noGrp="1"/>
          </p:cNvSpPr>
          <p:nvPr>
            <p:ph idx="1"/>
          </p:nvPr>
        </p:nvSpPr>
        <p:spPr>
          <a:xfrm>
            <a:off x="1097280" y="2004650"/>
            <a:ext cx="5266944" cy="4316902"/>
          </a:xfrm>
        </p:spPr>
        <p:txBody>
          <a:bodyPr>
            <a:normAutofit/>
          </a:bodyPr>
          <a:lstStyle/>
          <a:p>
            <a:r>
              <a:rPr lang="en-US" dirty="0"/>
              <a:t>Before you start week two you need to be ready for self-management</a:t>
            </a:r>
          </a:p>
          <a:p>
            <a:r>
              <a:rPr lang="en-US" dirty="0"/>
              <a:t>You can read about this in </a:t>
            </a:r>
            <a:r>
              <a:rPr lang="en-US" dirty="0">
                <a:hlinkClick r:id="rId2"/>
              </a:rPr>
              <a:t>my article</a:t>
            </a:r>
            <a:r>
              <a:rPr lang="en-US" dirty="0"/>
              <a:t>, but you need some tools and lots of self discipline - your time just became your greatest asset</a:t>
            </a:r>
          </a:p>
          <a:p>
            <a:pPr>
              <a:buFont typeface="Arial" panose="020B0604020202020204" pitchFamily="34" charset="0"/>
              <a:buChar char="•"/>
            </a:pPr>
            <a:r>
              <a:rPr lang="en-US" dirty="0"/>
              <a:t>In summary, you should take care of…</a:t>
            </a:r>
          </a:p>
          <a:p>
            <a:pPr lvl="1">
              <a:buFont typeface="Arial" panose="020B0604020202020204" pitchFamily="34" charset="0"/>
              <a:buChar char="•"/>
            </a:pPr>
            <a:r>
              <a:rPr lang="en-US" dirty="0"/>
              <a:t>…your calendar - for organizing your time</a:t>
            </a:r>
          </a:p>
          <a:p>
            <a:pPr lvl="1">
              <a:buFont typeface="Arial" panose="020B0604020202020204" pitchFamily="34" charset="0"/>
              <a:buChar char="•"/>
            </a:pPr>
            <a:r>
              <a:rPr lang="en-US" dirty="0"/>
              <a:t>…your to-do list - for organizing your tasks</a:t>
            </a:r>
          </a:p>
          <a:p>
            <a:pPr lvl="1">
              <a:buFont typeface="Arial" panose="020B0604020202020204" pitchFamily="34" charset="0"/>
              <a:buChar char="•"/>
            </a:pPr>
            <a:r>
              <a:rPr lang="en-US" dirty="0"/>
              <a:t>…your email inbox - for organizing your messages</a:t>
            </a:r>
          </a:p>
          <a:p>
            <a:pPr lvl="1">
              <a:buFont typeface="Arial" panose="020B0604020202020204" pitchFamily="34" charset="0"/>
              <a:buChar char="•"/>
            </a:pPr>
            <a:r>
              <a:rPr lang="en-US" dirty="0"/>
              <a:t>…your place to capture information - when you’re not in front of other tools</a:t>
            </a:r>
          </a:p>
          <a:p>
            <a:pPr lvl="1">
              <a:buFont typeface="Arial" panose="020B0604020202020204" pitchFamily="34" charset="0"/>
              <a:buChar char="•"/>
            </a:pPr>
            <a:endParaRPr lang="en-US" dirty="0"/>
          </a:p>
          <a:p>
            <a:endParaRPr lang="en-US" dirty="0"/>
          </a:p>
        </p:txBody>
      </p:sp>
      <p:pic>
        <p:nvPicPr>
          <p:cNvPr id="4" name="Google Shape;165;p30">
            <a:extLst>
              <a:ext uri="{FF2B5EF4-FFF2-40B4-BE49-F238E27FC236}">
                <a16:creationId xmlns:a16="http://schemas.microsoft.com/office/drawing/2014/main" id="{7BAABDDD-513E-4112-9FEF-BB75F123DC3F}"/>
              </a:ext>
            </a:extLst>
          </p:cNvPr>
          <p:cNvPicPr preferRelativeResize="0"/>
          <p:nvPr/>
        </p:nvPicPr>
        <p:blipFill>
          <a:blip r:embed="rId3">
            <a:alphaModFix/>
          </a:blip>
          <a:stretch>
            <a:fillRect/>
          </a:stretch>
        </p:blipFill>
        <p:spPr>
          <a:xfrm>
            <a:off x="6589776" y="2395728"/>
            <a:ext cx="4565904" cy="3174659"/>
          </a:xfrm>
          <a:prstGeom prst="rect">
            <a:avLst/>
          </a:prstGeom>
          <a:noFill/>
          <a:ln>
            <a:noFill/>
          </a:ln>
        </p:spPr>
      </p:pic>
    </p:spTree>
    <p:extLst>
      <p:ext uri="{BB962C8B-B14F-4D97-AF65-F5344CB8AC3E}">
        <p14:creationId xmlns:p14="http://schemas.microsoft.com/office/powerpoint/2010/main" val="21066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01F6-CD80-43C9-A574-C53CFCA306ED}"/>
              </a:ext>
            </a:extLst>
          </p:cNvPr>
          <p:cNvSpPr>
            <a:spLocks noGrp="1"/>
          </p:cNvSpPr>
          <p:nvPr>
            <p:ph type="title"/>
          </p:nvPr>
        </p:nvSpPr>
        <p:spPr/>
        <p:txBody>
          <a:bodyPr/>
          <a:lstStyle/>
          <a:p>
            <a:r>
              <a:rPr lang="en-US" dirty="0"/>
              <a:t>So…what skills are needed?</a:t>
            </a:r>
          </a:p>
        </p:txBody>
      </p:sp>
      <p:sp>
        <p:nvSpPr>
          <p:cNvPr id="3" name="Content Placeholder 2">
            <a:extLst>
              <a:ext uri="{FF2B5EF4-FFF2-40B4-BE49-F238E27FC236}">
                <a16:creationId xmlns:a16="http://schemas.microsoft.com/office/drawing/2014/main" id="{89C5D097-2BDD-43AB-90AC-9155FB4593A1}"/>
              </a:ext>
            </a:extLst>
          </p:cNvPr>
          <p:cNvSpPr>
            <a:spLocks noGrp="1"/>
          </p:cNvSpPr>
          <p:nvPr>
            <p:ph idx="1"/>
          </p:nvPr>
        </p:nvSpPr>
        <p:spPr>
          <a:xfrm>
            <a:off x="1097280" y="2108201"/>
            <a:ext cx="9826752" cy="4170679"/>
          </a:xfrm>
        </p:spPr>
        <p:txBody>
          <a:bodyPr>
            <a:normAutofit fontScale="92500" lnSpcReduction="10000"/>
          </a:bodyPr>
          <a:lstStyle/>
          <a:p>
            <a:pPr marL="0" indent="0">
              <a:buNone/>
            </a:pPr>
            <a:r>
              <a:rPr lang="en-US" dirty="0"/>
              <a:t>Personal summary of skills – being a good and educated person</a:t>
            </a:r>
          </a:p>
          <a:p>
            <a:pPr lvl="1">
              <a:buFont typeface="Arial" panose="020B0604020202020204" pitchFamily="34" charset="0"/>
              <a:buChar char="•"/>
            </a:pPr>
            <a:r>
              <a:rPr lang="en-US" dirty="0"/>
              <a:t>Management is like officers in the army – it is not about “what” but about “how”</a:t>
            </a:r>
          </a:p>
          <a:p>
            <a:pPr lvl="1">
              <a:buFont typeface="Arial" panose="020B0604020202020204" pitchFamily="34" charset="0"/>
              <a:buChar char="•"/>
            </a:pPr>
            <a:r>
              <a:rPr lang="en-US" dirty="0"/>
              <a:t>Untrained or under-qualified managers usually fail in the “how” category</a:t>
            </a:r>
          </a:p>
          <a:p>
            <a:pPr marL="0" indent="0">
              <a:buNone/>
            </a:pPr>
            <a:r>
              <a:rPr lang="en-US" dirty="0"/>
              <a:t>You need communication, empathy, political wisdom, technical side…but basic skill is being “classy”</a:t>
            </a:r>
          </a:p>
          <a:p>
            <a:pPr marL="0" indent="0">
              <a:buNone/>
            </a:pPr>
            <a:r>
              <a:rPr lang="en-US" dirty="0"/>
              <a:t>Sometimes you have to do something uncomfortable – what will be remembered is “how” you do it</a:t>
            </a:r>
          </a:p>
          <a:p>
            <a:pPr marL="0" indent="0">
              <a:buNone/>
            </a:pPr>
            <a:endParaRPr lang="en-US" dirty="0"/>
          </a:p>
          <a:p>
            <a:pPr marL="0" indent="0">
              <a:buNone/>
            </a:pPr>
            <a:r>
              <a:rPr lang="en-US" dirty="0"/>
              <a:t>What we consider toxic managers are not those that didn’t want to do something, but lacked the knowledge and skill “how” to do it</a:t>
            </a:r>
          </a:p>
          <a:p>
            <a:pPr marL="0" indent="0">
              <a:buNone/>
            </a:pPr>
            <a:endParaRPr lang="en-US" dirty="0"/>
          </a:p>
          <a:p>
            <a:pPr marL="0" indent="0">
              <a:buNone/>
            </a:pPr>
            <a:r>
              <a:rPr lang="en-US" dirty="0"/>
              <a:t>Good luck and I hope you will like management profession!</a:t>
            </a:r>
          </a:p>
          <a:p>
            <a:pPr marL="0" indent="0">
              <a:buNone/>
            </a:pPr>
            <a:endParaRPr lang="en-US" dirty="0"/>
          </a:p>
        </p:txBody>
      </p:sp>
    </p:spTree>
    <p:extLst>
      <p:ext uri="{BB962C8B-B14F-4D97-AF65-F5344CB8AC3E}">
        <p14:creationId xmlns:p14="http://schemas.microsoft.com/office/powerpoint/2010/main" val="417884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87B2-39F9-4544-B6B7-B2717601D974}"/>
              </a:ext>
            </a:extLst>
          </p:cNvPr>
          <p:cNvSpPr>
            <a:spLocks noGrp="1"/>
          </p:cNvSpPr>
          <p:nvPr>
            <p:ph type="title"/>
          </p:nvPr>
        </p:nvSpPr>
        <p:spPr/>
        <p:txBody>
          <a:bodyPr/>
          <a:lstStyle/>
          <a:p>
            <a:r>
              <a:rPr lang="en-US" dirty="0"/>
              <a:t>Thank you for your time</a:t>
            </a:r>
          </a:p>
        </p:txBody>
      </p:sp>
      <p:pic>
        <p:nvPicPr>
          <p:cNvPr id="1026" name="Picture 2" descr="15+ Best Q&amp;amp;A Websites: Ask Questions and Get Answers Online">
            <a:extLst>
              <a:ext uri="{FF2B5EF4-FFF2-40B4-BE49-F238E27FC236}">
                <a16:creationId xmlns:a16="http://schemas.microsoft.com/office/drawing/2014/main" id="{8D4A98B8-C382-4F86-AEE0-2325D0090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263" y="1964914"/>
            <a:ext cx="6576333" cy="4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2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AB1A-2214-49FE-B9FB-DF8C75E0CA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5B488F48-8FA2-48C8-8262-4F8EFAA0FBBA}"/>
              </a:ext>
            </a:extLst>
          </p:cNvPr>
          <p:cNvSpPr>
            <a:spLocks noGrp="1"/>
          </p:cNvSpPr>
          <p:nvPr>
            <p:ph idx="1"/>
          </p:nvPr>
        </p:nvSpPr>
        <p:spPr>
          <a:xfrm>
            <a:off x="1097280" y="2108201"/>
            <a:ext cx="10058400" cy="3743959"/>
          </a:xfrm>
        </p:spPr>
        <p:txBody>
          <a:bodyPr>
            <a:normAutofit fontScale="92500" lnSpcReduction="10000"/>
          </a:bodyPr>
          <a:lstStyle/>
          <a:p>
            <a:r>
              <a:rPr lang="en-US" dirty="0"/>
              <a:t>Finished Computing at Faculty of Electrical Engineering and Computing, Zagreb in 2004, Cotrugli MBA in 2011, now on Executive MBA in Innovation &amp; Entrepreneurship on TU Wien</a:t>
            </a:r>
          </a:p>
          <a:p>
            <a:r>
              <a:rPr lang="en-US" dirty="0"/>
              <a:t>Started as web developer, then moved to databases and business intelligence with strong focus on management</a:t>
            </a:r>
          </a:p>
          <a:p>
            <a:r>
              <a:rPr lang="en-US" dirty="0"/>
              <a:t>Around seven years in Erste Bank, worked in several areas, starting in </a:t>
            </a:r>
            <a:r>
              <a:rPr lang="en-US" dirty="0" err="1"/>
              <a:t>Erste</a:t>
            </a:r>
            <a:r>
              <a:rPr lang="en-US" dirty="0"/>
              <a:t> Croatia and now in Erste Digital Vienna</a:t>
            </a:r>
          </a:p>
          <a:p>
            <a:r>
              <a:rPr lang="en-US" dirty="0"/>
              <a:t>Owner of Meridian Data, specialized for data analytics and visualization</a:t>
            </a:r>
          </a:p>
          <a:p>
            <a:r>
              <a:rPr lang="en-US" dirty="0"/>
              <a:t>Details about my career path and partial portfolio are available at:</a:t>
            </a:r>
          </a:p>
          <a:p>
            <a:pPr lvl="1">
              <a:buFont typeface="Arial" panose="020B0604020202020204" pitchFamily="34" charset="0"/>
              <a:buChar char="•"/>
            </a:pPr>
            <a:r>
              <a:rPr lang="en-US" dirty="0">
                <a:hlinkClick r:id="rId2"/>
              </a:rPr>
              <a:t>https://www.linkedin.com/in/josipsaban/</a:t>
            </a:r>
            <a:r>
              <a:rPr lang="en-US" dirty="0"/>
              <a:t> </a:t>
            </a:r>
          </a:p>
          <a:p>
            <a:pPr lvl="1">
              <a:buFont typeface="Arial" panose="020B0604020202020204" pitchFamily="34" charset="0"/>
              <a:buChar char="•"/>
            </a:pPr>
            <a:r>
              <a:rPr lang="en-US" dirty="0">
                <a:hlinkClick r:id="rId3"/>
              </a:rPr>
              <a:t>https://jsaban.github.io/</a:t>
            </a:r>
            <a:r>
              <a:rPr lang="en-US" dirty="0"/>
              <a:t> ( conference lecture slides, blogs, MOOC certificates )</a:t>
            </a:r>
          </a:p>
          <a:p>
            <a:endParaRPr lang="en-US" dirty="0"/>
          </a:p>
        </p:txBody>
      </p:sp>
    </p:spTree>
    <p:extLst>
      <p:ext uri="{BB962C8B-B14F-4D97-AF65-F5344CB8AC3E}">
        <p14:creationId xmlns:p14="http://schemas.microsoft.com/office/powerpoint/2010/main" val="176601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BBB8-1FCA-4B1D-92C4-64057AE812BA}"/>
              </a:ext>
            </a:extLst>
          </p:cNvPr>
          <p:cNvSpPr>
            <a:spLocks noGrp="1"/>
          </p:cNvSpPr>
          <p:nvPr>
            <p:ph type="title"/>
          </p:nvPr>
        </p:nvSpPr>
        <p:spPr/>
        <p:txBody>
          <a:bodyPr/>
          <a:lstStyle/>
          <a:p>
            <a:r>
              <a:rPr lang="en-US" dirty="0"/>
              <a:t>Why this lecture</a:t>
            </a:r>
          </a:p>
        </p:txBody>
      </p:sp>
      <p:sp>
        <p:nvSpPr>
          <p:cNvPr id="3" name="Content Placeholder 2">
            <a:extLst>
              <a:ext uri="{FF2B5EF4-FFF2-40B4-BE49-F238E27FC236}">
                <a16:creationId xmlns:a16="http://schemas.microsoft.com/office/drawing/2014/main" id="{7EE82905-C40D-47F6-9E5C-3BEB6600A777}"/>
              </a:ext>
            </a:extLst>
          </p:cNvPr>
          <p:cNvSpPr>
            <a:spLocks noGrp="1"/>
          </p:cNvSpPr>
          <p:nvPr>
            <p:ph idx="1"/>
          </p:nvPr>
        </p:nvSpPr>
        <p:spPr>
          <a:xfrm>
            <a:off x="1097280" y="2108201"/>
            <a:ext cx="10058400" cy="4134103"/>
          </a:xfrm>
        </p:spPr>
        <p:txBody>
          <a:bodyPr/>
          <a:lstStyle/>
          <a:p>
            <a:pPr marL="0" indent="0">
              <a:buNone/>
            </a:pPr>
            <a:endParaRPr lang="en-US" dirty="0"/>
          </a:p>
          <a:p>
            <a:pPr marL="0" indent="0">
              <a:buNone/>
            </a:pPr>
            <a:r>
              <a:rPr lang="en-US" dirty="0"/>
              <a:t>Because, over and over, experienced IT people go through three scenarios:</a:t>
            </a:r>
          </a:p>
          <a:p>
            <a:pPr lvl="1">
              <a:buFont typeface="Arial" panose="020B0604020202020204" pitchFamily="34" charset="0"/>
              <a:buChar char="•"/>
            </a:pPr>
            <a:r>
              <a:rPr lang="en-US" dirty="0"/>
              <a:t>Internal promotion to management as only way to advance in the company</a:t>
            </a:r>
          </a:p>
          <a:p>
            <a:pPr lvl="1">
              <a:buFont typeface="Arial" panose="020B0604020202020204" pitchFamily="34" charset="0"/>
              <a:buChar char="•"/>
            </a:pPr>
            <a:r>
              <a:rPr lang="en-US" dirty="0"/>
              <a:t>Internal or external promotion to management as part of their desired career path</a:t>
            </a:r>
          </a:p>
          <a:p>
            <a:pPr lvl="1">
              <a:buFont typeface="Arial" panose="020B0604020202020204" pitchFamily="34" charset="0"/>
              <a:buChar char="•"/>
            </a:pPr>
            <a:r>
              <a:rPr lang="en-US" dirty="0"/>
              <a:t>Somebody must take over team/department and nobody wants to, then it goes to first person that “raises their hand”</a:t>
            </a:r>
          </a:p>
          <a:p>
            <a:pPr marL="0" indent="0">
              <a:buNone/>
            </a:pPr>
            <a:r>
              <a:rPr lang="en-US" dirty="0"/>
              <a:t>Or worse…you are promoted by “a friend that wants to help you in career and brings you on board”</a:t>
            </a:r>
          </a:p>
          <a:p>
            <a:pPr marL="0" indent="0">
              <a:buNone/>
            </a:pPr>
            <a:r>
              <a:rPr lang="en-US" dirty="0"/>
              <a:t>These scenarios can be great...except when they are not, and you are not ready</a:t>
            </a:r>
          </a:p>
          <a:p>
            <a:pPr marL="0" indent="0">
              <a:buNone/>
            </a:pPr>
            <a:endParaRPr lang="en-US" dirty="0"/>
          </a:p>
        </p:txBody>
      </p:sp>
    </p:spTree>
    <p:extLst>
      <p:ext uri="{BB962C8B-B14F-4D97-AF65-F5344CB8AC3E}">
        <p14:creationId xmlns:p14="http://schemas.microsoft.com/office/powerpoint/2010/main" val="251487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41CF-F1E7-48B7-A299-798B2BF2A701}"/>
              </a:ext>
            </a:extLst>
          </p:cNvPr>
          <p:cNvSpPr>
            <a:spLocks noGrp="1"/>
          </p:cNvSpPr>
          <p:nvPr>
            <p:ph type="title"/>
          </p:nvPr>
        </p:nvSpPr>
        <p:spPr/>
        <p:txBody>
          <a:bodyPr/>
          <a:lstStyle/>
          <a:p>
            <a:r>
              <a:rPr lang="en-US" dirty="0"/>
              <a:t>Executive summary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DD9C4A3-36F6-451C-8811-C8CDB0E57E3E}"/>
              </a:ext>
            </a:extLst>
          </p:cNvPr>
          <p:cNvSpPr>
            <a:spLocks noGrp="1"/>
          </p:cNvSpPr>
          <p:nvPr>
            <p:ph idx="1"/>
          </p:nvPr>
        </p:nvSpPr>
        <p:spPr>
          <a:xfrm>
            <a:off x="1109472" y="1992377"/>
            <a:ext cx="10058400" cy="750823"/>
          </a:xfrm>
        </p:spPr>
        <p:txBody>
          <a:bodyPr>
            <a:normAutofit/>
          </a:bodyPr>
          <a:lstStyle/>
          <a:p>
            <a:r>
              <a:rPr lang="en-US" sz="1300" dirty="0"/>
              <a:t>“Successfully managing a data science team requires skills and philosophies that are different from those that arise in managing other groups of smart professionals. It’s wise to be aware of the potential organizational frictions and trade-offs that can crop up.”  </a:t>
            </a:r>
            <a:r>
              <a:rPr lang="en-US" sz="1300" dirty="0">
                <a:hlinkClick r:id="rId2"/>
              </a:rPr>
              <a:t>https://sloanreview.mit.edu/article/why-managing-data-scientists-is-different/</a:t>
            </a:r>
            <a:endParaRPr lang="en-US" sz="1300" dirty="0"/>
          </a:p>
        </p:txBody>
      </p:sp>
      <p:graphicFrame>
        <p:nvGraphicFramePr>
          <p:cNvPr id="7" name="Table 7">
            <a:extLst>
              <a:ext uri="{FF2B5EF4-FFF2-40B4-BE49-F238E27FC236}">
                <a16:creationId xmlns:a16="http://schemas.microsoft.com/office/drawing/2014/main" id="{D7470847-760F-4B1A-BB16-E4F762BB3D09}"/>
              </a:ext>
            </a:extLst>
          </p:cNvPr>
          <p:cNvGraphicFramePr>
            <a:graphicFrameLocks noGrp="1"/>
          </p:cNvGraphicFramePr>
          <p:nvPr>
            <p:extLst>
              <p:ext uri="{D42A27DB-BD31-4B8C-83A1-F6EECF244321}">
                <p14:modId xmlns:p14="http://schemas.microsoft.com/office/powerpoint/2010/main" val="711177267"/>
              </p:ext>
            </p:extLst>
          </p:nvPr>
        </p:nvGraphicFramePr>
        <p:xfrm>
          <a:off x="182782" y="2910841"/>
          <a:ext cx="3011424" cy="2209800"/>
        </p:xfrm>
        <a:graphic>
          <a:graphicData uri="http://schemas.openxmlformats.org/drawingml/2006/table">
            <a:tbl>
              <a:tblPr firstRow="1" bandRow="1">
                <a:tableStyleId>{5C22544A-7EE6-4342-B048-85BDC9FD1C3A}</a:tableStyleId>
              </a:tblPr>
              <a:tblGrid>
                <a:gridCol w="3011424">
                  <a:extLst>
                    <a:ext uri="{9D8B030D-6E8A-4147-A177-3AD203B41FA5}">
                      <a16:colId xmlns:a16="http://schemas.microsoft.com/office/drawing/2014/main" val="2735005201"/>
                    </a:ext>
                  </a:extLst>
                </a:gridCol>
              </a:tblGrid>
              <a:tr h="370840">
                <a:tc>
                  <a:txBody>
                    <a:bodyPr/>
                    <a:lstStyle/>
                    <a:p>
                      <a:r>
                        <a:rPr lang="en-US" sz="1200" dirty="0"/>
                        <a:t>Actions</a:t>
                      </a:r>
                    </a:p>
                  </a:txBody>
                  <a:tcPr/>
                </a:tc>
                <a:extLst>
                  <a:ext uri="{0D108BD9-81ED-4DB2-BD59-A6C34878D82A}">
                    <a16:rowId xmlns:a16="http://schemas.microsoft.com/office/drawing/2014/main" val="25761087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Take part in all parts of project life-cycle</a:t>
                      </a:r>
                    </a:p>
                  </a:txBody>
                  <a:tcPr/>
                </a:tc>
                <a:extLst>
                  <a:ext uri="{0D108BD9-81ED-4DB2-BD59-A6C34878D82A}">
                    <a16:rowId xmlns:a16="http://schemas.microsoft.com/office/drawing/2014/main" val="2112256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Understand used data science landscape</a:t>
                      </a:r>
                      <a:endParaRPr lang="en-US" sz="1200" b="0" dirty="0"/>
                    </a:p>
                  </a:txBody>
                  <a:tcPr/>
                </a:tc>
                <a:extLst>
                  <a:ext uri="{0D108BD9-81ED-4DB2-BD59-A6C34878D82A}">
                    <a16:rowId xmlns:a16="http://schemas.microsoft.com/office/drawing/2014/main" val="4882237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Become really good at structured thinking</a:t>
                      </a:r>
                    </a:p>
                    <a:p>
                      <a:endParaRPr lang="en-US" sz="1200" b="0" dirty="0"/>
                    </a:p>
                  </a:txBody>
                  <a:tcPr/>
                </a:tc>
                <a:extLst>
                  <a:ext uri="{0D108BD9-81ED-4DB2-BD59-A6C34878D82A}">
                    <a16:rowId xmlns:a16="http://schemas.microsoft.com/office/drawing/2014/main" val="632850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Define your own learning plan and agenda and share it with your team – ask the team to join</a:t>
                      </a:r>
                      <a:endParaRPr lang="en-US" sz="1200" b="0" dirty="0"/>
                    </a:p>
                  </a:txBody>
                  <a:tcPr/>
                </a:tc>
                <a:extLst>
                  <a:ext uri="{0D108BD9-81ED-4DB2-BD59-A6C34878D82A}">
                    <a16:rowId xmlns:a16="http://schemas.microsoft.com/office/drawing/2014/main" val="3464399342"/>
                  </a:ext>
                </a:extLst>
              </a:tr>
            </a:tbl>
          </a:graphicData>
        </a:graphic>
      </p:graphicFrame>
      <p:graphicFrame>
        <p:nvGraphicFramePr>
          <p:cNvPr id="8" name="Table 8">
            <a:extLst>
              <a:ext uri="{FF2B5EF4-FFF2-40B4-BE49-F238E27FC236}">
                <a16:creationId xmlns:a16="http://schemas.microsoft.com/office/drawing/2014/main" id="{42063C12-9C76-435B-8ABB-62EBDA2B87A3}"/>
              </a:ext>
            </a:extLst>
          </p:cNvPr>
          <p:cNvGraphicFramePr>
            <a:graphicFrameLocks noGrp="1"/>
          </p:cNvGraphicFramePr>
          <p:nvPr>
            <p:extLst>
              <p:ext uri="{D42A27DB-BD31-4B8C-83A1-F6EECF244321}">
                <p14:modId xmlns:p14="http://schemas.microsoft.com/office/powerpoint/2010/main" val="2574315250"/>
              </p:ext>
            </p:extLst>
          </p:nvPr>
        </p:nvGraphicFramePr>
        <p:xfrm>
          <a:off x="3273552" y="2910841"/>
          <a:ext cx="3974396" cy="2966720"/>
        </p:xfrm>
        <a:graphic>
          <a:graphicData uri="http://schemas.openxmlformats.org/drawingml/2006/table">
            <a:tbl>
              <a:tblPr firstRow="1" bandRow="1">
                <a:tableStyleId>{5C22544A-7EE6-4342-B048-85BDC9FD1C3A}</a:tableStyleId>
              </a:tblPr>
              <a:tblGrid>
                <a:gridCol w="3974396">
                  <a:extLst>
                    <a:ext uri="{9D8B030D-6E8A-4147-A177-3AD203B41FA5}">
                      <a16:colId xmlns:a16="http://schemas.microsoft.com/office/drawing/2014/main" val="360238553"/>
                    </a:ext>
                  </a:extLst>
                </a:gridCol>
              </a:tblGrid>
              <a:tr h="370840">
                <a:tc>
                  <a:txBody>
                    <a:bodyPr/>
                    <a:lstStyle/>
                    <a:p>
                      <a:r>
                        <a:rPr lang="en-US" sz="1400" dirty="0"/>
                        <a:t>Skills</a:t>
                      </a:r>
                    </a:p>
                  </a:txBody>
                  <a:tcPr/>
                </a:tc>
                <a:extLst>
                  <a:ext uri="{0D108BD9-81ED-4DB2-BD59-A6C34878D82A}">
                    <a16:rowId xmlns:a16="http://schemas.microsoft.com/office/drawing/2014/main" val="4292344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Creative Problem Solving</a:t>
                      </a:r>
                    </a:p>
                  </a:txBody>
                  <a:tcPr/>
                </a:tc>
                <a:extLst>
                  <a:ext uri="{0D108BD9-81ED-4DB2-BD59-A6C34878D82A}">
                    <a16:rowId xmlns:a16="http://schemas.microsoft.com/office/drawing/2014/main" val="14863390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manipulation and cleaning understanding</a:t>
                      </a:r>
                    </a:p>
                  </a:txBody>
                  <a:tcPr/>
                </a:tc>
                <a:extLst>
                  <a:ext uri="{0D108BD9-81ED-4DB2-BD59-A6C34878D82A}">
                    <a16:rowId xmlns:a16="http://schemas.microsoft.com/office/drawing/2014/main" val="6996493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Familiarity of statistics and quantitative techniques</a:t>
                      </a:r>
                    </a:p>
                  </a:txBody>
                  <a:tcPr/>
                </a:tc>
                <a:extLst>
                  <a:ext uri="{0D108BD9-81ED-4DB2-BD59-A6C34878D82A}">
                    <a16:rowId xmlns:a16="http://schemas.microsoft.com/office/drawing/2014/main" val="1731748421"/>
                  </a:ext>
                </a:extLst>
              </a:tr>
              <a:tr h="370840">
                <a:tc>
                  <a:txBody>
                    <a:bodyPr/>
                    <a:lstStyle/>
                    <a:p>
                      <a:r>
                        <a:rPr lang="en-US" sz="1200" dirty="0"/>
                        <a:t>Any programming language experience</a:t>
                      </a:r>
                    </a:p>
                  </a:txBody>
                  <a:tcPr/>
                </a:tc>
                <a:extLst>
                  <a:ext uri="{0D108BD9-81ED-4DB2-BD59-A6C34878D82A}">
                    <a16:rowId xmlns:a16="http://schemas.microsoft.com/office/drawing/2014/main" val="3827129011"/>
                  </a:ext>
                </a:extLst>
              </a:tr>
              <a:tr h="370840">
                <a:tc>
                  <a:txBody>
                    <a:bodyPr/>
                    <a:lstStyle/>
                    <a:p>
                      <a:r>
                        <a:rPr lang="en-US" sz="1200" dirty="0"/>
                        <a:t>Understanding of data visualization and machine learning</a:t>
                      </a:r>
                    </a:p>
                  </a:txBody>
                  <a:tcPr/>
                </a:tc>
                <a:extLst>
                  <a:ext uri="{0D108BD9-81ED-4DB2-BD59-A6C34878D82A}">
                    <a16:rowId xmlns:a16="http://schemas.microsoft.com/office/drawing/2014/main" val="2617953954"/>
                  </a:ext>
                </a:extLst>
              </a:tr>
              <a:tr h="370840">
                <a:tc>
                  <a:txBody>
                    <a:bodyPr/>
                    <a:lstStyle/>
                    <a:p>
                      <a:r>
                        <a:rPr lang="en-US" sz="1200" dirty="0"/>
                        <a:t>Deep understanding of storytelling </a:t>
                      </a:r>
                    </a:p>
                  </a:txBody>
                  <a:tcPr/>
                </a:tc>
                <a:extLst>
                  <a:ext uri="{0D108BD9-81ED-4DB2-BD59-A6C34878D82A}">
                    <a16:rowId xmlns:a16="http://schemas.microsoft.com/office/drawing/2014/main" val="228154016"/>
                  </a:ext>
                </a:extLst>
              </a:tr>
              <a:tr h="370840">
                <a:tc>
                  <a:txBody>
                    <a:bodyPr/>
                    <a:lstStyle/>
                    <a:p>
                      <a:r>
                        <a:rPr lang="en-US" sz="1200" dirty="0"/>
                        <a:t>Deep agile AND waterfall project management experience</a:t>
                      </a:r>
                    </a:p>
                  </a:txBody>
                  <a:tcPr/>
                </a:tc>
                <a:extLst>
                  <a:ext uri="{0D108BD9-81ED-4DB2-BD59-A6C34878D82A}">
                    <a16:rowId xmlns:a16="http://schemas.microsoft.com/office/drawing/2014/main" val="740409697"/>
                  </a:ext>
                </a:extLst>
              </a:tr>
            </a:tbl>
          </a:graphicData>
        </a:graphic>
      </p:graphicFrame>
      <p:graphicFrame>
        <p:nvGraphicFramePr>
          <p:cNvPr id="9" name="Table 8">
            <a:extLst>
              <a:ext uri="{FF2B5EF4-FFF2-40B4-BE49-F238E27FC236}">
                <a16:creationId xmlns:a16="http://schemas.microsoft.com/office/drawing/2014/main" id="{583C8B69-F1BB-4815-BE81-14751A2F5A4E}"/>
              </a:ext>
            </a:extLst>
          </p:cNvPr>
          <p:cNvGraphicFramePr>
            <a:graphicFrameLocks noGrp="1"/>
          </p:cNvGraphicFramePr>
          <p:nvPr>
            <p:extLst>
              <p:ext uri="{D42A27DB-BD31-4B8C-83A1-F6EECF244321}">
                <p14:modId xmlns:p14="http://schemas.microsoft.com/office/powerpoint/2010/main" val="3322063014"/>
              </p:ext>
            </p:extLst>
          </p:nvPr>
        </p:nvGraphicFramePr>
        <p:xfrm>
          <a:off x="7327294" y="2910841"/>
          <a:ext cx="4681924" cy="3296920"/>
        </p:xfrm>
        <a:graphic>
          <a:graphicData uri="http://schemas.openxmlformats.org/drawingml/2006/table">
            <a:tbl>
              <a:tblPr firstRow="1" bandRow="1">
                <a:tableStyleId>{5C22544A-7EE6-4342-B048-85BDC9FD1C3A}</a:tableStyleId>
              </a:tblPr>
              <a:tblGrid>
                <a:gridCol w="4681924">
                  <a:extLst>
                    <a:ext uri="{9D8B030D-6E8A-4147-A177-3AD203B41FA5}">
                      <a16:colId xmlns:a16="http://schemas.microsoft.com/office/drawing/2014/main" val="360238553"/>
                    </a:ext>
                  </a:extLst>
                </a:gridCol>
              </a:tblGrid>
              <a:tr h="370840">
                <a:tc>
                  <a:txBody>
                    <a:bodyPr/>
                    <a:lstStyle/>
                    <a:p>
                      <a:r>
                        <a:rPr lang="en-US" sz="1400" dirty="0"/>
                        <a:t>Qualities</a:t>
                      </a:r>
                    </a:p>
                  </a:txBody>
                  <a:tcPr/>
                </a:tc>
                <a:extLst>
                  <a:ext uri="{0D108BD9-81ED-4DB2-BD59-A6C34878D82A}">
                    <a16:rowId xmlns:a16="http://schemas.microsoft.com/office/drawing/2014/main" val="4292344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Balances technical nuances across data domains, math/stats, machine learning and software and connects them to business context and value</a:t>
                      </a:r>
                    </a:p>
                  </a:txBody>
                  <a:tcPr/>
                </a:tc>
                <a:extLst>
                  <a:ext uri="{0D108BD9-81ED-4DB2-BD59-A6C34878D82A}">
                    <a16:rowId xmlns:a16="http://schemas.microsoft.com/office/drawing/2014/main" val="14863390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Earns respect and trust of technical team by contributing at big picture level (are there any blind spots, are we on the right track, challenging assumptions)</a:t>
                      </a:r>
                    </a:p>
                  </a:txBody>
                  <a:tcPr/>
                </a:tc>
                <a:extLst>
                  <a:ext uri="{0D108BD9-81ED-4DB2-BD59-A6C34878D82A}">
                    <a16:rowId xmlns:a16="http://schemas.microsoft.com/office/drawing/2014/main" val="6996493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Adds structure (e.g. workflow, an agile process with feedback loop and code reviews, code repository, documentation), absorbs shocks and removes barriers, identifies disconnects (say, between business and data science or between data science and dev ops) and builds consensus, facilitates smooth work environment, manages workload</a:t>
                      </a:r>
                    </a:p>
                  </a:txBody>
                  <a:tcPr/>
                </a:tc>
                <a:extLst>
                  <a:ext uri="{0D108BD9-81ED-4DB2-BD59-A6C34878D82A}">
                    <a16:rowId xmlns:a16="http://schemas.microsoft.com/office/drawing/2014/main" val="17317484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Knows how to launch data science solution for real-world applications .. plans and manages or coordinates the business process changes, production-level code and IT operations</a:t>
                      </a:r>
                    </a:p>
                  </a:txBody>
                  <a:tcPr/>
                </a:tc>
                <a:extLst>
                  <a:ext uri="{0D108BD9-81ED-4DB2-BD59-A6C34878D82A}">
                    <a16:rowId xmlns:a16="http://schemas.microsoft.com/office/drawing/2014/main" val="2617953954"/>
                  </a:ext>
                </a:extLst>
              </a:tr>
            </a:tbl>
          </a:graphicData>
        </a:graphic>
      </p:graphicFrame>
    </p:spTree>
    <p:extLst>
      <p:ext uri="{BB962C8B-B14F-4D97-AF65-F5344CB8AC3E}">
        <p14:creationId xmlns:p14="http://schemas.microsoft.com/office/powerpoint/2010/main" val="212379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BBB8-1FCA-4B1D-92C4-64057AE812BA}"/>
              </a:ext>
            </a:extLst>
          </p:cNvPr>
          <p:cNvSpPr>
            <a:spLocks noGrp="1"/>
          </p:cNvSpPr>
          <p:nvPr>
            <p:ph type="title"/>
          </p:nvPr>
        </p:nvSpPr>
        <p:spPr/>
        <p:txBody>
          <a:bodyPr/>
          <a:lstStyle/>
          <a:p>
            <a:r>
              <a:rPr lang="hr" dirty="0"/>
              <a:t>Good and bad reasons for becoming a manager</a:t>
            </a:r>
            <a:endParaRPr lang="en-US" dirty="0"/>
          </a:p>
        </p:txBody>
      </p:sp>
      <p:sp>
        <p:nvSpPr>
          <p:cNvPr id="3" name="Content Placeholder 2">
            <a:extLst>
              <a:ext uri="{FF2B5EF4-FFF2-40B4-BE49-F238E27FC236}">
                <a16:creationId xmlns:a16="http://schemas.microsoft.com/office/drawing/2014/main" id="{7EE82905-C40D-47F6-9E5C-3BEB6600A777}"/>
              </a:ext>
            </a:extLst>
          </p:cNvPr>
          <p:cNvSpPr>
            <a:spLocks noGrp="1"/>
          </p:cNvSpPr>
          <p:nvPr>
            <p:ph idx="1"/>
          </p:nvPr>
        </p:nvSpPr>
        <p:spPr>
          <a:xfrm>
            <a:off x="1097280" y="2108201"/>
            <a:ext cx="10058400" cy="4134103"/>
          </a:xfrm>
        </p:spPr>
        <p:txBody>
          <a:bodyPr>
            <a:normAutofit/>
          </a:bodyPr>
          <a:lstStyle/>
          <a:p>
            <a:pPr marL="0" indent="0">
              <a:buNone/>
            </a:pPr>
            <a:endParaRPr lang="en-US" dirty="0"/>
          </a:p>
          <a:p>
            <a:pPr marL="0" indent="0">
              <a:buNone/>
            </a:pPr>
            <a:r>
              <a:rPr lang="en-US" dirty="0"/>
              <a:t>Management is art and science of its own, not “extension of technical career”</a:t>
            </a:r>
          </a:p>
          <a:p>
            <a:pPr marL="0" indent="0">
              <a:buNone/>
            </a:pPr>
            <a:r>
              <a:rPr lang="en-US" dirty="0"/>
              <a:t>If you are an excellent programmer and thrive on code and process quality, it says very little about your management potential</a:t>
            </a:r>
          </a:p>
          <a:p>
            <a:pPr marL="0" indent="0">
              <a:buNone/>
            </a:pPr>
            <a:r>
              <a:rPr lang="en-US" dirty="0"/>
              <a:t>You need a different set of skills, that are often not “natural” to engineers</a:t>
            </a:r>
          </a:p>
          <a:p>
            <a:pPr marL="0" indent="0">
              <a:buNone/>
            </a:pPr>
            <a:r>
              <a:rPr lang="en-US" dirty="0"/>
              <a:t>Please read:</a:t>
            </a:r>
          </a:p>
          <a:p>
            <a:pPr lvl="1">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Ten reasons Why You Should Become Manager</a:t>
            </a:r>
            <a:endParaRPr lang="en-US" dirty="0"/>
          </a:p>
          <a:p>
            <a:pPr lvl="1">
              <a:buFont typeface="Arial" panose="020B0604020202020204" pitchFamily="34" charset="0"/>
              <a:buChar char="•"/>
            </a:pPr>
            <a:r>
              <a:rPr lang="en-US" dirty="0">
                <a:hlinkClick r:id="rId3">
                  <a:extLst>
                    <a:ext uri="{A12FA001-AC4F-418D-AE19-62706E023703}">
                      <ahyp:hlinkClr xmlns:ahyp="http://schemas.microsoft.com/office/drawing/2018/hyperlinkcolor" val="tx"/>
                    </a:ext>
                  </a:extLst>
                </a:hlinkClick>
              </a:rPr>
              <a:t>Seventeen Reasons Not To Be A Manager</a:t>
            </a:r>
            <a:endParaRPr lang="en-US" dirty="0"/>
          </a:p>
        </p:txBody>
      </p:sp>
    </p:spTree>
    <p:extLst>
      <p:ext uri="{BB962C8B-B14F-4D97-AF65-F5344CB8AC3E}">
        <p14:creationId xmlns:p14="http://schemas.microsoft.com/office/powerpoint/2010/main" val="136213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BBB8-1FCA-4B1D-92C4-64057AE812BA}"/>
              </a:ext>
            </a:extLst>
          </p:cNvPr>
          <p:cNvSpPr>
            <a:spLocks noGrp="1"/>
          </p:cNvSpPr>
          <p:nvPr>
            <p:ph type="title"/>
          </p:nvPr>
        </p:nvSpPr>
        <p:spPr/>
        <p:txBody>
          <a:bodyPr/>
          <a:lstStyle/>
          <a:p>
            <a:r>
              <a:rPr lang="hr" dirty="0"/>
              <a:t>Again...why this lecture?</a:t>
            </a:r>
            <a:endParaRPr lang="en-US" dirty="0"/>
          </a:p>
        </p:txBody>
      </p:sp>
      <p:sp>
        <p:nvSpPr>
          <p:cNvPr id="3" name="Content Placeholder 2">
            <a:extLst>
              <a:ext uri="{FF2B5EF4-FFF2-40B4-BE49-F238E27FC236}">
                <a16:creationId xmlns:a16="http://schemas.microsoft.com/office/drawing/2014/main" id="{7EE82905-C40D-47F6-9E5C-3BEB6600A777}"/>
              </a:ext>
            </a:extLst>
          </p:cNvPr>
          <p:cNvSpPr>
            <a:spLocks noGrp="1"/>
          </p:cNvSpPr>
          <p:nvPr>
            <p:ph idx="1"/>
          </p:nvPr>
        </p:nvSpPr>
        <p:spPr>
          <a:xfrm>
            <a:off x="1097280" y="2108201"/>
            <a:ext cx="10058400" cy="4134103"/>
          </a:xfrm>
        </p:spPr>
        <p:txBody>
          <a:bodyPr>
            <a:normAutofit/>
          </a:bodyPr>
          <a:lstStyle/>
          <a:p>
            <a:pPr marL="0" indent="0">
              <a:buNone/>
            </a:pPr>
            <a:r>
              <a:rPr lang="en-US" dirty="0"/>
              <a:t>When you are not ready? Usually it falls into two scenarios:</a:t>
            </a:r>
          </a:p>
          <a:p>
            <a:pPr lvl="1">
              <a:buFont typeface="Arial" panose="020B0604020202020204" pitchFamily="34" charset="0"/>
              <a:buChar char="•"/>
            </a:pPr>
            <a:r>
              <a:rPr lang="en-US" dirty="0"/>
              <a:t>You finish university where you are trained to become an engineer and you somehow end-up there</a:t>
            </a:r>
          </a:p>
          <a:p>
            <a:pPr lvl="1">
              <a:buFont typeface="Arial" panose="020B0604020202020204" pitchFamily="34" charset="0"/>
              <a:buChar char="•"/>
            </a:pPr>
            <a:r>
              <a:rPr lang="en-US" dirty="0"/>
              <a:t>You didn’t go to university, started “working” with 18 and by 25 and you think that only management is technical management and all these “university guys in corporates do is a waste of time”</a:t>
            </a:r>
          </a:p>
          <a:p>
            <a:pPr marL="0" indent="0">
              <a:buNone/>
            </a:pPr>
            <a:endParaRPr lang="en-US" dirty="0"/>
          </a:p>
          <a:p>
            <a:pPr marL="0" indent="0">
              <a:buNone/>
            </a:pPr>
            <a:r>
              <a:rPr lang="en-US" dirty="0"/>
              <a:t>Hopefully, you get a first good manager that knows how to manage potential managers</a:t>
            </a:r>
          </a:p>
          <a:p>
            <a:pPr lvl="1">
              <a:buFont typeface="Arial" panose="020B0604020202020204" pitchFamily="34" charset="0"/>
              <a:buChar char="•"/>
            </a:pPr>
            <a:r>
              <a:rPr lang="en-US" dirty="0"/>
              <a:t>I got a very bad first manager, and that moved me to a path of management discovery </a:t>
            </a:r>
          </a:p>
          <a:p>
            <a:pPr marL="0" indent="0">
              <a:buNone/>
            </a:pPr>
            <a:r>
              <a:rPr lang="en-US" dirty="0"/>
              <a:t>You should know that you want this - you must understand that this is a career path</a:t>
            </a:r>
          </a:p>
        </p:txBody>
      </p:sp>
    </p:spTree>
    <p:extLst>
      <p:ext uri="{BB962C8B-B14F-4D97-AF65-F5344CB8AC3E}">
        <p14:creationId xmlns:p14="http://schemas.microsoft.com/office/powerpoint/2010/main" val="12879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F864-9ECD-4A26-BDFE-B4E91CD29A23}"/>
              </a:ext>
            </a:extLst>
          </p:cNvPr>
          <p:cNvSpPr>
            <a:spLocks noGrp="1"/>
          </p:cNvSpPr>
          <p:nvPr>
            <p:ph type="title"/>
          </p:nvPr>
        </p:nvSpPr>
        <p:spPr/>
        <p:txBody>
          <a:bodyPr/>
          <a:lstStyle/>
          <a:p>
            <a:r>
              <a:rPr lang="en-US" dirty="0"/>
              <a:t>If you do not want to fail…</a:t>
            </a:r>
          </a:p>
        </p:txBody>
      </p:sp>
      <p:sp>
        <p:nvSpPr>
          <p:cNvPr id="3" name="Content Placeholder 2">
            <a:extLst>
              <a:ext uri="{FF2B5EF4-FFF2-40B4-BE49-F238E27FC236}">
                <a16:creationId xmlns:a16="http://schemas.microsoft.com/office/drawing/2014/main" id="{9C47BC48-0EE9-486D-9B44-0F0E195A53DD}"/>
              </a:ext>
            </a:extLst>
          </p:cNvPr>
          <p:cNvSpPr>
            <a:spLocks noGrp="1"/>
          </p:cNvSpPr>
          <p:nvPr>
            <p:ph idx="1"/>
          </p:nvPr>
        </p:nvSpPr>
        <p:spPr/>
        <p:txBody>
          <a:bodyPr>
            <a:normAutofit/>
          </a:bodyPr>
          <a:lstStyle/>
          <a:p>
            <a:r>
              <a:rPr lang="en-US" dirty="0"/>
              <a:t>…same as in everything else –prepare!</a:t>
            </a:r>
          </a:p>
          <a:p>
            <a:r>
              <a:rPr lang="en-US" dirty="0"/>
              <a:t>Although I went to two MBAs, and it is amazing experience, it is only part of the story</a:t>
            </a:r>
          </a:p>
          <a:p>
            <a:r>
              <a:rPr lang="en-US" dirty="0"/>
              <a:t>You have excellent free online resources – for example management courses on </a:t>
            </a:r>
            <a:r>
              <a:rPr lang="en-US" dirty="0">
                <a:hlinkClick r:id="rId2">
                  <a:extLst>
                    <a:ext uri="{A12FA001-AC4F-418D-AE19-62706E023703}">
                      <ahyp:hlinkClr xmlns:ahyp="http://schemas.microsoft.com/office/drawing/2018/hyperlinkcolor" val="tx"/>
                    </a:ext>
                  </a:extLst>
                </a:hlinkClick>
              </a:rPr>
              <a:t>Coursera</a:t>
            </a:r>
            <a:endParaRPr lang="en-US" dirty="0"/>
          </a:p>
          <a:p>
            <a:r>
              <a:rPr lang="en-US" dirty="0"/>
              <a:t>Some people cannot learn in unstructured way, and then they need a learning path</a:t>
            </a:r>
          </a:p>
          <a:p>
            <a:pPr lvl="1"/>
            <a:r>
              <a:rPr lang="hr" dirty="0">
                <a:hlinkClick r:id="rId3">
                  <a:extLst>
                    <a:ext uri="{A12FA001-AC4F-418D-AE19-62706E023703}">
                      <ahyp:hlinkClr xmlns:ahyp="http://schemas.microsoft.com/office/drawing/2018/hyperlinkcolor" val="tx"/>
                    </a:ext>
                  </a:extLst>
                </a:hlinkClick>
              </a:rPr>
              <a:t>Personal MBA</a:t>
            </a:r>
            <a:r>
              <a:rPr lang="hr" dirty="0"/>
              <a:t> is</a:t>
            </a:r>
            <a:r>
              <a:rPr lang="en-US" dirty="0"/>
              <a:t> a great resource of best books in various areas of management</a:t>
            </a:r>
          </a:p>
          <a:p>
            <a:r>
              <a:rPr lang="en-US" dirty="0"/>
              <a:t>Find a mentor that knows and wants to pass knowledge</a:t>
            </a:r>
          </a:p>
          <a:p>
            <a:r>
              <a:rPr lang="en-US" dirty="0"/>
              <a:t>Management is harder to “learn” for technical people but with high transferability rate</a:t>
            </a:r>
          </a:p>
        </p:txBody>
      </p:sp>
    </p:spTree>
    <p:extLst>
      <p:ext uri="{BB962C8B-B14F-4D97-AF65-F5344CB8AC3E}">
        <p14:creationId xmlns:p14="http://schemas.microsoft.com/office/powerpoint/2010/main" val="329589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9B1C-A76D-4323-A1CC-1019693261AE}"/>
              </a:ext>
            </a:extLst>
          </p:cNvPr>
          <p:cNvSpPr>
            <a:spLocks noGrp="1"/>
          </p:cNvSpPr>
          <p:nvPr>
            <p:ph type="title"/>
          </p:nvPr>
        </p:nvSpPr>
        <p:spPr/>
        <p:txBody>
          <a:bodyPr/>
          <a:lstStyle/>
          <a:p>
            <a:r>
              <a:rPr lang="hr" dirty="0"/>
              <a:t>Management and leadership</a:t>
            </a:r>
            <a:endParaRPr lang="en-US" dirty="0"/>
          </a:p>
        </p:txBody>
      </p:sp>
      <p:sp>
        <p:nvSpPr>
          <p:cNvPr id="3" name="Content Placeholder 2">
            <a:extLst>
              <a:ext uri="{FF2B5EF4-FFF2-40B4-BE49-F238E27FC236}">
                <a16:creationId xmlns:a16="http://schemas.microsoft.com/office/drawing/2014/main" id="{18856942-1194-4957-BBA5-04A4EA0861BB}"/>
              </a:ext>
            </a:extLst>
          </p:cNvPr>
          <p:cNvSpPr>
            <a:spLocks noGrp="1"/>
          </p:cNvSpPr>
          <p:nvPr>
            <p:ph idx="1"/>
          </p:nvPr>
        </p:nvSpPr>
        <p:spPr/>
        <p:txBody>
          <a:bodyPr>
            <a:normAutofit/>
          </a:bodyPr>
          <a:lstStyle/>
          <a:p>
            <a:r>
              <a:rPr lang="en-US" dirty="0"/>
              <a:t>So…”managers do nothing all day, they just go to meetings and talk”</a:t>
            </a:r>
          </a:p>
          <a:p>
            <a:pPr lvl="1">
              <a:buFont typeface="Arial" panose="020B0604020202020204" pitchFamily="34" charset="0"/>
              <a:buChar char="•"/>
            </a:pPr>
            <a:r>
              <a:rPr lang="en-US" dirty="0"/>
              <a:t>If this is your opinion, then you either don’t know what they do, or you have a very bad manager </a:t>
            </a:r>
          </a:p>
          <a:p>
            <a:pPr lvl="1">
              <a:buFont typeface="Arial" panose="020B0604020202020204" pitchFamily="34" charset="0"/>
              <a:buChar char="•"/>
            </a:pPr>
            <a:r>
              <a:rPr lang="en-US" dirty="0"/>
              <a:t>In the second case “escape” as soon as possible</a:t>
            </a:r>
          </a:p>
          <a:p>
            <a:pPr marL="101600" lvl="0" indent="0" algn="l" rtl="0">
              <a:spcBef>
                <a:spcPts val="0"/>
              </a:spcBef>
              <a:spcAft>
                <a:spcPts val="0"/>
              </a:spcAft>
              <a:buSzPts val="2000"/>
              <a:buNone/>
            </a:pPr>
            <a:endParaRPr lang="en-US" sz="2000" dirty="0"/>
          </a:p>
          <a:p>
            <a:pPr marL="101600" lvl="0" indent="0" algn="l" rtl="0">
              <a:spcBef>
                <a:spcPts val="0"/>
              </a:spcBef>
              <a:spcAft>
                <a:spcPts val="0"/>
              </a:spcAft>
              <a:buSzPts val="2000"/>
              <a:buNone/>
            </a:pPr>
            <a:r>
              <a:rPr lang="en-US" dirty="0"/>
              <a:t>In order to manage somebody, you first must lead</a:t>
            </a:r>
          </a:p>
          <a:p>
            <a:pPr lvl="1">
              <a:buSzPts val="2000"/>
              <a:buFont typeface="Arial" panose="020B0604020202020204" pitchFamily="34" charset="0"/>
              <a:buChar char="•"/>
            </a:pPr>
            <a:r>
              <a:rPr lang="en-US" dirty="0"/>
              <a:t>You must be a role model in good and bad times </a:t>
            </a:r>
          </a:p>
          <a:p>
            <a:pPr lvl="1">
              <a:buSzPts val="2000"/>
              <a:buFont typeface="Arial" panose="020B0604020202020204" pitchFamily="34" charset="0"/>
              <a:buChar char="•"/>
            </a:pPr>
            <a:r>
              <a:rPr lang="en-US" dirty="0"/>
              <a:t>It’s an art, not science - mixture of your creativity, personality and ethics</a:t>
            </a:r>
          </a:p>
          <a:p>
            <a:pPr marL="201168" lvl="1" indent="0">
              <a:buSzPts val="2000"/>
              <a:buNone/>
            </a:pPr>
            <a:endParaRPr lang="en-US" sz="1600" dirty="0"/>
          </a:p>
          <a:p>
            <a:pPr marL="201168" lvl="1" indent="0">
              <a:buSzPts val="2000"/>
              <a:buNone/>
            </a:pPr>
            <a:r>
              <a:rPr lang="en-US" sz="1900" dirty="0"/>
              <a:t>Change company if you, after honest self-evaluation, are not growing with the desired pace </a:t>
            </a:r>
          </a:p>
          <a:p>
            <a:pPr marL="201168" lvl="1" indent="0">
              <a:buSzPts val="2000"/>
              <a:buNone/>
            </a:pPr>
            <a:r>
              <a:rPr lang="en-US" sz="1900" dirty="0"/>
              <a:t>Employment in one company only has meaning if both sides get what they want</a:t>
            </a:r>
          </a:p>
        </p:txBody>
      </p:sp>
    </p:spTree>
    <p:extLst>
      <p:ext uri="{BB962C8B-B14F-4D97-AF65-F5344CB8AC3E}">
        <p14:creationId xmlns:p14="http://schemas.microsoft.com/office/powerpoint/2010/main" val="296415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{96625CC4-050C-4848-9647-27111C69D43C}tf56160789_win32</Template>
  <TotalTime>1832</TotalTime>
  <Words>2254</Words>
  <Application>Microsoft Office PowerPoint</Application>
  <PresentationFormat>Widescreen</PresentationFormat>
  <Paragraphs>169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Franklin Gothic Book</vt:lpstr>
      <vt:lpstr>1_RetrospectVTI</vt:lpstr>
      <vt:lpstr>Skills for Data &amp; AI Managing Positions</vt:lpstr>
      <vt:lpstr>Space: the final frontier. These are the voyages of the starship Enterprise. Its continuing mission: to explore strange new worlds. To seek out new life and new civilizations. To boldly go where no one has gone before!</vt:lpstr>
      <vt:lpstr>About me</vt:lpstr>
      <vt:lpstr>Why this lecture</vt:lpstr>
      <vt:lpstr>Executive summary </vt:lpstr>
      <vt:lpstr>Good and bad reasons for becoming a manager</vt:lpstr>
      <vt:lpstr>Again...why this lecture?</vt:lpstr>
      <vt:lpstr>If you do not want to fail…</vt:lpstr>
      <vt:lpstr>Management and leadership</vt:lpstr>
      <vt:lpstr>Day one – hour one</vt:lpstr>
      <vt:lpstr>Task one - learn your environment</vt:lpstr>
      <vt:lpstr>Task two - meet your team</vt:lpstr>
      <vt:lpstr>Task two - meet your team</vt:lpstr>
      <vt:lpstr>Task two - meet your team</vt:lpstr>
      <vt:lpstr>Task three – talk to your manager</vt:lpstr>
      <vt:lpstr>Task four – create overview</vt:lpstr>
      <vt:lpstr>Task four – create overview</vt:lpstr>
      <vt:lpstr>Action list</vt:lpstr>
      <vt:lpstr>Now go home and forget about work!</vt:lpstr>
      <vt:lpstr>Manage yourself</vt:lpstr>
      <vt:lpstr>So…what skills are needed?</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For Interviewers</dc:title>
  <dc:creator>Saban Josip 6035 ED</dc:creator>
  <cp:lastModifiedBy>Saban,Josip</cp:lastModifiedBy>
  <cp:revision>705</cp:revision>
  <dcterms:created xsi:type="dcterms:W3CDTF">2022-01-05T09:41:03Z</dcterms:created>
  <dcterms:modified xsi:type="dcterms:W3CDTF">2022-11-14T14:48:39Z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939b85-7e40-4a1d-91e1-0e84c3b219d7_Enabled">
    <vt:lpwstr>true</vt:lpwstr>
  </property>
  <property fmtid="{D5CDD505-2E9C-101B-9397-08002B2CF9AE}" pid="3" name="MSIP_Label_38939b85-7e40-4a1d-91e1-0e84c3b219d7_SetDate">
    <vt:lpwstr>2022-01-05T09:41:04Z</vt:lpwstr>
  </property>
  <property fmtid="{D5CDD505-2E9C-101B-9397-08002B2CF9AE}" pid="4" name="MSIP_Label_38939b85-7e40-4a1d-91e1-0e84c3b219d7_Method">
    <vt:lpwstr>Standard</vt:lpwstr>
  </property>
  <property fmtid="{D5CDD505-2E9C-101B-9397-08002B2CF9AE}" pid="5" name="MSIP_Label_38939b85-7e40-4a1d-91e1-0e84c3b219d7_Name">
    <vt:lpwstr>38939b85-7e40-4a1d-91e1-0e84c3b219d7</vt:lpwstr>
  </property>
  <property fmtid="{D5CDD505-2E9C-101B-9397-08002B2CF9AE}" pid="6" name="MSIP_Label_38939b85-7e40-4a1d-91e1-0e84c3b219d7_SiteId">
    <vt:lpwstr>3ad0376a-54d3-49a6-9e20-52de0a92fc89</vt:lpwstr>
  </property>
  <property fmtid="{D5CDD505-2E9C-101B-9397-08002B2CF9AE}" pid="7" name="MSIP_Label_38939b85-7e40-4a1d-91e1-0e84c3b219d7_ActionId">
    <vt:lpwstr>6afe1d55-8f0d-4230-917f-f6235e18d1d8</vt:lpwstr>
  </property>
  <property fmtid="{D5CDD505-2E9C-101B-9397-08002B2CF9AE}" pid="8" name="MSIP_Label_38939b85-7e40-4a1d-91e1-0e84c3b219d7_ContentBits">
    <vt:lpwstr>0</vt:lpwstr>
  </property>
</Properties>
</file>