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67"/>
  </p:notesMasterIdLst>
  <p:sldIdLst>
    <p:sldId id="257" r:id="rId2"/>
    <p:sldId id="258" r:id="rId3"/>
    <p:sldId id="355" r:id="rId4"/>
    <p:sldId id="333" r:id="rId5"/>
    <p:sldId id="334" r:id="rId6"/>
    <p:sldId id="272" r:id="rId7"/>
    <p:sldId id="275" r:id="rId8"/>
    <p:sldId id="332" r:id="rId9"/>
    <p:sldId id="335" r:id="rId10"/>
    <p:sldId id="337" r:id="rId11"/>
    <p:sldId id="344" r:id="rId12"/>
    <p:sldId id="338" r:id="rId13"/>
    <p:sldId id="339" r:id="rId14"/>
    <p:sldId id="340" r:id="rId15"/>
    <p:sldId id="345" r:id="rId16"/>
    <p:sldId id="342" r:id="rId17"/>
    <p:sldId id="346" r:id="rId18"/>
    <p:sldId id="343" r:id="rId19"/>
    <p:sldId id="347" r:id="rId20"/>
    <p:sldId id="349" r:id="rId21"/>
    <p:sldId id="350" r:id="rId22"/>
    <p:sldId id="351" r:id="rId23"/>
    <p:sldId id="361" r:id="rId24"/>
    <p:sldId id="356" r:id="rId25"/>
    <p:sldId id="353" r:id="rId26"/>
    <p:sldId id="363" r:id="rId27"/>
    <p:sldId id="364" r:id="rId28"/>
    <p:sldId id="369" r:id="rId29"/>
    <p:sldId id="370" r:id="rId30"/>
    <p:sldId id="371" r:id="rId31"/>
    <p:sldId id="373" r:id="rId32"/>
    <p:sldId id="374" r:id="rId33"/>
    <p:sldId id="375" r:id="rId34"/>
    <p:sldId id="376" r:id="rId35"/>
    <p:sldId id="377" r:id="rId36"/>
    <p:sldId id="378" r:id="rId37"/>
    <p:sldId id="379" r:id="rId38"/>
    <p:sldId id="380" r:id="rId39"/>
    <p:sldId id="381" r:id="rId40"/>
    <p:sldId id="382" r:id="rId41"/>
    <p:sldId id="365" r:id="rId42"/>
    <p:sldId id="362" r:id="rId43"/>
    <p:sldId id="391" r:id="rId44"/>
    <p:sldId id="393" r:id="rId45"/>
    <p:sldId id="386" r:id="rId46"/>
    <p:sldId id="394" r:id="rId47"/>
    <p:sldId id="395" r:id="rId48"/>
    <p:sldId id="396" r:id="rId49"/>
    <p:sldId id="390" r:id="rId50"/>
    <p:sldId id="397" r:id="rId51"/>
    <p:sldId id="401" r:id="rId52"/>
    <p:sldId id="399" r:id="rId53"/>
    <p:sldId id="402" r:id="rId54"/>
    <p:sldId id="403" r:id="rId55"/>
    <p:sldId id="404" r:id="rId56"/>
    <p:sldId id="360" r:id="rId57"/>
    <p:sldId id="406" r:id="rId58"/>
    <p:sldId id="407" r:id="rId59"/>
    <p:sldId id="408" r:id="rId60"/>
    <p:sldId id="358" r:id="rId61"/>
    <p:sldId id="383" r:id="rId62"/>
    <p:sldId id="387" r:id="rId63"/>
    <p:sldId id="388" r:id="rId64"/>
    <p:sldId id="389" r:id="rId65"/>
    <p:sldId id="331"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737" autoAdjust="0"/>
  </p:normalViewPr>
  <p:slideViewPr>
    <p:cSldViewPr snapToGrid="0">
      <p:cViewPr>
        <p:scale>
          <a:sx n="140" d="100"/>
          <a:sy n="140" d="100"/>
        </p:scale>
        <p:origin x="-226" y="-10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5A32B-6F6F-4E98-9600-02216A10EB24}"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B33C9-5099-480C-B1CE-999CA13B9A73}" type="slidenum">
              <a:rPr lang="en-US" smtClean="0"/>
              <a:t>‹#›</a:t>
            </a:fld>
            <a:endParaRPr lang="en-US"/>
          </a:p>
        </p:txBody>
      </p:sp>
    </p:spTree>
    <p:extLst>
      <p:ext uri="{BB962C8B-B14F-4D97-AF65-F5344CB8AC3E}">
        <p14:creationId xmlns:p14="http://schemas.microsoft.com/office/powerpoint/2010/main" val="1581395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1</a:t>
            </a:fld>
            <a:endParaRPr lang="en-US"/>
          </a:p>
        </p:txBody>
      </p:sp>
    </p:spTree>
    <p:extLst>
      <p:ext uri="{BB962C8B-B14F-4D97-AF65-F5344CB8AC3E}">
        <p14:creationId xmlns:p14="http://schemas.microsoft.com/office/powerpoint/2010/main" val="344054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10</a:t>
            </a:fld>
            <a:endParaRPr lang="en-US"/>
          </a:p>
        </p:txBody>
      </p:sp>
    </p:spTree>
    <p:extLst>
      <p:ext uri="{BB962C8B-B14F-4D97-AF65-F5344CB8AC3E}">
        <p14:creationId xmlns:p14="http://schemas.microsoft.com/office/powerpoint/2010/main" val="2851406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11</a:t>
            </a:fld>
            <a:endParaRPr lang="en-US"/>
          </a:p>
        </p:txBody>
      </p:sp>
    </p:spTree>
    <p:extLst>
      <p:ext uri="{BB962C8B-B14F-4D97-AF65-F5344CB8AC3E}">
        <p14:creationId xmlns:p14="http://schemas.microsoft.com/office/powerpoint/2010/main" val="3674611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12</a:t>
            </a:fld>
            <a:endParaRPr lang="en-US"/>
          </a:p>
        </p:txBody>
      </p:sp>
    </p:spTree>
    <p:extLst>
      <p:ext uri="{BB962C8B-B14F-4D97-AF65-F5344CB8AC3E}">
        <p14:creationId xmlns:p14="http://schemas.microsoft.com/office/powerpoint/2010/main" val="3383194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13</a:t>
            </a:fld>
            <a:endParaRPr lang="en-US"/>
          </a:p>
        </p:txBody>
      </p:sp>
    </p:spTree>
    <p:extLst>
      <p:ext uri="{BB962C8B-B14F-4D97-AF65-F5344CB8AC3E}">
        <p14:creationId xmlns:p14="http://schemas.microsoft.com/office/powerpoint/2010/main" val="1284171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14</a:t>
            </a:fld>
            <a:endParaRPr lang="en-US"/>
          </a:p>
        </p:txBody>
      </p:sp>
    </p:spTree>
    <p:extLst>
      <p:ext uri="{BB962C8B-B14F-4D97-AF65-F5344CB8AC3E}">
        <p14:creationId xmlns:p14="http://schemas.microsoft.com/office/powerpoint/2010/main" val="1310602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15</a:t>
            </a:fld>
            <a:endParaRPr lang="en-US"/>
          </a:p>
        </p:txBody>
      </p:sp>
    </p:spTree>
    <p:extLst>
      <p:ext uri="{BB962C8B-B14F-4D97-AF65-F5344CB8AC3E}">
        <p14:creationId xmlns:p14="http://schemas.microsoft.com/office/powerpoint/2010/main" val="3146497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16</a:t>
            </a:fld>
            <a:endParaRPr lang="en-US"/>
          </a:p>
        </p:txBody>
      </p:sp>
    </p:spTree>
    <p:extLst>
      <p:ext uri="{BB962C8B-B14F-4D97-AF65-F5344CB8AC3E}">
        <p14:creationId xmlns:p14="http://schemas.microsoft.com/office/powerpoint/2010/main" val="1120398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17</a:t>
            </a:fld>
            <a:endParaRPr lang="en-US"/>
          </a:p>
        </p:txBody>
      </p:sp>
    </p:spTree>
    <p:extLst>
      <p:ext uri="{BB962C8B-B14F-4D97-AF65-F5344CB8AC3E}">
        <p14:creationId xmlns:p14="http://schemas.microsoft.com/office/powerpoint/2010/main" val="3666563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18</a:t>
            </a:fld>
            <a:endParaRPr lang="en-US"/>
          </a:p>
        </p:txBody>
      </p:sp>
    </p:spTree>
    <p:extLst>
      <p:ext uri="{BB962C8B-B14F-4D97-AF65-F5344CB8AC3E}">
        <p14:creationId xmlns:p14="http://schemas.microsoft.com/office/powerpoint/2010/main" val="2099751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19</a:t>
            </a:fld>
            <a:endParaRPr lang="en-US"/>
          </a:p>
        </p:txBody>
      </p:sp>
    </p:spTree>
    <p:extLst>
      <p:ext uri="{BB962C8B-B14F-4D97-AF65-F5344CB8AC3E}">
        <p14:creationId xmlns:p14="http://schemas.microsoft.com/office/powerpoint/2010/main" val="2927459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2</a:t>
            </a:fld>
            <a:endParaRPr lang="en-US"/>
          </a:p>
        </p:txBody>
      </p:sp>
    </p:spTree>
    <p:extLst>
      <p:ext uri="{BB962C8B-B14F-4D97-AF65-F5344CB8AC3E}">
        <p14:creationId xmlns:p14="http://schemas.microsoft.com/office/powerpoint/2010/main" val="2061654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20</a:t>
            </a:fld>
            <a:endParaRPr lang="en-US"/>
          </a:p>
        </p:txBody>
      </p:sp>
    </p:spTree>
    <p:extLst>
      <p:ext uri="{BB962C8B-B14F-4D97-AF65-F5344CB8AC3E}">
        <p14:creationId xmlns:p14="http://schemas.microsoft.com/office/powerpoint/2010/main" val="619096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21</a:t>
            </a:fld>
            <a:endParaRPr lang="en-US"/>
          </a:p>
        </p:txBody>
      </p:sp>
    </p:spTree>
    <p:extLst>
      <p:ext uri="{BB962C8B-B14F-4D97-AF65-F5344CB8AC3E}">
        <p14:creationId xmlns:p14="http://schemas.microsoft.com/office/powerpoint/2010/main" val="2640824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22</a:t>
            </a:fld>
            <a:endParaRPr lang="en-US"/>
          </a:p>
        </p:txBody>
      </p:sp>
    </p:spTree>
    <p:extLst>
      <p:ext uri="{BB962C8B-B14F-4D97-AF65-F5344CB8AC3E}">
        <p14:creationId xmlns:p14="http://schemas.microsoft.com/office/powerpoint/2010/main" val="1388335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25</a:t>
            </a:fld>
            <a:endParaRPr lang="en-US"/>
          </a:p>
        </p:txBody>
      </p:sp>
    </p:spTree>
    <p:extLst>
      <p:ext uri="{BB962C8B-B14F-4D97-AF65-F5344CB8AC3E}">
        <p14:creationId xmlns:p14="http://schemas.microsoft.com/office/powerpoint/2010/main" val="1272860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42</a:t>
            </a:fld>
            <a:endParaRPr lang="en-US"/>
          </a:p>
        </p:txBody>
      </p:sp>
    </p:spTree>
    <p:extLst>
      <p:ext uri="{BB962C8B-B14F-4D97-AF65-F5344CB8AC3E}">
        <p14:creationId xmlns:p14="http://schemas.microsoft.com/office/powerpoint/2010/main" val="927041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65</a:t>
            </a:fld>
            <a:endParaRPr lang="en-US"/>
          </a:p>
        </p:txBody>
      </p:sp>
    </p:spTree>
    <p:extLst>
      <p:ext uri="{BB962C8B-B14F-4D97-AF65-F5344CB8AC3E}">
        <p14:creationId xmlns:p14="http://schemas.microsoft.com/office/powerpoint/2010/main" val="3161442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3</a:t>
            </a:fld>
            <a:endParaRPr lang="en-US"/>
          </a:p>
        </p:txBody>
      </p:sp>
    </p:spTree>
    <p:extLst>
      <p:ext uri="{BB962C8B-B14F-4D97-AF65-F5344CB8AC3E}">
        <p14:creationId xmlns:p14="http://schemas.microsoft.com/office/powerpoint/2010/main" val="2097800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4</a:t>
            </a:fld>
            <a:endParaRPr lang="en-US"/>
          </a:p>
        </p:txBody>
      </p:sp>
    </p:spTree>
    <p:extLst>
      <p:ext uri="{BB962C8B-B14F-4D97-AF65-F5344CB8AC3E}">
        <p14:creationId xmlns:p14="http://schemas.microsoft.com/office/powerpoint/2010/main" val="3337986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5</a:t>
            </a:fld>
            <a:endParaRPr lang="en-US"/>
          </a:p>
        </p:txBody>
      </p:sp>
    </p:spTree>
    <p:extLst>
      <p:ext uri="{BB962C8B-B14F-4D97-AF65-F5344CB8AC3E}">
        <p14:creationId xmlns:p14="http://schemas.microsoft.com/office/powerpoint/2010/main" val="1871612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6</a:t>
            </a:fld>
            <a:endParaRPr lang="en-US"/>
          </a:p>
        </p:txBody>
      </p:sp>
    </p:spTree>
    <p:extLst>
      <p:ext uri="{BB962C8B-B14F-4D97-AF65-F5344CB8AC3E}">
        <p14:creationId xmlns:p14="http://schemas.microsoft.com/office/powerpoint/2010/main" val="3071713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7</a:t>
            </a:fld>
            <a:endParaRPr lang="en-US"/>
          </a:p>
        </p:txBody>
      </p:sp>
    </p:spTree>
    <p:extLst>
      <p:ext uri="{BB962C8B-B14F-4D97-AF65-F5344CB8AC3E}">
        <p14:creationId xmlns:p14="http://schemas.microsoft.com/office/powerpoint/2010/main" val="689706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8</a:t>
            </a:fld>
            <a:endParaRPr lang="en-US"/>
          </a:p>
        </p:txBody>
      </p:sp>
    </p:spTree>
    <p:extLst>
      <p:ext uri="{BB962C8B-B14F-4D97-AF65-F5344CB8AC3E}">
        <p14:creationId xmlns:p14="http://schemas.microsoft.com/office/powerpoint/2010/main" val="2276898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B33C9-5099-480C-B1CE-999CA13B9A73}" type="slidenum">
              <a:rPr lang="en-US" smtClean="0"/>
              <a:t>9</a:t>
            </a:fld>
            <a:endParaRPr lang="en-US"/>
          </a:p>
        </p:txBody>
      </p:sp>
    </p:spTree>
    <p:extLst>
      <p:ext uri="{BB962C8B-B14F-4D97-AF65-F5344CB8AC3E}">
        <p14:creationId xmlns:p14="http://schemas.microsoft.com/office/powerpoint/2010/main" val="172967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5/16/2023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5/16/2023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ignup.snowflake.com/"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josipsaba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mailto:josip.saban@meridian-data.hr"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https://dbeaver.io/"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docs.snowflake.com/en/sql-reference/sql/create-warehouse.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ocs.snowflake.com/en/user-guide/warehouses-considerations.html" TargetMode="External"/><Relationship Id="rId2" Type="http://schemas.openxmlformats.org/officeDocument/2006/relationships/hyperlink" Target="https://docs.snowflake.com/en/user-guide/data-load-considerations.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docs.snowflake.com/en/user-guide/data-share-providers.html" TargetMode="External"/><Relationship Id="rId2" Type="http://schemas.openxmlformats.org/officeDocument/2006/relationships/hyperlink" Target="https://www.snowflake.com/en/data-cloud/marketplace/" TargetMode="External"/><Relationship Id="rId1" Type="http://schemas.openxmlformats.org/officeDocument/2006/relationships/slideLayout" Target="../slideLayouts/slideLayout2.xml"/><Relationship Id="rId5" Type="http://schemas.openxmlformats.org/officeDocument/2006/relationships/hyperlink" Target="https://community.snowflake.com/s/article/Caching-in-Snowflake-Data-Warehouse" TargetMode="External"/><Relationship Id="rId4" Type="http://schemas.openxmlformats.org/officeDocument/2006/relationships/hyperlink" Target="https://docs.snowflake.com/en/user-guide/data-exchange.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medium.com/analytics-vidhya/snowflake-power-bi-snowflake-usage-report-f628dadbdc85" TargetMode="External"/><Relationship Id="rId2" Type="http://schemas.openxmlformats.org/officeDocument/2006/relationships/hyperlink" Target="https://www.tableau.com/blog/monitor-understand-snowflake-account-usage"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nowflake.com/pricing-page-registration-pag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videcerbo.medium.com/everything-i-know-about-distributed-locks-2bf54de2df7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en.wikipedia.org/wiki/Two-phase_commit_protoco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Snowflake</a:t>
            </a:r>
            <a:br>
              <a:rPr lang="en-US" sz="8000" dirty="0"/>
            </a:br>
            <a:r>
              <a:rPr lang="en-US" sz="4000" dirty="0"/>
              <a:t>Architecture overview </a:t>
            </a:r>
            <a:br>
              <a:rPr lang="en-US" sz="4000" dirty="0"/>
            </a:br>
            <a:r>
              <a:rPr lang="en-US" sz="4000" dirty="0"/>
              <a:t>( Some ) best practices</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895088"/>
            <a:ext cx="6269347" cy="1847086"/>
          </a:xfrm>
        </p:spPr>
        <p:txBody>
          <a:bodyPr>
            <a:normAutofit/>
          </a:bodyPr>
          <a:lstStyle/>
          <a:p>
            <a:r>
              <a:rPr lang="en-US" sz="2400" dirty="0">
                <a:solidFill>
                  <a:schemeClr val="tx1">
                    <a:lumMod val="85000"/>
                    <a:lumOff val="15000"/>
                  </a:schemeClr>
                </a:solidFill>
              </a:rPr>
              <a:t>Josip </a:t>
            </a:r>
            <a:r>
              <a:rPr lang="en-US" dirty="0">
                <a:solidFill>
                  <a:schemeClr val="tx1">
                    <a:lumMod val="85000"/>
                    <a:lumOff val="15000"/>
                  </a:schemeClr>
                </a:solidFill>
              </a:rPr>
              <a:t>S</a:t>
            </a:r>
            <a:r>
              <a:rPr lang="en-US" sz="2400" dirty="0">
                <a:solidFill>
                  <a:schemeClr val="tx1">
                    <a:lumMod val="85000"/>
                    <a:lumOff val="15000"/>
                  </a:schemeClr>
                </a:solidFill>
              </a:rPr>
              <a:t>aban</a:t>
            </a:r>
          </a:p>
          <a:p>
            <a:r>
              <a:rPr lang="en-US" dirty="0">
                <a:solidFill>
                  <a:schemeClr val="tx1">
                    <a:lumMod val="85000"/>
                    <a:lumOff val="15000"/>
                  </a:schemeClr>
                </a:solidFill>
              </a:rPr>
              <a:t>Josip.saban@MERIDIAN-DATA.HR</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6B96-A456-4A61-8664-A2A4252CAC18}"/>
              </a:ext>
            </a:extLst>
          </p:cNvPr>
          <p:cNvSpPr>
            <a:spLocks noGrp="1"/>
          </p:cNvSpPr>
          <p:nvPr>
            <p:ph type="title"/>
          </p:nvPr>
        </p:nvSpPr>
        <p:spPr/>
        <p:txBody>
          <a:bodyPr/>
          <a:lstStyle/>
          <a:p>
            <a:r>
              <a:rPr lang="en-US" dirty="0"/>
              <a:t>Distributed system architecture</a:t>
            </a:r>
          </a:p>
        </p:txBody>
      </p:sp>
      <p:sp>
        <p:nvSpPr>
          <p:cNvPr id="3" name="Content Placeholder 2">
            <a:extLst>
              <a:ext uri="{FF2B5EF4-FFF2-40B4-BE49-F238E27FC236}">
                <a16:creationId xmlns:a16="http://schemas.microsoft.com/office/drawing/2014/main" id="{AC889CA2-DDD2-40BC-805A-1671D7275B27}"/>
              </a:ext>
            </a:extLst>
          </p:cNvPr>
          <p:cNvSpPr>
            <a:spLocks noGrp="1"/>
          </p:cNvSpPr>
          <p:nvPr>
            <p:ph idx="1"/>
          </p:nvPr>
        </p:nvSpPr>
        <p:spPr>
          <a:xfrm>
            <a:off x="5492496" y="2108201"/>
            <a:ext cx="5663184" cy="3760891"/>
          </a:xfrm>
        </p:spPr>
        <p:txBody>
          <a:bodyPr>
            <a:normAutofit/>
          </a:bodyPr>
          <a:lstStyle/>
          <a:p>
            <a:r>
              <a:rPr lang="en-US" dirty="0"/>
              <a:t>Shared – nothing architecture</a:t>
            </a:r>
          </a:p>
          <a:p>
            <a:pPr lvl="1">
              <a:buFont typeface="Arial" panose="020B0604020202020204" pitchFamily="34" charset="0"/>
              <a:buChar char="•"/>
            </a:pPr>
            <a:r>
              <a:rPr lang="en-US" dirty="0"/>
              <a:t>No node shares any resource with the other nodes and data is shuffled across all the nodes through the common network connection</a:t>
            </a:r>
          </a:p>
          <a:p>
            <a:pPr lvl="1">
              <a:buFont typeface="Arial" panose="020B0604020202020204" pitchFamily="34" charset="0"/>
              <a:buChar char="•"/>
            </a:pPr>
            <a:r>
              <a:rPr lang="en-US" dirty="0"/>
              <a:t>Storage and compute are tightly coupled to each other</a:t>
            </a:r>
          </a:p>
          <a:p>
            <a:pPr lvl="1">
              <a:buFont typeface="Arial" panose="020B0604020202020204" pitchFamily="34" charset="0"/>
              <a:buChar char="•"/>
            </a:pPr>
            <a:r>
              <a:rPr lang="en-US" dirty="0"/>
              <a:t>Adding more and more nodes can scale horizontally, but however, compute and storage cannot scale independently</a:t>
            </a:r>
          </a:p>
          <a:p>
            <a:pPr lvl="1">
              <a:buFont typeface="Arial" panose="020B0604020202020204" pitchFamily="34" charset="0"/>
              <a:buChar char="•"/>
            </a:pPr>
            <a:r>
              <a:rPr lang="en-US" dirty="0"/>
              <a:t>Disadvantage - data needs to be shuffled across the network, it will be an overhead when there is a lot of data that needs to be shuffled across the nodes – this is how Hadoop, Cloudera Impala or Cassandra work</a:t>
            </a:r>
          </a:p>
        </p:txBody>
      </p:sp>
      <p:pic>
        <p:nvPicPr>
          <p:cNvPr id="4" name="Picture 2" descr="Snowflake shared nothing architecture">
            <a:extLst>
              <a:ext uri="{FF2B5EF4-FFF2-40B4-BE49-F238E27FC236}">
                <a16:creationId xmlns:a16="http://schemas.microsoft.com/office/drawing/2014/main" id="{6655AF07-47E1-44AA-B0A4-F0E058B2E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647" y="2909898"/>
            <a:ext cx="4391849" cy="2157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94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6B96-A456-4A61-8664-A2A4252CAC18}"/>
              </a:ext>
            </a:extLst>
          </p:cNvPr>
          <p:cNvSpPr>
            <a:spLocks noGrp="1"/>
          </p:cNvSpPr>
          <p:nvPr>
            <p:ph type="title"/>
          </p:nvPr>
        </p:nvSpPr>
        <p:spPr/>
        <p:txBody>
          <a:bodyPr/>
          <a:lstStyle/>
          <a:p>
            <a:r>
              <a:rPr lang="en-US" dirty="0"/>
              <a:t>Distributed system architecture</a:t>
            </a:r>
          </a:p>
        </p:txBody>
      </p:sp>
      <p:sp>
        <p:nvSpPr>
          <p:cNvPr id="3" name="Content Placeholder 2">
            <a:extLst>
              <a:ext uri="{FF2B5EF4-FFF2-40B4-BE49-F238E27FC236}">
                <a16:creationId xmlns:a16="http://schemas.microsoft.com/office/drawing/2014/main" id="{AC889CA2-DDD2-40BC-805A-1671D7275B27}"/>
              </a:ext>
            </a:extLst>
          </p:cNvPr>
          <p:cNvSpPr>
            <a:spLocks noGrp="1"/>
          </p:cNvSpPr>
          <p:nvPr>
            <p:ph idx="1"/>
          </p:nvPr>
        </p:nvSpPr>
        <p:spPr>
          <a:xfrm>
            <a:off x="1097280" y="2059433"/>
            <a:ext cx="5663184" cy="433831"/>
          </a:xfrm>
        </p:spPr>
        <p:txBody>
          <a:bodyPr>
            <a:normAutofit/>
          </a:bodyPr>
          <a:lstStyle/>
          <a:p>
            <a:r>
              <a:rPr lang="en-US" dirty="0"/>
              <a:t>Shared-Disk vs Shared-Nothing – summary</a:t>
            </a:r>
          </a:p>
        </p:txBody>
      </p:sp>
      <p:graphicFrame>
        <p:nvGraphicFramePr>
          <p:cNvPr id="5" name="Table 5">
            <a:extLst>
              <a:ext uri="{FF2B5EF4-FFF2-40B4-BE49-F238E27FC236}">
                <a16:creationId xmlns:a16="http://schemas.microsoft.com/office/drawing/2014/main" id="{4FE35F20-5508-445B-9454-6F656C70794D}"/>
              </a:ext>
            </a:extLst>
          </p:cNvPr>
          <p:cNvGraphicFramePr>
            <a:graphicFrameLocks noGrp="1"/>
          </p:cNvGraphicFramePr>
          <p:nvPr>
            <p:extLst>
              <p:ext uri="{D42A27DB-BD31-4B8C-83A1-F6EECF244321}">
                <p14:modId xmlns:p14="http://schemas.microsoft.com/office/powerpoint/2010/main" val="1381798916"/>
              </p:ext>
            </p:extLst>
          </p:nvPr>
        </p:nvGraphicFramePr>
        <p:xfrm>
          <a:off x="1097280" y="2749296"/>
          <a:ext cx="10418064" cy="2433320"/>
        </p:xfrm>
        <a:graphic>
          <a:graphicData uri="http://schemas.openxmlformats.org/drawingml/2006/table">
            <a:tbl>
              <a:tblPr firstRow="1" bandRow="1">
                <a:tableStyleId>{5C22544A-7EE6-4342-B048-85BDC9FD1C3A}</a:tableStyleId>
              </a:tblPr>
              <a:tblGrid>
                <a:gridCol w="5209032">
                  <a:extLst>
                    <a:ext uri="{9D8B030D-6E8A-4147-A177-3AD203B41FA5}">
                      <a16:colId xmlns:a16="http://schemas.microsoft.com/office/drawing/2014/main" val="4064385297"/>
                    </a:ext>
                  </a:extLst>
                </a:gridCol>
                <a:gridCol w="5209032">
                  <a:extLst>
                    <a:ext uri="{9D8B030D-6E8A-4147-A177-3AD203B41FA5}">
                      <a16:colId xmlns:a16="http://schemas.microsoft.com/office/drawing/2014/main" val="987763239"/>
                    </a:ext>
                  </a:extLst>
                </a:gridCol>
              </a:tblGrid>
              <a:tr h="370840">
                <a:tc>
                  <a:txBody>
                    <a:bodyPr/>
                    <a:lstStyle/>
                    <a:p>
                      <a:r>
                        <a:rPr lang="en-US" dirty="0"/>
                        <a:t>Shared-Disk</a:t>
                      </a:r>
                    </a:p>
                  </a:txBody>
                  <a:tcPr/>
                </a:tc>
                <a:tc>
                  <a:txBody>
                    <a:bodyPr/>
                    <a:lstStyle/>
                    <a:p>
                      <a:r>
                        <a:rPr lang="en-US" dirty="0"/>
                        <a:t>Shared-Nothing</a:t>
                      </a:r>
                    </a:p>
                  </a:txBody>
                  <a:tcPr/>
                </a:tc>
                <a:extLst>
                  <a:ext uri="{0D108BD9-81ED-4DB2-BD59-A6C34878D82A}">
                    <a16:rowId xmlns:a16="http://schemas.microsoft.com/office/drawing/2014/main" val="442304198"/>
                  </a:ext>
                </a:extLst>
              </a:tr>
              <a:tr h="370840">
                <a:tc>
                  <a:txBody>
                    <a:bodyPr/>
                    <a:lstStyle/>
                    <a:p>
                      <a:r>
                        <a:rPr lang="en-US" sz="1600" dirty="0"/>
                        <a:t>Expensive hardware with redundancy to handle component failure</a:t>
                      </a:r>
                    </a:p>
                  </a:txBody>
                  <a:tcPr/>
                </a:tc>
                <a:tc>
                  <a:txBody>
                    <a:bodyPr/>
                    <a:lstStyle/>
                    <a:p>
                      <a:r>
                        <a:rPr lang="en-US" sz="1600" dirty="0"/>
                        <a:t>Typically built on commodity hardware</a:t>
                      </a:r>
                    </a:p>
                  </a:txBody>
                  <a:tcPr/>
                </a:tc>
                <a:extLst>
                  <a:ext uri="{0D108BD9-81ED-4DB2-BD59-A6C34878D82A}">
                    <a16:rowId xmlns:a16="http://schemas.microsoft.com/office/drawing/2014/main" val="603076828"/>
                  </a:ext>
                </a:extLst>
              </a:tr>
              <a:tr h="370840">
                <a:tc>
                  <a:txBody>
                    <a:bodyPr/>
                    <a:lstStyle/>
                    <a:p>
                      <a:r>
                        <a:rPr lang="en-US" sz="1600" dirty="0"/>
                        <a:t>High availability</a:t>
                      </a:r>
                    </a:p>
                  </a:txBody>
                  <a:tcPr/>
                </a:tc>
                <a:tc>
                  <a:txBody>
                    <a:bodyPr/>
                    <a:lstStyle/>
                    <a:p>
                      <a:r>
                        <a:rPr lang="en-US" sz="1600" dirty="0"/>
                        <a:t>Node availability is low and system availability is high</a:t>
                      </a:r>
                    </a:p>
                  </a:txBody>
                  <a:tcPr/>
                </a:tc>
                <a:extLst>
                  <a:ext uri="{0D108BD9-81ED-4DB2-BD59-A6C34878D82A}">
                    <a16:rowId xmlns:a16="http://schemas.microsoft.com/office/drawing/2014/main" val="4070129727"/>
                  </a:ext>
                </a:extLst>
              </a:tr>
              <a:tr h="370840">
                <a:tc>
                  <a:txBody>
                    <a:bodyPr/>
                    <a:lstStyle/>
                    <a:p>
                      <a:r>
                        <a:rPr lang="en-US" sz="1600" dirty="0"/>
                        <a:t>Relatively low scalability</a:t>
                      </a:r>
                    </a:p>
                  </a:txBody>
                  <a:tcPr/>
                </a:tc>
                <a:tc>
                  <a:txBody>
                    <a:bodyPr/>
                    <a:lstStyle/>
                    <a:p>
                      <a:r>
                        <a:rPr lang="en-US" sz="1600" dirty="0"/>
                        <a:t>High Scalability</a:t>
                      </a:r>
                    </a:p>
                  </a:txBody>
                  <a:tcPr/>
                </a:tc>
                <a:extLst>
                  <a:ext uri="{0D108BD9-81ED-4DB2-BD59-A6C34878D82A}">
                    <a16:rowId xmlns:a16="http://schemas.microsoft.com/office/drawing/2014/main" val="1471712178"/>
                  </a:ext>
                </a:extLst>
              </a:tr>
              <a:tr h="370840">
                <a:tc>
                  <a:txBody>
                    <a:bodyPr/>
                    <a:lstStyle/>
                    <a:p>
                      <a:r>
                        <a:rPr lang="en-US" sz="1600" dirty="0"/>
                        <a:t>Preferred in OLTP systems that require ACID compliance</a:t>
                      </a:r>
                    </a:p>
                  </a:txBody>
                  <a:tcPr/>
                </a:tc>
                <a:tc>
                  <a:txBody>
                    <a:bodyPr/>
                    <a:lstStyle/>
                    <a:p>
                      <a:r>
                        <a:rPr lang="en-US" sz="1600" dirty="0"/>
                        <a:t>Preferred in an environment with high, read/write rates</a:t>
                      </a:r>
                    </a:p>
                  </a:txBody>
                  <a:tcPr/>
                </a:tc>
                <a:extLst>
                  <a:ext uri="{0D108BD9-81ED-4DB2-BD59-A6C34878D82A}">
                    <a16:rowId xmlns:a16="http://schemas.microsoft.com/office/drawing/2014/main" val="3640562215"/>
                  </a:ext>
                </a:extLst>
              </a:tr>
              <a:tr h="370840">
                <a:tc>
                  <a:txBody>
                    <a:bodyPr/>
                    <a:lstStyle/>
                    <a:p>
                      <a:r>
                        <a:rPr lang="en-US" sz="1600" dirty="0"/>
                        <a:t>Data is partitioned and striped but within the storage array</a:t>
                      </a:r>
                    </a:p>
                  </a:txBody>
                  <a:tcPr/>
                </a:tc>
                <a:tc>
                  <a:txBody>
                    <a:bodyPr/>
                    <a:lstStyle/>
                    <a:p>
                      <a:r>
                        <a:rPr lang="en-US" sz="1600" dirty="0"/>
                        <a:t>Data may be partitioned and distributed across the cluster</a:t>
                      </a:r>
                    </a:p>
                  </a:txBody>
                  <a:tcPr/>
                </a:tc>
                <a:extLst>
                  <a:ext uri="{0D108BD9-81ED-4DB2-BD59-A6C34878D82A}">
                    <a16:rowId xmlns:a16="http://schemas.microsoft.com/office/drawing/2014/main" val="293363799"/>
                  </a:ext>
                </a:extLst>
              </a:tr>
            </a:tbl>
          </a:graphicData>
        </a:graphic>
      </p:graphicFrame>
    </p:spTree>
    <p:extLst>
      <p:ext uri="{BB962C8B-B14F-4D97-AF65-F5344CB8AC3E}">
        <p14:creationId xmlns:p14="http://schemas.microsoft.com/office/powerpoint/2010/main" val="4277510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6B96-A456-4A61-8664-A2A4252CAC18}"/>
              </a:ext>
            </a:extLst>
          </p:cNvPr>
          <p:cNvSpPr>
            <a:spLocks noGrp="1"/>
          </p:cNvSpPr>
          <p:nvPr>
            <p:ph type="title"/>
          </p:nvPr>
        </p:nvSpPr>
        <p:spPr/>
        <p:txBody>
          <a:bodyPr/>
          <a:lstStyle/>
          <a:p>
            <a:r>
              <a:rPr lang="en-US" dirty="0"/>
              <a:t>Snowflake architecture - intro</a:t>
            </a:r>
          </a:p>
        </p:txBody>
      </p:sp>
      <p:sp>
        <p:nvSpPr>
          <p:cNvPr id="3" name="Content Placeholder 2">
            <a:extLst>
              <a:ext uri="{FF2B5EF4-FFF2-40B4-BE49-F238E27FC236}">
                <a16:creationId xmlns:a16="http://schemas.microsoft.com/office/drawing/2014/main" id="{AC889CA2-DDD2-40BC-805A-1671D7275B27}"/>
              </a:ext>
            </a:extLst>
          </p:cNvPr>
          <p:cNvSpPr>
            <a:spLocks noGrp="1"/>
          </p:cNvSpPr>
          <p:nvPr>
            <p:ph idx="1"/>
          </p:nvPr>
        </p:nvSpPr>
        <p:spPr>
          <a:xfrm>
            <a:off x="5492496" y="2108201"/>
            <a:ext cx="6339840" cy="4146295"/>
          </a:xfrm>
        </p:spPr>
        <p:txBody>
          <a:bodyPr>
            <a:normAutofit/>
          </a:bodyPr>
          <a:lstStyle/>
          <a:p>
            <a:pPr lvl="1">
              <a:buFont typeface="Arial" panose="020B0604020202020204" pitchFamily="34" charset="0"/>
              <a:buChar char="•"/>
            </a:pPr>
            <a:endParaRPr lang="en-US" dirty="0"/>
          </a:p>
          <a:p>
            <a:pPr lvl="1">
              <a:buFont typeface="Arial" panose="020B0604020202020204" pitchFamily="34" charset="0"/>
              <a:buChar char="•"/>
            </a:pPr>
            <a:r>
              <a:rPr lang="en-US" dirty="0"/>
              <a:t>Snowflake's follows the hybrid approach which is called multi cluster shared data architecture</a:t>
            </a:r>
          </a:p>
          <a:p>
            <a:pPr lvl="1">
              <a:buFont typeface="Arial" panose="020B0604020202020204" pitchFamily="34" charset="0"/>
              <a:buChar char="•"/>
            </a:pPr>
            <a:r>
              <a:rPr lang="en-US" dirty="0"/>
              <a:t>It decouples storage and compute to scale them independently</a:t>
            </a:r>
          </a:p>
          <a:p>
            <a:pPr lvl="1">
              <a:buFont typeface="Arial" panose="020B0604020202020204" pitchFamily="34" charset="0"/>
              <a:buChar char="•"/>
            </a:pPr>
            <a:r>
              <a:rPr lang="en-US" dirty="0"/>
              <a:t>Snowflake is designed as three-layered architecture, to be discussed in next block where we focus on architecture </a:t>
            </a:r>
          </a:p>
          <a:p>
            <a:pPr lvl="2">
              <a:buFont typeface="Arial" panose="020B0604020202020204" pitchFamily="34" charset="0"/>
              <a:buChar char="•"/>
            </a:pPr>
            <a:r>
              <a:rPr lang="en-US" dirty="0"/>
              <a:t>Storage resources</a:t>
            </a:r>
          </a:p>
          <a:p>
            <a:pPr lvl="2">
              <a:buFont typeface="Arial" panose="020B0604020202020204" pitchFamily="34" charset="0"/>
              <a:buChar char="•"/>
            </a:pPr>
            <a:r>
              <a:rPr lang="en-US" dirty="0"/>
              <a:t>Compute resources</a:t>
            </a:r>
          </a:p>
          <a:p>
            <a:pPr lvl="2">
              <a:buFont typeface="Arial" panose="020B0604020202020204" pitchFamily="34" charset="0"/>
              <a:buChar char="•"/>
            </a:pPr>
            <a:r>
              <a:rPr lang="en-US" dirty="0"/>
              <a:t>Cloud services</a:t>
            </a:r>
          </a:p>
          <a:p>
            <a:pPr lvl="1">
              <a:buFont typeface="Arial" panose="020B0604020202020204" pitchFamily="34" charset="0"/>
              <a:buChar char="•"/>
            </a:pPr>
            <a:r>
              <a:rPr lang="en-US" dirty="0"/>
              <a:t>All three layers are self-scaling, and Snowflake charges separately for disk and virtual warehouse; services layer is managed inside provisioned computing nodes</a:t>
            </a:r>
          </a:p>
          <a:p>
            <a:pPr lvl="2">
              <a:buFont typeface="Arial" panose="020B0604020202020204" pitchFamily="34" charset="0"/>
              <a:buChar char="•"/>
            </a:pPr>
            <a:r>
              <a:rPr lang="en-US" dirty="0"/>
              <a:t>Benefit of this design is that each layer may be scaled independently of others</a:t>
            </a:r>
          </a:p>
        </p:txBody>
      </p:sp>
      <p:pic>
        <p:nvPicPr>
          <p:cNvPr id="3074" name="Picture 2">
            <a:extLst>
              <a:ext uri="{FF2B5EF4-FFF2-40B4-BE49-F238E27FC236}">
                <a16:creationId xmlns:a16="http://schemas.microsoft.com/office/drawing/2014/main" id="{28958504-BF32-4D61-8F4E-E32914D3C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609585"/>
            <a:ext cx="4395216" cy="2724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2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4EBAA5-0E7D-4292-8BD1-AA66AC4E62EA}"/>
              </a:ext>
            </a:extLst>
          </p:cNvPr>
          <p:cNvSpPr>
            <a:spLocks noGrp="1"/>
          </p:cNvSpPr>
          <p:nvPr>
            <p:ph type="ctrTitle"/>
          </p:nvPr>
        </p:nvSpPr>
        <p:spPr/>
        <p:txBody>
          <a:bodyPr>
            <a:normAutofit/>
          </a:bodyPr>
          <a:lstStyle/>
          <a:p>
            <a:r>
              <a:rPr lang="en-US" sz="6600" dirty="0"/>
              <a:t>Snowflake architecture</a:t>
            </a:r>
          </a:p>
        </p:txBody>
      </p:sp>
      <p:sp>
        <p:nvSpPr>
          <p:cNvPr id="5" name="Subtitle 4">
            <a:extLst>
              <a:ext uri="{FF2B5EF4-FFF2-40B4-BE49-F238E27FC236}">
                <a16:creationId xmlns:a16="http://schemas.microsoft.com/office/drawing/2014/main" id="{9732C5F7-0216-475D-9016-A6A97F56A18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7604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6B96-A456-4A61-8664-A2A4252CAC18}"/>
              </a:ext>
            </a:extLst>
          </p:cNvPr>
          <p:cNvSpPr>
            <a:spLocks noGrp="1"/>
          </p:cNvSpPr>
          <p:nvPr>
            <p:ph type="title"/>
          </p:nvPr>
        </p:nvSpPr>
        <p:spPr/>
        <p:txBody>
          <a:bodyPr/>
          <a:lstStyle/>
          <a:p>
            <a:r>
              <a:rPr lang="en-US" dirty="0"/>
              <a:t>Snowflake architecture</a:t>
            </a:r>
          </a:p>
        </p:txBody>
      </p:sp>
      <p:sp>
        <p:nvSpPr>
          <p:cNvPr id="3" name="Content Placeholder 2">
            <a:extLst>
              <a:ext uri="{FF2B5EF4-FFF2-40B4-BE49-F238E27FC236}">
                <a16:creationId xmlns:a16="http://schemas.microsoft.com/office/drawing/2014/main" id="{AC889CA2-DDD2-40BC-805A-1671D7275B27}"/>
              </a:ext>
            </a:extLst>
          </p:cNvPr>
          <p:cNvSpPr>
            <a:spLocks noGrp="1"/>
          </p:cNvSpPr>
          <p:nvPr>
            <p:ph idx="1"/>
          </p:nvPr>
        </p:nvSpPr>
        <p:spPr>
          <a:xfrm>
            <a:off x="5492496" y="2108201"/>
            <a:ext cx="6035040" cy="3780535"/>
          </a:xfrm>
        </p:spPr>
        <p:txBody>
          <a:bodyPr>
            <a:normAutofit/>
          </a:bodyPr>
          <a:lstStyle/>
          <a:p>
            <a:pPr marL="201168" lvl="1" indent="0">
              <a:buNone/>
            </a:pPr>
            <a:r>
              <a:rPr lang="en-US" sz="2100" dirty="0"/>
              <a:t>Storage layer</a:t>
            </a:r>
          </a:p>
          <a:p>
            <a:pPr lvl="1">
              <a:buFont typeface="Arial" panose="020B0604020202020204" pitchFamily="34" charset="0"/>
              <a:buChar char="•"/>
            </a:pPr>
            <a:r>
              <a:rPr lang="en-US" sz="1800" dirty="0"/>
              <a:t>Information is automatically stored in optimized and compressed micro partitions, in columnar fashion</a:t>
            </a:r>
          </a:p>
          <a:p>
            <a:pPr lvl="1">
              <a:buFont typeface="Arial" panose="020B0604020202020204" pitchFamily="34" charset="0"/>
              <a:buChar char="•"/>
            </a:pPr>
            <a:r>
              <a:rPr lang="en-US" sz="1800" dirty="0"/>
              <a:t>Data is saved in the cloud and is managed using a shared-disk architecture</a:t>
            </a:r>
          </a:p>
          <a:p>
            <a:pPr lvl="1">
              <a:buFont typeface="Arial" panose="020B0604020202020204" pitchFamily="34" charset="0"/>
              <a:buChar char="•"/>
            </a:pPr>
            <a:r>
              <a:rPr lang="en-US" sz="1800" dirty="0"/>
              <a:t>Components establish connections to the storage layer in order to retrieve information for query processing</a:t>
            </a:r>
          </a:p>
          <a:p>
            <a:pPr lvl="1">
              <a:buFont typeface="Arial" panose="020B0604020202020204" pitchFamily="34" charset="0"/>
              <a:buChar char="•"/>
            </a:pPr>
            <a:r>
              <a:rPr lang="en-US" sz="1800" dirty="0"/>
              <a:t>Users pay for the monthly average storage usage - storage space is elastic and based on user per TB</a:t>
            </a:r>
            <a:endParaRPr lang="en-US" dirty="0"/>
          </a:p>
        </p:txBody>
      </p:sp>
      <p:pic>
        <p:nvPicPr>
          <p:cNvPr id="3074" name="Picture 2">
            <a:extLst>
              <a:ext uri="{FF2B5EF4-FFF2-40B4-BE49-F238E27FC236}">
                <a16:creationId xmlns:a16="http://schemas.microsoft.com/office/drawing/2014/main" id="{28958504-BF32-4D61-8F4E-E32914D3C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609585"/>
            <a:ext cx="4395216" cy="2724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61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6B96-A456-4A61-8664-A2A4252CAC18}"/>
              </a:ext>
            </a:extLst>
          </p:cNvPr>
          <p:cNvSpPr>
            <a:spLocks noGrp="1"/>
          </p:cNvSpPr>
          <p:nvPr>
            <p:ph type="title"/>
          </p:nvPr>
        </p:nvSpPr>
        <p:spPr/>
        <p:txBody>
          <a:bodyPr/>
          <a:lstStyle/>
          <a:p>
            <a:r>
              <a:rPr lang="en-US" dirty="0"/>
              <a:t>Snowflake architecture</a:t>
            </a:r>
          </a:p>
        </p:txBody>
      </p:sp>
      <p:sp>
        <p:nvSpPr>
          <p:cNvPr id="3" name="Content Placeholder 2">
            <a:extLst>
              <a:ext uri="{FF2B5EF4-FFF2-40B4-BE49-F238E27FC236}">
                <a16:creationId xmlns:a16="http://schemas.microsoft.com/office/drawing/2014/main" id="{AC889CA2-DDD2-40BC-805A-1671D7275B27}"/>
              </a:ext>
            </a:extLst>
          </p:cNvPr>
          <p:cNvSpPr>
            <a:spLocks noGrp="1"/>
          </p:cNvSpPr>
          <p:nvPr>
            <p:ph idx="1"/>
          </p:nvPr>
        </p:nvSpPr>
        <p:spPr>
          <a:xfrm>
            <a:off x="5498592" y="2108201"/>
            <a:ext cx="6364224" cy="3780535"/>
          </a:xfrm>
        </p:spPr>
        <p:txBody>
          <a:bodyPr>
            <a:normAutofit lnSpcReduction="10000"/>
          </a:bodyPr>
          <a:lstStyle/>
          <a:p>
            <a:pPr marL="201168" lvl="1" indent="0">
              <a:buNone/>
            </a:pPr>
            <a:r>
              <a:rPr lang="en-US" sz="2100" dirty="0"/>
              <a:t>Storage layer</a:t>
            </a:r>
          </a:p>
          <a:p>
            <a:pPr lvl="1">
              <a:buFont typeface="Arial" panose="020B0604020202020204" pitchFamily="34" charset="0"/>
              <a:buChar char="•"/>
            </a:pPr>
            <a:r>
              <a:rPr lang="en-US" dirty="0"/>
              <a:t>Uses scalable cloud blob storage available in all three public clouds </a:t>
            </a:r>
          </a:p>
          <a:p>
            <a:pPr lvl="1">
              <a:buFont typeface="Arial" panose="020B0604020202020204" pitchFamily="34" charset="0"/>
              <a:buChar char="•"/>
            </a:pPr>
            <a:r>
              <a:rPr lang="en-US" dirty="0"/>
              <a:t>Storage layer supports scaling independent of the compute layer</a:t>
            </a:r>
          </a:p>
          <a:p>
            <a:pPr lvl="1">
              <a:buFont typeface="Arial" panose="020B0604020202020204" pitchFamily="34" charset="0"/>
              <a:buChar char="•"/>
            </a:pPr>
            <a:r>
              <a:rPr lang="en-US" dirty="0"/>
              <a:t>By splitting compute and storage you can scale read and write requests without having to prioritize one over the other, internally handled by Snowflake - this is one of the unique features</a:t>
            </a:r>
          </a:p>
          <a:p>
            <a:pPr lvl="1">
              <a:buFont typeface="Arial" panose="020B0604020202020204" pitchFamily="34" charset="0"/>
              <a:buChar char="•"/>
            </a:pPr>
            <a:r>
              <a:rPr lang="en-US" dirty="0"/>
              <a:t>As data loads into Snowflake, algorithms take over to process and partition the incoming data and create metadata</a:t>
            </a:r>
          </a:p>
          <a:p>
            <a:pPr lvl="1">
              <a:buFont typeface="Arial" panose="020B0604020202020204" pitchFamily="34" charset="0"/>
              <a:buChar char="•"/>
            </a:pPr>
            <a:r>
              <a:rPr lang="en-US" dirty="0"/>
              <a:t>Columnar compression applied to these partitions optimizes the utilization of space as well as improves query performance</a:t>
            </a:r>
          </a:p>
          <a:p>
            <a:pPr lvl="1">
              <a:buFont typeface="Arial" panose="020B0604020202020204" pitchFamily="34" charset="0"/>
              <a:buChar char="•"/>
            </a:pPr>
            <a:r>
              <a:rPr lang="en-US" dirty="0"/>
              <a:t>The data is also encrypted to meet the highest standards of security required by enterprise companies</a:t>
            </a:r>
          </a:p>
        </p:txBody>
      </p:sp>
      <p:pic>
        <p:nvPicPr>
          <p:cNvPr id="3074" name="Picture 2">
            <a:extLst>
              <a:ext uri="{FF2B5EF4-FFF2-40B4-BE49-F238E27FC236}">
                <a16:creationId xmlns:a16="http://schemas.microsoft.com/office/drawing/2014/main" id="{28958504-BF32-4D61-8F4E-E32914D3C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609585"/>
            <a:ext cx="4395216" cy="2724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74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6B96-A456-4A61-8664-A2A4252CAC18}"/>
              </a:ext>
            </a:extLst>
          </p:cNvPr>
          <p:cNvSpPr>
            <a:spLocks noGrp="1"/>
          </p:cNvSpPr>
          <p:nvPr>
            <p:ph type="title"/>
          </p:nvPr>
        </p:nvSpPr>
        <p:spPr/>
        <p:txBody>
          <a:bodyPr/>
          <a:lstStyle/>
          <a:p>
            <a:r>
              <a:rPr lang="en-US" dirty="0"/>
              <a:t>Snowflake architecture</a:t>
            </a:r>
          </a:p>
        </p:txBody>
      </p:sp>
      <p:sp>
        <p:nvSpPr>
          <p:cNvPr id="3" name="Content Placeholder 2">
            <a:extLst>
              <a:ext uri="{FF2B5EF4-FFF2-40B4-BE49-F238E27FC236}">
                <a16:creationId xmlns:a16="http://schemas.microsoft.com/office/drawing/2014/main" id="{AC889CA2-DDD2-40BC-805A-1671D7275B27}"/>
              </a:ext>
            </a:extLst>
          </p:cNvPr>
          <p:cNvSpPr>
            <a:spLocks noGrp="1"/>
          </p:cNvSpPr>
          <p:nvPr>
            <p:ph idx="1"/>
          </p:nvPr>
        </p:nvSpPr>
        <p:spPr>
          <a:xfrm>
            <a:off x="5492496" y="2108201"/>
            <a:ext cx="6541008" cy="3780535"/>
          </a:xfrm>
        </p:spPr>
        <p:txBody>
          <a:bodyPr>
            <a:normAutofit/>
          </a:bodyPr>
          <a:lstStyle/>
          <a:p>
            <a:pPr marL="201168" lvl="1" indent="0">
              <a:buNone/>
            </a:pPr>
            <a:r>
              <a:rPr lang="en-US" sz="2100" dirty="0"/>
              <a:t>Compute layer</a:t>
            </a:r>
          </a:p>
          <a:p>
            <a:pPr lvl="1">
              <a:buFont typeface="Arial" panose="020B0604020202020204" pitchFamily="34" charset="0"/>
              <a:buChar char="•"/>
            </a:pPr>
            <a:r>
              <a:rPr lang="en-US" sz="1800" dirty="0"/>
              <a:t>Snowflake executes queries using a "Virtual Warehouse“ </a:t>
            </a:r>
          </a:p>
          <a:p>
            <a:pPr lvl="2">
              <a:buFont typeface="Arial" panose="020B0604020202020204" pitchFamily="34" charset="0"/>
              <a:buChar char="•"/>
            </a:pPr>
            <a:r>
              <a:rPr lang="en-US" sz="1400" dirty="0"/>
              <a:t>Layer of separation between the query processing and disc storage layer</a:t>
            </a:r>
          </a:p>
          <a:p>
            <a:pPr lvl="1">
              <a:buFont typeface="Arial" panose="020B0604020202020204" pitchFamily="34" charset="0"/>
              <a:buChar char="•"/>
            </a:pPr>
            <a:r>
              <a:rPr lang="en-US" sz="1800" dirty="0"/>
              <a:t>Compute executes queries against the data in the storage layer</a:t>
            </a:r>
            <a:endParaRPr lang="en-US" sz="2200" dirty="0"/>
          </a:p>
          <a:p>
            <a:pPr lvl="1">
              <a:buFont typeface="Arial" panose="020B0604020202020204" pitchFamily="34" charset="0"/>
              <a:buChar char="•"/>
            </a:pPr>
            <a:r>
              <a:rPr lang="en-US" sz="1800" dirty="0"/>
              <a:t>Virtual Warehouses are computing units consisting of several nodes with Snowflake-provisioned CPU and Memory</a:t>
            </a:r>
          </a:p>
          <a:p>
            <a:pPr lvl="2">
              <a:buFont typeface="Arial" panose="020B0604020202020204" pitchFamily="34" charset="0"/>
              <a:buChar char="•"/>
            </a:pPr>
            <a:r>
              <a:rPr lang="en-US" sz="1400" dirty="0"/>
              <a:t>Each virtual warehouse may be configured to use a single storage tier</a:t>
            </a:r>
          </a:p>
          <a:p>
            <a:pPr lvl="1">
              <a:buFont typeface="Arial" panose="020B0604020202020204" pitchFamily="34" charset="0"/>
              <a:buChar char="•"/>
            </a:pPr>
            <a:r>
              <a:rPr lang="en-US" sz="1800" dirty="0"/>
              <a:t>Generally, virtual warehouses operate independently</a:t>
            </a:r>
          </a:p>
        </p:txBody>
      </p:sp>
      <p:pic>
        <p:nvPicPr>
          <p:cNvPr id="3074" name="Picture 2">
            <a:extLst>
              <a:ext uri="{FF2B5EF4-FFF2-40B4-BE49-F238E27FC236}">
                <a16:creationId xmlns:a16="http://schemas.microsoft.com/office/drawing/2014/main" id="{28958504-BF32-4D61-8F4E-E32914D3C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609585"/>
            <a:ext cx="4395216" cy="2724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18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6B96-A456-4A61-8664-A2A4252CAC18}"/>
              </a:ext>
            </a:extLst>
          </p:cNvPr>
          <p:cNvSpPr>
            <a:spLocks noGrp="1"/>
          </p:cNvSpPr>
          <p:nvPr>
            <p:ph type="title"/>
          </p:nvPr>
        </p:nvSpPr>
        <p:spPr/>
        <p:txBody>
          <a:bodyPr/>
          <a:lstStyle/>
          <a:p>
            <a:r>
              <a:rPr lang="en-US" dirty="0"/>
              <a:t>Snowflake architecture</a:t>
            </a:r>
          </a:p>
        </p:txBody>
      </p:sp>
      <p:sp>
        <p:nvSpPr>
          <p:cNvPr id="3" name="Content Placeholder 2">
            <a:extLst>
              <a:ext uri="{FF2B5EF4-FFF2-40B4-BE49-F238E27FC236}">
                <a16:creationId xmlns:a16="http://schemas.microsoft.com/office/drawing/2014/main" id="{AC889CA2-DDD2-40BC-805A-1671D7275B27}"/>
              </a:ext>
            </a:extLst>
          </p:cNvPr>
          <p:cNvSpPr>
            <a:spLocks noGrp="1"/>
          </p:cNvSpPr>
          <p:nvPr>
            <p:ph idx="1"/>
          </p:nvPr>
        </p:nvSpPr>
        <p:spPr>
          <a:xfrm>
            <a:off x="5492496" y="2108201"/>
            <a:ext cx="6541008" cy="4048759"/>
          </a:xfrm>
        </p:spPr>
        <p:txBody>
          <a:bodyPr>
            <a:normAutofit/>
          </a:bodyPr>
          <a:lstStyle/>
          <a:p>
            <a:pPr marL="201168" lvl="1" indent="0">
              <a:buNone/>
            </a:pPr>
            <a:r>
              <a:rPr lang="en-US" sz="2100" dirty="0"/>
              <a:t>Compute layer</a:t>
            </a:r>
          </a:p>
          <a:p>
            <a:pPr lvl="1">
              <a:buFont typeface="Arial" panose="020B0604020202020204" pitchFamily="34" charset="0"/>
              <a:buChar char="•"/>
            </a:pPr>
            <a:r>
              <a:rPr lang="en-US" sz="1800" dirty="0"/>
              <a:t>Uses standard computing infrastructure, i.e. virtual machines available to anyone in a public cloud environment</a:t>
            </a:r>
          </a:p>
          <a:p>
            <a:pPr lvl="1">
              <a:buFont typeface="Arial" panose="020B0604020202020204" pitchFamily="34" charset="0"/>
              <a:buChar char="•"/>
            </a:pPr>
            <a:r>
              <a:rPr lang="en-US" sz="1800" dirty="0"/>
              <a:t>When an incoming query is detected, computing power becomes available immediately to process the request</a:t>
            </a:r>
          </a:p>
          <a:p>
            <a:pPr lvl="1">
              <a:buFont typeface="Arial" panose="020B0604020202020204" pitchFamily="34" charset="0"/>
              <a:buChar char="•"/>
            </a:pPr>
            <a:r>
              <a:rPr lang="en-US" sz="1800" dirty="0"/>
              <a:t>As specialty of Snowflake, it deploys multiple virtual warehouses to process a request while simultaneously maintaining the integrity of the transaction, making the system ACID compliant</a:t>
            </a:r>
          </a:p>
        </p:txBody>
      </p:sp>
      <p:pic>
        <p:nvPicPr>
          <p:cNvPr id="3074" name="Picture 2">
            <a:extLst>
              <a:ext uri="{FF2B5EF4-FFF2-40B4-BE49-F238E27FC236}">
                <a16:creationId xmlns:a16="http://schemas.microsoft.com/office/drawing/2014/main" id="{28958504-BF32-4D61-8F4E-E32914D3C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609585"/>
            <a:ext cx="4395216" cy="2724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63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6B96-A456-4A61-8664-A2A4252CAC18}"/>
              </a:ext>
            </a:extLst>
          </p:cNvPr>
          <p:cNvSpPr>
            <a:spLocks noGrp="1"/>
          </p:cNvSpPr>
          <p:nvPr>
            <p:ph type="title"/>
          </p:nvPr>
        </p:nvSpPr>
        <p:spPr/>
        <p:txBody>
          <a:bodyPr/>
          <a:lstStyle/>
          <a:p>
            <a:r>
              <a:rPr lang="en-US" dirty="0"/>
              <a:t>Snowflake architecture</a:t>
            </a:r>
          </a:p>
        </p:txBody>
      </p:sp>
      <p:sp>
        <p:nvSpPr>
          <p:cNvPr id="3" name="Content Placeholder 2">
            <a:extLst>
              <a:ext uri="{FF2B5EF4-FFF2-40B4-BE49-F238E27FC236}">
                <a16:creationId xmlns:a16="http://schemas.microsoft.com/office/drawing/2014/main" id="{AC889CA2-DDD2-40BC-805A-1671D7275B27}"/>
              </a:ext>
            </a:extLst>
          </p:cNvPr>
          <p:cNvSpPr>
            <a:spLocks noGrp="1"/>
          </p:cNvSpPr>
          <p:nvPr>
            <p:ph idx="1"/>
          </p:nvPr>
        </p:nvSpPr>
        <p:spPr>
          <a:xfrm>
            <a:off x="5492496" y="2108201"/>
            <a:ext cx="6541008" cy="3780535"/>
          </a:xfrm>
        </p:spPr>
        <p:txBody>
          <a:bodyPr>
            <a:normAutofit/>
          </a:bodyPr>
          <a:lstStyle/>
          <a:p>
            <a:pPr marL="201168" lvl="1" indent="0">
              <a:buNone/>
            </a:pPr>
            <a:r>
              <a:rPr lang="en-US" sz="2100" dirty="0"/>
              <a:t>Cloud layer</a:t>
            </a:r>
          </a:p>
          <a:p>
            <a:pPr lvl="1">
              <a:buFont typeface="Arial" panose="020B0604020202020204" pitchFamily="34" charset="0"/>
              <a:buChar char="•"/>
            </a:pPr>
            <a:endParaRPr lang="en-US" sz="1800" dirty="0"/>
          </a:p>
          <a:p>
            <a:pPr lvl="1">
              <a:buFont typeface="Arial" panose="020B0604020202020204" pitchFamily="34" charset="0"/>
              <a:buChar char="•"/>
            </a:pPr>
            <a:r>
              <a:rPr lang="en-US" sz="1800" dirty="0"/>
              <a:t>This is where all the intelligent action happens - authenticating users, management of the cluster, query execution and optimization, security, encryption, and the orchestration of transaction execution</a:t>
            </a:r>
          </a:p>
          <a:p>
            <a:pPr lvl="1">
              <a:buFont typeface="Arial" panose="020B0604020202020204" pitchFamily="34" charset="0"/>
              <a:buChar char="•"/>
            </a:pPr>
            <a:r>
              <a:rPr lang="en-US" sz="1800" dirty="0"/>
              <a:t>Examples:</a:t>
            </a:r>
          </a:p>
          <a:p>
            <a:pPr lvl="2">
              <a:buFont typeface="Arial" panose="020B0604020202020204" pitchFamily="34" charset="0"/>
              <a:buChar char="•"/>
            </a:pPr>
            <a:r>
              <a:rPr lang="en-US" sz="1400" dirty="0"/>
              <a:t>Whenever a login process is initiated, it must traverse this layer</a:t>
            </a:r>
          </a:p>
          <a:p>
            <a:pPr lvl="2">
              <a:buFont typeface="Arial" panose="020B0604020202020204" pitchFamily="34" charset="0"/>
              <a:buChar char="•"/>
            </a:pPr>
            <a:r>
              <a:rPr lang="en-US" sz="1400" dirty="0"/>
              <a:t>Snowflake queries are routed through this layer's analyzer and later to the Compute Layer for execution</a:t>
            </a:r>
          </a:p>
          <a:p>
            <a:pPr lvl="2">
              <a:buFont typeface="Arial" panose="020B0604020202020204" pitchFamily="34" charset="0"/>
              <a:buChar char="•"/>
            </a:pPr>
            <a:r>
              <a:rPr lang="en-US" sz="1400" dirty="0"/>
              <a:t>This layer stores the metadata necessary to improve a query or filter data</a:t>
            </a:r>
          </a:p>
        </p:txBody>
      </p:sp>
      <p:pic>
        <p:nvPicPr>
          <p:cNvPr id="3074" name="Picture 2">
            <a:extLst>
              <a:ext uri="{FF2B5EF4-FFF2-40B4-BE49-F238E27FC236}">
                <a16:creationId xmlns:a16="http://schemas.microsoft.com/office/drawing/2014/main" id="{28958504-BF32-4D61-8F4E-E32914D3C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609585"/>
            <a:ext cx="4395216" cy="2724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60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6B96-A456-4A61-8664-A2A4252CAC18}"/>
              </a:ext>
            </a:extLst>
          </p:cNvPr>
          <p:cNvSpPr>
            <a:spLocks noGrp="1"/>
          </p:cNvSpPr>
          <p:nvPr>
            <p:ph type="title"/>
          </p:nvPr>
        </p:nvSpPr>
        <p:spPr/>
        <p:txBody>
          <a:bodyPr/>
          <a:lstStyle/>
          <a:p>
            <a:r>
              <a:rPr lang="en-US" dirty="0"/>
              <a:t>Snowflake architecture</a:t>
            </a:r>
          </a:p>
        </p:txBody>
      </p:sp>
      <p:sp>
        <p:nvSpPr>
          <p:cNvPr id="3" name="Content Placeholder 2">
            <a:extLst>
              <a:ext uri="{FF2B5EF4-FFF2-40B4-BE49-F238E27FC236}">
                <a16:creationId xmlns:a16="http://schemas.microsoft.com/office/drawing/2014/main" id="{AC889CA2-DDD2-40BC-805A-1671D7275B27}"/>
              </a:ext>
            </a:extLst>
          </p:cNvPr>
          <p:cNvSpPr>
            <a:spLocks noGrp="1"/>
          </p:cNvSpPr>
          <p:nvPr>
            <p:ph idx="1"/>
          </p:nvPr>
        </p:nvSpPr>
        <p:spPr>
          <a:xfrm>
            <a:off x="5492496" y="2108201"/>
            <a:ext cx="6541008" cy="4201159"/>
          </a:xfrm>
        </p:spPr>
        <p:txBody>
          <a:bodyPr>
            <a:normAutofit/>
          </a:bodyPr>
          <a:lstStyle/>
          <a:p>
            <a:pPr marL="201168" lvl="1" indent="0">
              <a:buNone/>
            </a:pPr>
            <a:r>
              <a:rPr lang="en-US" sz="2100" dirty="0"/>
              <a:t>Cloud layer</a:t>
            </a:r>
          </a:p>
          <a:p>
            <a:pPr lvl="1">
              <a:buFont typeface="Arial" panose="020B0604020202020204" pitchFamily="34" charset="0"/>
              <a:buChar char="•"/>
            </a:pPr>
            <a:endParaRPr lang="en-US" sz="1800" dirty="0"/>
          </a:p>
          <a:p>
            <a:pPr lvl="1">
              <a:buFont typeface="Arial" panose="020B0604020202020204" pitchFamily="34" charset="0"/>
              <a:buChar char="•"/>
            </a:pPr>
            <a:r>
              <a:rPr lang="en-US" sz="1800" dirty="0"/>
              <a:t>This layer runs on compute nodes that are stateless and span the entire data center</a:t>
            </a:r>
          </a:p>
          <a:p>
            <a:pPr lvl="1">
              <a:buFont typeface="Arial" panose="020B0604020202020204" pitchFamily="34" charset="0"/>
              <a:buChar char="•"/>
            </a:pPr>
            <a:r>
              <a:rPr lang="en-US" sz="1800" dirty="0"/>
              <a:t>Intelligent use of metadata distributed across the cluster of computing nodes maintains the global state of transactions and the system.</a:t>
            </a:r>
          </a:p>
          <a:p>
            <a:pPr lvl="1">
              <a:buFont typeface="Arial" panose="020B0604020202020204" pitchFamily="34" charset="0"/>
              <a:buChar char="•"/>
            </a:pPr>
            <a:r>
              <a:rPr lang="en-US" sz="1800" dirty="0"/>
              <a:t>Although processing of the metadata takes sizable computing power, by design, the processing of metadata happens on a separate cluster of machines which reduces the impact of the actual compute resources processing the data for the user</a:t>
            </a:r>
          </a:p>
        </p:txBody>
      </p:sp>
      <p:pic>
        <p:nvPicPr>
          <p:cNvPr id="3074" name="Picture 2">
            <a:extLst>
              <a:ext uri="{FF2B5EF4-FFF2-40B4-BE49-F238E27FC236}">
                <a16:creationId xmlns:a16="http://schemas.microsoft.com/office/drawing/2014/main" id="{28958504-BF32-4D61-8F4E-E32914D3C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609585"/>
            <a:ext cx="4395216" cy="2724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26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Space: the final frontier. These are the voyages of the starship Enterprise. Its continuing mission: to explore strange new worlds. To seek out new life and new civilizations. To boldly go where no one has gone before!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JEAN-LUC PICARD</a:t>
            </a:r>
          </a:p>
          <a:p>
            <a:r>
              <a:rPr lang="en-US" dirty="0">
                <a:solidFill>
                  <a:srgbClr val="FFFFFF"/>
                </a:solidFill>
              </a:rPr>
              <a:t>starship captain</a:t>
            </a: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4ABE-0A63-498E-8DE7-463567332DA2}"/>
              </a:ext>
            </a:extLst>
          </p:cNvPr>
          <p:cNvSpPr>
            <a:spLocks noGrp="1"/>
          </p:cNvSpPr>
          <p:nvPr>
            <p:ph type="title"/>
          </p:nvPr>
        </p:nvSpPr>
        <p:spPr/>
        <p:txBody>
          <a:bodyPr/>
          <a:lstStyle/>
          <a:p>
            <a:r>
              <a:rPr lang="en-US" dirty="0"/>
              <a:t>Life cycle of Snowflake query</a:t>
            </a:r>
          </a:p>
        </p:txBody>
      </p:sp>
      <p:sp>
        <p:nvSpPr>
          <p:cNvPr id="3" name="Content Placeholder 2">
            <a:extLst>
              <a:ext uri="{FF2B5EF4-FFF2-40B4-BE49-F238E27FC236}">
                <a16:creationId xmlns:a16="http://schemas.microsoft.com/office/drawing/2014/main" id="{BB014A51-23FD-421A-B4E4-3282E48B0305}"/>
              </a:ext>
            </a:extLst>
          </p:cNvPr>
          <p:cNvSpPr>
            <a:spLocks noGrp="1"/>
          </p:cNvSpPr>
          <p:nvPr>
            <p:ph idx="1"/>
          </p:nvPr>
        </p:nvSpPr>
        <p:spPr>
          <a:xfrm>
            <a:off x="4248912" y="2108201"/>
            <a:ext cx="7498080" cy="4219447"/>
          </a:xfrm>
        </p:spPr>
        <p:txBody>
          <a:bodyPr>
            <a:normAutofit fontScale="92500" lnSpcReduction="10000"/>
          </a:bodyPr>
          <a:lstStyle/>
          <a:p>
            <a:pPr lvl="1">
              <a:buFont typeface="Arial" panose="020B0604020202020204" pitchFamily="34" charset="0"/>
              <a:buChar char="•"/>
            </a:pPr>
            <a:r>
              <a:rPr lang="en-US" sz="1600" dirty="0"/>
              <a:t>When a query is issued, the services layer parses the query, compiles it, and determines which set of partitions hold the data of interest and flags them for scanning</a:t>
            </a:r>
            <a:endParaRPr lang="en-US" dirty="0"/>
          </a:p>
          <a:p>
            <a:pPr lvl="1">
              <a:buFont typeface="Arial" panose="020B0604020202020204" pitchFamily="34" charset="0"/>
              <a:buChar char="•"/>
            </a:pPr>
            <a:r>
              <a:rPr lang="en-US" dirty="0"/>
              <a:t>User can submit query via any supported client/connector provided by Snowflake</a:t>
            </a:r>
          </a:p>
          <a:p>
            <a:pPr lvl="1">
              <a:buFont typeface="Arial" panose="020B0604020202020204" pitchFamily="34" charset="0"/>
              <a:buChar char="•"/>
            </a:pPr>
            <a:r>
              <a:rPr lang="en-US" dirty="0"/>
              <a:t>The cloud service layer then scales up/down the warehouse depending on the indication provided by the user (x-small up to x-large) </a:t>
            </a:r>
          </a:p>
          <a:p>
            <a:pPr lvl="1">
              <a:buFont typeface="Arial" panose="020B0604020202020204" pitchFamily="34" charset="0"/>
              <a:buChar char="•"/>
            </a:pPr>
            <a:r>
              <a:rPr lang="en-US" dirty="0"/>
              <a:t>The cloud service layer first creates a session and checks if the user credential is valid to use the snowflake account using MFA and IP address if applicable.</a:t>
            </a:r>
          </a:p>
          <a:p>
            <a:pPr lvl="1">
              <a:buFont typeface="Arial" panose="020B0604020202020204" pitchFamily="34" charset="0"/>
              <a:buChar char="•"/>
            </a:pPr>
            <a:r>
              <a:rPr lang="en-US" dirty="0"/>
              <a:t>Once the authentication is done then…</a:t>
            </a:r>
          </a:p>
          <a:p>
            <a:pPr lvl="2">
              <a:buFont typeface="Arial" panose="020B0604020202020204" pitchFamily="34" charset="0"/>
              <a:buChar char="•"/>
            </a:pPr>
            <a:r>
              <a:rPr lang="en-US" dirty="0"/>
              <a:t>The logical plan of the query gets created</a:t>
            </a:r>
          </a:p>
          <a:p>
            <a:pPr lvl="2">
              <a:buFont typeface="Arial" panose="020B0604020202020204" pitchFamily="34" charset="0"/>
              <a:buChar char="•"/>
            </a:pPr>
            <a:r>
              <a:rPr lang="en-US" dirty="0"/>
              <a:t>All the objects and operations in the query including the warehouse validated if the respective user has privileges to access the objects</a:t>
            </a:r>
          </a:p>
          <a:p>
            <a:pPr lvl="2">
              <a:buFont typeface="Arial" panose="020B0604020202020204" pitchFamily="34" charset="0"/>
              <a:buChar char="•"/>
            </a:pPr>
            <a:r>
              <a:rPr lang="en-US" dirty="0"/>
              <a:t>Then the optimized query plan is generated and submitted to the computer layer</a:t>
            </a:r>
          </a:p>
          <a:p>
            <a:pPr lvl="2">
              <a:buFont typeface="Arial" panose="020B0604020202020204" pitchFamily="34" charset="0"/>
              <a:buChar char="•"/>
            </a:pPr>
            <a:r>
              <a:rPr lang="en-US" dirty="0"/>
              <a:t>It also resumes the cluster if it is shut down or spins up/down the cluster based on the need</a:t>
            </a:r>
          </a:p>
          <a:p>
            <a:pPr lvl="2">
              <a:buFont typeface="Arial" panose="020B0604020202020204" pitchFamily="34" charset="0"/>
              <a:buChar char="•"/>
            </a:pPr>
            <a:r>
              <a:rPr lang="en-US" dirty="0"/>
              <a:t>Finally, the compute layer reads the data from the storage layer and provides the result to the user</a:t>
            </a:r>
          </a:p>
          <a:p>
            <a:pPr lvl="2">
              <a:buFont typeface="Arial" panose="020B0604020202020204" pitchFamily="34" charset="0"/>
              <a:buChar char="•"/>
            </a:pPr>
            <a:r>
              <a:rPr lang="en-US" dirty="0"/>
              <a:t>The results will get cached for 24 hours, if we run the same query again then the results will automatically get fetched from the cached data</a:t>
            </a:r>
          </a:p>
        </p:txBody>
      </p:sp>
      <p:pic>
        <p:nvPicPr>
          <p:cNvPr id="1026" name="Picture 2">
            <a:extLst>
              <a:ext uri="{FF2B5EF4-FFF2-40B4-BE49-F238E27FC236}">
                <a16:creationId xmlns:a16="http://schemas.microsoft.com/office/drawing/2014/main" id="{89AD8532-6662-4644-995E-F430F67B4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321" y="2274622"/>
            <a:ext cx="3133344" cy="3173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96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4ABE-0A63-498E-8DE7-463567332DA2}"/>
              </a:ext>
            </a:extLst>
          </p:cNvPr>
          <p:cNvSpPr>
            <a:spLocks noGrp="1"/>
          </p:cNvSpPr>
          <p:nvPr>
            <p:ph type="title"/>
          </p:nvPr>
        </p:nvSpPr>
        <p:spPr/>
        <p:txBody>
          <a:bodyPr/>
          <a:lstStyle/>
          <a:p>
            <a:r>
              <a:rPr lang="en-US" dirty="0"/>
              <a:t>Snowflake versions</a:t>
            </a:r>
          </a:p>
        </p:txBody>
      </p:sp>
      <p:pic>
        <p:nvPicPr>
          <p:cNvPr id="2050" name="Picture 2">
            <a:extLst>
              <a:ext uri="{FF2B5EF4-FFF2-40B4-BE49-F238E27FC236}">
                <a16:creationId xmlns:a16="http://schemas.microsoft.com/office/drawing/2014/main" id="{C45A4DF0-C382-4194-A7FA-DB17C7B97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168" y="2007097"/>
            <a:ext cx="6398038" cy="4297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403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4ABE-0A63-498E-8DE7-463567332DA2}"/>
              </a:ext>
            </a:extLst>
          </p:cNvPr>
          <p:cNvSpPr>
            <a:spLocks noGrp="1"/>
          </p:cNvSpPr>
          <p:nvPr>
            <p:ph type="title"/>
          </p:nvPr>
        </p:nvSpPr>
        <p:spPr/>
        <p:txBody>
          <a:bodyPr/>
          <a:lstStyle/>
          <a:p>
            <a:r>
              <a:rPr lang="en-US" dirty="0"/>
              <a:t>Some unique Snowflake features</a:t>
            </a:r>
          </a:p>
        </p:txBody>
      </p:sp>
      <p:sp>
        <p:nvSpPr>
          <p:cNvPr id="4" name="Content Placeholder 2">
            <a:extLst>
              <a:ext uri="{FF2B5EF4-FFF2-40B4-BE49-F238E27FC236}">
                <a16:creationId xmlns:a16="http://schemas.microsoft.com/office/drawing/2014/main" id="{B89D93FD-C8E8-431E-BB3B-C5C7A541213E}"/>
              </a:ext>
            </a:extLst>
          </p:cNvPr>
          <p:cNvSpPr>
            <a:spLocks noGrp="1"/>
          </p:cNvSpPr>
          <p:nvPr>
            <p:ph idx="1"/>
          </p:nvPr>
        </p:nvSpPr>
        <p:spPr>
          <a:xfrm>
            <a:off x="1176528" y="2010665"/>
            <a:ext cx="10058400" cy="4219447"/>
          </a:xfrm>
        </p:spPr>
        <p:txBody>
          <a:bodyPr>
            <a:normAutofit/>
          </a:bodyPr>
          <a:lstStyle/>
          <a:p>
            <a:pPr lvl="1">
              <a:buFont typeface="Arial" panose="020B0604020202020204" pitchFamily="34" charset="0"/>
              <a:buChar char="•"/>
            </a:pPr>
            <a:endParaRPr lang="en-US" dirty="0"/>
          </a:p>
          <a:p>
            <a:pPr lvl="1">
              <a:buFont typeface="Arial" panose="020B0604020202020204" pitchFamily="34" charset="0"/>
              <a:buChar char="•"/>
            </a:pPr>
            <a:r>
              <a:rPr lang="en-US" dirty="0"/>
              <a:t>These are some of unique or specific features of Snowflake </a:t>
            </a:r>
          </a:p>
          <a:p>
            <a:pPr lvl="2">
              <a:buFont typeface="Arial" panose="020B0604020202020204" pitchFamily="34" charset="0"/>
              <a:buChar char="•"/>
            </a:pPr>
            <a:r>
              <a:rPr lang="en-US" dirty="0"/>
              <a:t>Micro Partitions</a:t>
            </a:r>
          </a:p>
          <a:p>
            <a:pPr lvl="2">
              <a:buFont typeface="Arial" panose="020B0604020202020204" pitchFamily="34" charset="0"/>
              <a:buChar char="•"/>
            </a:pPr>
            <a:r>
              <a:rPr lang="en-US" dirty="0"/>
              <a:t>Time Travel</a:t>
            </a:r>
          </a:p>
          <a:p>
            <a:pPr lvl="2">
              <a:buFont typeface="Arial" panose="020B0604020202020204" pitchFamily="34" charset="0"/>
              <a:buChar char="•"/>
            </a:pPr>
            <a:r>
              <a:rPr lang="en-US" dirty="0"/>
              <a:t>Compressed Storage Cost</a:t>
            </a:r>
          </a:p>
          <a:p>
            <a:pPr lvl="2">
              <a:buFont typeface="Arial" panose="020B0604020202020204" pitchFamily="34" charset="0"/>
              <a:buChar char="•"/>
            </a:pPr>
            <a:r>
              <a:rPr lang="en-US" dirty="0"/>
              <a:t>Data Caching</a:t>
            </a:r>
          </a:p>
          <a:p>
            <a:pPr lvl="2">
              <a:buFont typeface="Arial" panose="020B0604020202020204" pitchFamily="34" charset="0"/>
              <a:buChar char="•"/>
            </a:pPr>
            <a:r>
              <a:rPr lang="en-US" dirty="0"/>
              <a:t>Data Sharing</a:t>
            </a:r>
          </a:p>
          <a:p>
            <a:pPr lvl="2">
              <a:buFont typeface="Arial" panose="020B0604020202020204" pitchFamily="34" charset="0"/>
              <a:buChar char="•"/>
            </a:pPr>
            <a:r>
              <a:rPr lang="en-US" dirty="0"/>
              <a:t>Virtual Warehouse</a:t>
            </a:r>
          </a:p>
          <a:p>
            <a:pPr lvl="2">
              <a:buFont typeface="Arial" panose="020B0604020202020204" pitchFamily="34" charset="0"/>
              <a:buChar char="•"/>
            </a:pPr>
            <a:r>
              <a:rPr lang="en-US" dirty="0"/>
              <a:t>Zero Clone Copy</a:t>
            </a:r>
          </a:p>
          <a:p>
            <a:pPr lvl="2">
              <a:buFont typeface="Arial" panose="020B0604020202020204" pitchFamily="34" charset="0"/>
              <a:buChar char="•"/>
            </a:pPr>
            <a:r>
              <a:rPr lang="en-US" dirty="0"/>
              <a:t>Micro Partitioning</a:t>
            </a:r>
          </a:p>
          <a:p>
            <a:pPr lvl="2">
              <a:buFont typeface="Arial" panose="020B0604020202020204" pitchFamily="34" charset="0"/>
              <a:buChar char="•"/>
            </a:pPr>
            <a:r>
              <a:rPr lang="en-US" dirty="0"/>
              <a:t>7 days Fail Safe</a:t>
            </a:r>
          </a:p>
          <a:p>
            <a:pPr lvl="2">
              <a:buFont typeface="Arial" panose="020B0604020202020204" pitchFamily="34" charset="0"/>
              <a:buChar char="•"/>
            </a:pPr>
            <a:r>
              <a:rPr lang="en-US" dirty="0"/>
              <a:t>Cross-Cloud DB Replication</a:t>
            </a:r>
          </a:p>
        </p:txBody>
      </p:sp>
    </p:spTree>
    <p:extLst>
      <p:ext uri="{BB962C8B-B14F-4D97-AF65-F5344CB8AC3E}">
        <p14:creationId xmlns:p14="http://schemas.microsoft.com/office/powerpoint/2010/main" val="2660993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DD20-D93D-CAAD-A2EB-886A966674CE}"/>
              </a:ext>
            </a:extLst>
          </p:cNvPr>
          <p:cNvSpPr>
            <a:spLocks noGrp="1"/>
          </p:cNvSpPr>
          <p:nvPr>
            <p:ph type="title"/>
          </p:nvPr>
        </p:nvSpPr>
        <p:spPr/>
        <p:txBody>
          <a:bodyPr/>
          <a:lstStyle/>
          <a:p>
            <a:r>
              <a:rPr lang="en-US" dirty="0"/>
              <a:t>Opening Snowflake test account</a:t>
            </a:r>
          </a:p>
        </p:txBody>
      </p:sp>
      <p:sp>
        <p:nvSpPr>
          <p:cNvPr id="3" name="Content Placeholder 2">
            <a:extLst>
              <a:ext uri="{FF2B5EF4-FFF2-40B4-BE49-F238E27FC236}">
                <a16:creationId xmlns:a16="http://schemas.microsoft.com/office/drawing/2014/main" id="{E4D57B70-F914-DCB7-3537-2C230F3ECD8F}"/>
              </a:ext>
            </a:extLst>
          </p:cNvPr>
          <p:cNvSpPr>
            <a:spLocks noGrp="1"/>
          </p:cNvSpPr>
          <p:nvPr>
            <p:ph idx="1"/>
          </p:nvPr>
        </p:nvSpPr>
        <p:spPr/>
        <p:txBody>
          <a:bodyPr>
            <a:normAutofit/>
          </a:bodyPr>
          <a:lstStyle/>
          <a:p>
            <a:pPr>
              <a:buFont typeface="Arial" panose="020B0604020202020204" pitchFamily="34" charset="0"/>
              <a:buChar char="•"/>
            </a:pPr>
            <a:r>
              <a:rPr lang="en-US" dirty="0"/>
              <a:t> Get a one-time email or use a dedicated “spam” e-mail, no payment information required</a:t>
            </a:r>
          </a:p>
          <a:p>
            <a:pPr>
              <a:buFont typeface="Arial" panose="020B0604020202020204" pitchFamily="34" charset="0"/>
              <a:buChar char="•"/>
            </a:pPr>
            <a:r>
              <a:rPr lang="en-US" dirty="0"/>
              <a:t> Follow this step-by-step guide</a:t>
            </a:r>
          </a:p>
          <a:p>
            <a:pPr lvl="1">
              <a:buFont typeface="Arial" panose="020B0604020202020204" pitchFamily="34" charset="0"/>
              <a:buChar char="•"/>
            </a:pPr>
            <a:r>
              <a:rPr lang="en-US" dirty="0"/>
              <a:t>Go to signup page – </a:t>
            </a:r>
            <a:r>
              <a:rPr lang="en-US" dirty="0">
                <a:hlinkClick r:id="rId2"/>
              </a:rPr>
              <a:t>https://signup.snowflake.com</a:t>
            </a:r>
            <a:r>
              <a:rPr lang="en-US" dirty="0"/>
              <a:t> – and fill-in required information</a:t>
            </a:r>
          </a:p>
          <a:p>
            <a:pPr lvl="1">
              <a:buFont typeface="Arial" panose="020B0604020202020204" pitchFamily="34" charset="0"/>
              <a:buChar char="•"/>
            </a:pPr>
            <a:r>
              <a:rPr lang="en-US" dirty="0"/>
              <a:t>Select Snowflake Edition ( unless you need to test features from Business-Critical Edition, choose Enterprise Edition )</a:t>
            </a:r>
          </a:p>
          <a:p>
            <a:pPr lvl="1">
              <a:buFont typeface="Arial" panose="020B0604020202020204" pitchFamily="34" charset="0"/>
              <a:buChar char="•"/>
            </a:pPr>
            <a:r>
              <a:rPr lang="en-US" dirty="0"/>
              <a:t>Choose one of three cloud providers – AWS, Microsoft Azure or Google Cloud Platform (GCP)</a:t>
            </a:r>
          </a:p>
          <a:p>
            <a:pPr lvl="1">
              <a:buFont typeface="Arial" panose="020B0604020202020204" pitchFamily="34" charset="0"/>
              <a:buChar char="•"/>
            </a:pPr>
            <a:r>
              <a:rPr lang="en-US" dirty="0"/>
              <a:t>Physical location - choose a region close to your physical location; this reduces latency</a:t>
            </a:r>
          </a:p>
          <a:p>
            <a:pPr lvl="1">
              <a:buFont typeface="Arial" panose="020B0604020202020204" pitchFamily="34" charset="0"/>
              <a:buChar char="•"/>
            </a:pPr>
            <a:r>
              <a:rPr lang="en-US" dirty="0"/>
              <a:t>Go to your email inbox and activate the account - you will find the URL to access your Snowflake account</a:t>
            </a:r>
          </a:p>
          <a:p>
            <a:pPr lvl="1">
              <a:buFont typeface="Arial" panose="020B0604020202020204" pitchFamily="34" charset="0"/>
              <a:buChar char="•"/>
            </a:pPr>
            <a:r>
              <a:rPr lang="en-US" dirty="0"/>
              <a:t>Choose a Username and Password</a:t>
            </a:r>
          </a:p>
        </p:txBody>
      </p:sp>
      <p:pic>
        <p:nvPicPr>
          <p:cNvPr id="4" name="Picture 2" descr="Snowflake Sign Up page">
            <a:extLst>
              <a:ext uri="{FF2B5EF4-FFF2-40B4-BE49-F238E27FC236}">
                <a16:creationId xmlns:a16="http://schemas.microsoft.com/office/drawing/2014/main" id="{51C15FED-0D5B-FECE-5515-F8F1BB213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174" y="2901937"/>
            <a:ext cx="3459725" cy="21734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oose Snowflake Edition, Platform and Region">
            <a:extLst>
              <a:ext uri="{FF2B5EF4-FFF2-40B4-BE49-F238E27FC236}">
                <a16:creationId xmlns:a16="http://schemas.microsoft.com/office/drawing/2014/main" id="{3AA6E7EF-E532-6411-2D07-457858905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4429" y="528637"/>
            <a:ext cx="3771900" cy="58007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Set Username and Password for Snowflake account">
            <a:extLst>
              <a:ext uri="{FF2B5EF4-FFF2-40B4-BE49-F238E27FC236}">
                <a16:creationId xmlns:a16="http://schemas.microsoft.com/office/drawing/2014/main" id="{FE622658-CC07-4D78-4E68-FEE46EE3F0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3229" y="1143000"/>
            <a:ext cx="3781425" cy="4933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uccessful Sign Up message">
            <a:extLst>
              <a:ext uri="{FF2B5EF4-FFF2-40B4-BE49-F238E27FC236}">
                <a16:creationId xmlns:a16="http://schemas.microsoft.com/office/drawing/2014/main" id="{0149C4F3-670B-38D0-A69C-3B48A2164F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3818" y="1690687"/>
            <a:ext cx="3762375"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68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DD20-D93D-CAAD-A2EB-886A966674CE}"/>
              </a:ext>
            </a:extLst>
          </p:cNvPr>
          <p:cNvSpPr>
            <a:spLocks noGrp="1"/>
          </p:cNvSpPr>
          <p:nvPr>
            <p:ph type="title"/>
          </p:nvPr>
        </p:nvSpPr>
        <p:spPr/>
        <p:txBody>
          <a:bodyPr/>
          <a:lstStyle/>
          <a:p>
            <a:r>
              <a:rPr lang="en-US" dirty="0"/>
              <a:t>Opening Snowflake test account</a:t>
            </a:r>
          </a:p>
        </p:txBody>
      </p:sp>
      <p:sp>
        <p:nvSpPr>
          <p:cNvPr id="3" name="Content Placeholder 2">
            <a:extLst>
              <a:ext uri="{FF2B5EF4-FFF2-40B4-BE49-F238E27FC236}">
                <a16:creationId xmlns:a16="http://schemas.microsoft.com/office/drawing/2014/main" id="{E4D57B70-F914-DCB7-3537-2C230F3ECD8F}"/>
              </a:ext>
            </a:extLst>
          </p:cNvPr>
          <p:cNvSpPr>
            <a:spLocks noGrp="1"/>
          </p:cNvSpPr>
          <p:nvPr>
            <p:ph idx="1"/>
          </p:nvPr>
        </p:nvSpPr>
        <p:spPr/>
        <p:txBody>
          <a:bodyPr>
            <a:normAutofit/>
          </a:bodyPr>
          <a:lstStyle/>
          <a:p>
            <a:pPr marL="0" indent="0">
              <a:buNone/>
            </a:pPr>
            <a:endParaRPr lang="en-US" dirty="0"/>
          </a:p>
          <a:p>
            <a:pPr marL="0" indent="0">
              <a:buNone/>
            </a:pPr>
            <a:r>
              <a:rPr lang="en-US" dirty="0"/>
              <a:t>What do we get with trial account</a:t>
            </a:r>
          </a:p>
          <a:p>
            <a:pPr lvl="1">
              <a:buFont typeface="Arial" panose="020B0604020202020204" pitchFamily="34" charset="0"/>
              <a:buChar char="•"/>
            </a:pPr>
            <a:r>
              <a:rPr lang="en-US" dirty="0"/>
              <a:t>Trial account includes $400 worth of credits for roughly 40-day period, whichever occurs first</a:t>
            </a:r>
          </a:p>
          <a:p>
            <a:pPr lvl="1">
              <a:buFont typeface="Arial" panose="020B0604020202020204" pitchFamily="34" charset="0"/>
              <a:buChar char="•"/>
            </a:pPr>
            <a:r>
              <a:rPr lang="en-US" dirty="0"/>
              <a:t>Trial can be started using any Snowflake edition, cloud platform, or region</a:t>
            </a:r>
          </a:p>
          <a:p>
            <a:pPr lvl="1">
              <a:buFont typeface="Arial" panose="020B0604020202020204" pitchFamily="34" charset="0"/>
              <a:buChar char="•"/>
            </a:pPr>
            <a:r>
              <a:rPr lang="en-US" dirty="0"/>
              <a:t>At the end of the trial, your account will be suspended</a:t>
            </a:r>
          </a:p>
          <a:p>
            <a:pPr lvl="2">
              <a:buFont typeface="Arial" panose="020B0604020202020204" pitchFamily="34" charset="0"/>
              <a:buChar char="•"/>
            </a:pPr>
            <a:r>
              <a:rPr lang="en-US" sz="1500" dirty="0"/>
              <a:t>You can still log into a suspended account, but you cannot use any features</a:t>
            </a:r>
          </a:p>
          <a:p>
            <a:pPr lvl="1">
              <a:buFont typeface="Arial" panose="020B0604020202020204" pitchFamily="34" charset="0"/>
              <a:buChar char="•"/>
            </a:pPr>
            <a:r>
              <a:rPr lang="en-US" dirty="0"/>
              <a:t>Once the trial is over, the account can be converted to a paid account by adding credit card details</a:t>
            </a:r>
          </a:p>
        </p:txBody>
      </p:sp>
    </p:spTree>
    <p:extLst>
      <p:ext uri="{BB962C8B-B14F-4D97-AF65-F5344CB8AC3E}">
        <p14:creationId xmlns:p14="http://schemas.microsoft.com/office/powerpoint/2010/main" val="360530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4EBAA5-0E7D-4292-8BD1-AA66AC4E62EA}"/>
              </a:ext>
            </a:extLst>
          </p:cNvPr>
          <p:cNvSpPr>
            <a:spLocks noGrp="1"/>
          </p:cNvSpPr>
          <p:nvPr>
            <p:ph type="ctrTitle"/>
          </p:nvPr>
        </p:nvSpPr>
        <p:spPr/>
        <p:txBody>
          <a:bodyPr>
            <a:normAutofit/>
          </a:bodyPr>
          <a:lstStyle/>
          <a:p>
            <a:r>
              <a:rPr lang="en-US" sz="6600" dirty="0"/>
              <a:t>Best practices</a:t>
            </a:r>
          </a:p>
        </p:txBody>
      </p:sp>
      <p:sp>
        <p:nvSpPr>
          <p:cNvPr id="5" name="Subtitle 4">
            <a:extLst>
              <a:ext uri="{FF2B5EF4-FFF2-40B4-BE49-F238E27FC236}">
                <a16:creationId xmlns:a16="http://schemas.microsoft.com/office/drawing/2014/main" id="{9732C5F7-0216-475D-9016-A6A97F56A18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49604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D919-42C4-470F-A440-8AF3365377B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4E1F360-FB1D-4452-86DD-CE0B826189C2}"/>
              </a:ext>
            </a:extLst>
          </p:cNvPr>
          <p:cNvSpPr>
            <a:spLocks noGrp="1"/>
          </p:cNvSpPr>
          <p:nvPr>
            <p:ph idx="1"/>
          </p:nvPr>
        </p:nvSpPr>
        <p:spPr>
          <a:xfrm>
            <a:off x="1097279" y="2115575"/>
            <a:ext cx="10686681" cy="3760891"/>
          </a:xfrm>
        </p:spPr>
        <p:txBody>
          <a:bodyPr>
            <a:normAutofit/>
          </a:bodyPr>
          <a:lstStyle/>
          <a:p>
            <a:r>
              <a:rPr lang="en-US" dirty="0"/>
              <a:t>High-level data manipulation steps:</a:t>
            </a:r>
          </a:p>
          <a:p>
            <a:pPr lvl="1">
              <a:buFont typeface="Arial" panose="020B0604020202020204" pitchFamily="34" charset="0"/>
              <a:buChar char="•"/>
            </a:pPr>
            <a:r>
              <a:rPr lang="en-US" dirty="0"/>
              <a:t>Data flows into in DWH through data ingestion tools like Airflow/Prefect, making sure raw data is available. </a:t>
            </a:r>
          </a:p>
          <a:p>
            <a:pPr lvl="1">
              <a:buFont typeface="Arial" panose="020B0604020202020204" pitchFamily="34" charset="0"/>
              <a:buChar char="•"/>
            </a:pPr>
            <a:r>
              <a:rPr lang="en-US" dirty="0"/>
              <a:t>Data is transformed using SQL and modern data transformation tools like dbt</a:t>
            </a:r>
          </a:p>
          <a:p>
            <a:pPr lvl="1">
              <a:buFont typeface="Arial" panose="020B0604020202020204" pitchFamily="34" charset="0"/>
              <a:buChar char="•"/>
            </a:pPr>
            <a:r>
              <a:rPr lang="en-US" dirty="0"/>
              <a:t>Data then flows out of it to business users and data visualization platforms</a:t>
            </a:r>
          </a:p>
          <a:p>
            <a:r>
              <a:rPr lang="en-US" dirty="0"/>
              <a:t>It is imperative that it is done correctly, considering different factors like development and production, security, and business use cases</a:t>
            </a:r>
          </a:p>
          <a:p>
            <a:r>
              <a:rPr lang="en-US" dirty="0"/>
              <a:t>Focus of this chapter is how to organize your DWH so that as little as possible goes wrong</a:t>
            </a:r>
          </a:p>
          <a:p>
            <a:r>
              <a:rPr lang="en-US" dirty="0"/>
              <a:t>We cover decisions on your data warehouse solution, databases, schemas and different types of tables</a:t>
            </a:r>
          </a:p>
        </p:txBody>
      </p:sp>
    </p:spTree>
    <p:extLst>
      <p:ext uri="{BB962C8B-B14F-4D97-AF65-F5344CB8AC3E}">
        <p14:creationId xmlns:p14="http://schemas.microsoft.com/office/powerpoint/2010/main" val="222609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B999-A40F-4DFC-99EA-20421688D54A}"/>
              </a:ext>
            </a:extLst>
          </p:cNvPr>
          <p:cNvSpPr>
            <a:spLocks noGrp="1"/>
          </p:cNvSpPr>
          <p:nvPr>
            <p:ph type="title"/>
          </p:nvPr>
        </p:nvSpPr>
        <p:spPr/>
        <p:txBody>
          <a:bodyPr/>
          <a:lstStyle/>
          <a:p>
            <a:r>
              <a:rPr lang="en-US" dirty="0"/>
              <a:t>Database organization</a:t>
            </a:r>
          </a:p>
        </p:txBody>
      </p:sp>
      <p:sp>
        <p:nvSpPr>
          <p:cNvPr id="3" name="Content Placeholder 2">
            <a:extLst>
              <a:ext uri="{FF2B5EF4-FFF2-40B4-BE49-F238E27FC236}">
                <a16:creationId xmlns:a16="http://schemas.microsoft.com/office/drawing/2014/main" id="{A1E64A09-1CA0-4850-A3DB-315F045F660D}"/>
              </a:ext>
            </a:extLst>
          </p:cNvPr>
          <p:cNvSpPr>
            <a:spLocks noGrp="1"/>
          </p:cNvSpPr>
          <p:nvPr>
            <p:ph idx="1"/>
          </p:nvPr>
        </p:nvSpPr>
        <p:spPr>
          <a:xfrm>
            <a:off x="5832003" y="2108201"/>
            <a:ext cx="5620120" cy="3760891"/>
          </a:xfrm>
        </p:spPr>
        <p:txBody>
          <a:bodyPr>
            <a:normAutofit/>
          </a:bodyPr>
          <a:lstStyle/>
          <a:p>
            <a:r>
              <a:rPr lang="en-US" dirty="0"/>
              <a:t>Raw data:</a:t>
            </a:r>
          </a:p>
          <a:p>
            <a:pPr lvl="1">
              <a:buFont typeface="Arial" panose="020B0604020202020204" pitchFamily="34" charset="0"/>
              <a:buChar char="•"/>
            </a:pPr>
            <a:r>
              <a:rPr lang="en-US" dirty="0"/>
              <a:t>It is “highly recommend” to create a Snowflake database to ingest all of raw data</a:t>
            </a:r>
          </a:p>
          <a:p>
            <a:pPr lvl="1">
              <a:buFont typeface="Arial" panose="020B0604020202020204" pitchFamily="34" charset="0"/>
              <a:buChar char="•"/>
            </a:pPr>
            <a:r>
              <a:rPr lang="en-US" dirty="0"/>
              <a:t>This way you can re-run data models in the case of errors</a:t>
            </a:r>
          </a:p>
          <a:p>
            <a:pPr lvl="1">
              <a:buFont typeface="Arial" panose="020B0604020202020204" pitchFamily="34" charset="0"/>
              <a:buChar char="•"/>
            </a:pPr>
            <a:r>
              <a:rPr lang="en-US" dirty="0"/>
              <a:t>It is imperative that the only “system” has full access to this is your ingestion tool – Airflow, Airbyte, Prefect, …</a:t>
            </a:r>
          </a:p>
          <a:p>
            <a:pPr lvl="2">
              <a:buFont typeface="Arial" panose="020B0604020202020204" pitchFamily="34" charset="0"/>
              <a:buChar char="•"/>
            </a:pPr>
            <a:r>
              <a:rPr lang="en-US" dirty="0"/>
              <a:t>Only other “user” that loads this database will be another ingestion tool</a:t>
            </a:r>
          </a:p>
          <a:p>
            <a:pPr lvl="2">
              <a:buFont typeface="Arial" panose="020B0604020202020204" pitchFamily="34" charset="0"/>
              <a:buChar char="•"/>
            </a:pPr>
            <a:r>
              <a:rPr lang="en-US" dirty="0"/>
              <a:t>No human user can do anything on ingestion, except reading rights</a:t>
            </a:r>
          </a:p>
          <a:p>
            <a:pPr lvl="1">
              <a:buFont typeface="Arial" panose="020B0604020202020204" pitchFamily="34" charset="0"/>
              <a:buChar char="•"/>
            </a:pPr>
            <a:r>
              <a:rPr lang="en-US" dirty="0"/>
              <a:t>All manual data correction should be, ideally, possible through tasks in ingestion tools, or as one-time user “incident” interventions</a:t>
            </a:r>
          </a:p>
        </p:txBody>
      </p:sp>
      <p:pic>
        <p:nvPicPr>
          <p:cNvPr id="5" name="Picture 4">
            <a:extLst>
              <a:ext uri="{FF2B5EF4-FFF2-40B4-BE49-F238E27FC236}">
                <a16:creationId xmlns:a16="http://schemas.microsoft.com/office/drawing/2014/main" id="{385BE464-B5AD-44AE-97B4-96D452EB51AC}"/>
              </a:ext>
            </a:extLst>
          </p:cNvPr>
          <p:cNvPicPr>
            <a:picLocks noChangeAspect="1"/>
          </p:cNvPicPr>
          <p:nvPr/>
        </p:nvPicPr>
        <p:blipFill>
          <a:blip r:embed="rId2"/>
          <a:stretch>
            <a:fillRect/>
          </a:stretch>
        </p:blipFill>
        <p:spPr>
          <a:xfrm>
            <a:off x="4059891" y="4824021"/>
            <a:ext cx="1857375" cy="1533525"/>
          </a:xfrm>
          <a:prstGeom prst="rect">
            <a:avLst/>
          </a:prstGeom>
        </p:spPr>
      </p:pic>
      <p:pic>
        <p:nvPicPr>
          <p:cNvPr id="7" name="Picture 6">
            <a:extLst>
              <a:ext uri="{FF2B5EF4-FFF2-40B4-BE49-F238E27FC236}">
                <a16:creationId xmlns:a16="http://schemas.microsoft.com/office/drawing/2014/main" id="{3E40790D-91EB-48EA-9D63-D4F9C28B9943}"/>
              </a:ext>
            </a:extLst>
          </p:cNvPr>
          <p:cNvPicPr>
            <a:picLocks noChangeAspect="1"/>
          </p:cNvPicPr>
          <p:nvPr/>
        </p:nvPicPr>
        <p:blipFill>
          <a:blip r:embed="rId3"/>
          <a:stretch>
            <a:fillRect/>
          </a:stretch>
        </p:blipFill>
        <p:spPr>
          <a:xfrm>
            <a:off x="1097280" y="2371725"/>
            <a:ext cx="4714875" cy="2114550"/>
          </a:xfrm>
          <a:prstGeom prst="rect">
            <a:avLst/>
          </a:prstGeom>
        </p:spPr>
      </p:pic>
    </p:spTree>
    <p:extLst>
      <p:ext uri="{BB962C8B-B14F-4D97-AF65-F5344CB8AC3E}">
        <p14:creationId xmlns:p14="http://schemas.microsoft.com/office/powerpoint/2010/main" val="212655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B999-A40F-4DFC-99EA-20421688D54A}"/>
              </a:ext>
            </a:extLst>
          </p:cNvPr>
          <p:cNvSpPr>
            <a:spLocks noGrp="1"/>
          </p:cNvSpPr>
          <p:nvPr>
            <p:ph type="title"/>
          </p:nvPr>
        </p:nvSpPr>
        <p:spPr/>
        <p:txBody>
          <a:bodyPr/>
          <a:lstStyle/>
          <a:p>
            <a:r>
              <a:rPr lang="en-US" dirty="0"/>
              <a:t>Database organization</a:t>
            </a:r>
          </a:p>
        </p:txBody>
      </p:sp>
      <p:sp>
        <p:nvSpPr>
          <p:cNvPr id="3" name="Content Placeholder 2">
            <a:extLst>
              <a:ext uri="{FF2B5EF4-FFF2-40B4-BE49-F238E27FC236}">
                <a16:creationId xmlns:a16="http://schemas.microsoft.com/office/drawing/2014/main" id="{A1E64A09-1CA0-4850-A3DB-315F045F660D}"/>
              </a:ext>
            </a:extLst>
          </p:cNvPr>
          <p:cNvSpPr>
            <a:spLocks noGrp="1"/>
          </p:cNvSpPr>
          <p:nvPr>
            <p:ph idx="1"/>
          </p:nvPr>
        </p:nvSpPr>
        <p:spPr>
          <a:xfrm>
            <a:off x="5832003" y="2108201"/>
            <a:ext cx="5620120" cy="4012380"/>
          </a:xfrm>
        </p:spPr>
        <p:txBody>
          <a:bodyPr>
            <a:normAutofit/>
          </a:bodyPr>
          <a:lstStyle/>
          <a:p>
            <a:r>
              <a:rPr lang="en-US" dirty="0"/>
              <a:t>Transformed data – BASE models</a:t>
            </a:r>
          </a:p>
          <a:p>
            <a:pPr lvl="1">
              <a:buFont typeface="Arial" panose="020B0604020202020204" pitchFamily="34" charset="0"/>
              <a:buChar char="•"/>
            </a:pPr>
            <a:r>
              <a:rPr lang="en-US" dirty="0"/>
              <a:t>Usually there is a couple of types of transformations</a:t>
            </a:r>
          </a:p>
          <a:p>
            <a:pPr lvl="1">
              <a:buFont typeface="Arial" panose="020B0604020202020204" pitchFamily="34" charset="0"/>
              <a:buChar char="•"/>
            </a:pPr>
            <a:r>
              <a:rPr lang="en-US" dirty="0"/>
              <a:t>We start with “BASE” models – basic transformations that are done on the raw data</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a:t>Best practice - avoid having your transformations read from your raw database</a:t>
            </a:r>
          </a:p>
          <a:p>
            <a:pPr lvl="1">
              <a:buFont typeface="Arial" panose="020B0604020202020204" pitchFamily="34" charset="0"/>
              <a:buChar char="•"/>
            </a:pPr>
            <a:r>
              <a:rPr lang="en-US" dirty="0"/>
              <a:t>They should always read from another Snowflake database that contains them – they are almost same as “RAW” database but with basic transformations such as data type casting and field name changes</a:t>
            </a:r>
          </a:p>
        </p:txBody>
      </p:sp>
      <p:pic>
        <p:nvPicPr>
          <p:cNvPr id="7" name="Picture 6">
            <a:extLst>
              <a:ext uri="{FF2B5EF4-FFF2-40B4-BE49-F238E27FC236}">
                <a16:creationId xmlns:a16="http://schemas.microsoft.com/office/drawing/2014/main" id="{3E40790D-91EB-48EA-9D63-D4F9C28B9943}"/>
              </a:ext>
            </a:extLst>
          </p:cNvPr>
          <p:cNvPicPr>
            <a:picLocks noChangeAspect="1"/>
          </p:cNvPicPr>
          <p:nvPr/>
        </p:nvPicPr>
        <p:blipFill>
          <a:blip r:embed="rId2"/>
          <a:stretch>
            <a:fillRect/>
          </a:stretch>
        </p:blipFill>
        <p:spPr>
          <a:xfrm>
            <a:off x="1097280" y="2371725"/>
            <a:ext cx="4714875" cy="2114550"/>
          </a:xfrm>
          <a:prstGeom prst="rect">
            <a:avLst/>
          </a:prstGeom>
        </p:spPr>
      </p:pic>
    </p:spTree>
    <p:extLst>
      <p:ext uri="{BB962C8B-B14F-4D97-AF65-F5344CB8AC3E}">
        <p14:creationId xmlns:p14="http://schemas.microsoft.com/office/powerpoint/2010/main" val="98186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B999-A40F-4DFC-99EA-20421688D54A}"/>
              </a:ext>
            </a:extLst>
          </p:cNvPr>
          <p:cNvSpPr>
            <a:spLocks noGrp="1"/>
          </p:cNvSpPr>
          <p:nvPr>
            <p:ph type="title"/>
          </p:nvPr>
        </p:nvSpPr>
        <p:spPr/>
        <p:txBody>
          <a:bodyPr/>
          <a:lstStyle/>
          <a:p>
            <a:r>
              <a:rPr lang="en-US" dirty="0"/>
              <a:t>Database organization</a:t>
            </a:r>
          </a:p>
        </p:txBody>
      </p:sp>
      <p:sp>
        <p:nvSpPr>
          <p:cNvPr id="3" name="Content Placeholder 2">
            <a:extLst>
              <a:ext uri="{FF2B5EF4-FFF2-40B4-BE49-F238E27FC236}">
                <a16:creationId xmlns:a16="http://schemas.microsoft.com/office/drawing/2014/main" id="{A1E64A09-1CA0-4850-A3DB-315F045F660D}"/>
              </a:ext>
            </a:extLst>
          </p:cNvPr>
          <p:cNvSpPr>
            <a:spLocks noGrp="1"/>
          </p:cNvSpPr>
          <p:nvPr>
            <p:ph idx="1"/>
          </p:nvPr>
        </p:nvSpPr>
        <p:spPr>
          <a:xfrm>
            <a:off x="5832003" y="2108201"/>
            <a:ext cx="5620120" cy="4012380"/>
          </a:xfrm>
        </p:spPr>
        <p:txBody>
          <a:bodyPr>
            <a:normAutofit/>
          </a:bodyPr>
          <a:lstStyle/>
          <a:p>
            <a:r>
              <a:rPr lang="en-US" dirty="0"/>
              <a:t>Transformed data – BASE models</a:t>
            </a:r>
          </a:p>
          <a:p>
            <a:pPr lvl="1">
              <a:buFont typeface="Arial" panose="020B0604020202020204" pitchFamily="34" charset="0"/>
              <a:buChar char="•"/>
            </a:pPr>
            <a:r>
              <a:rPr lang="en-US" dirty="0"/>
              <a:t>“BASE” data models are usually views rather then tables</a:t>
            </a:r>
          </a:p>
          <a:p>
            <a:pPr lvl="1">
              <a:buFont typeface="Arial" panose="020B0604020202020204" pitchFamily="34" charset="0"/>
              <a:buChar char="•"/>
            </a:pPr>
            <a:r>
              <a:rPr lang="en-US" dirty="0"/>
              <a:t>This saves costs within your Snowflake warehouse because you aren’t storing a full copy of the underlying data</a:t>
            </a:r>
          </a:p>
          <a:p>
            <a:pPr lvl="1">
              <a:buFont typeface="Arial" panose="020B0604020202020204" pitchFamily="34" charset="0"/>
              <a:buChar char="•"/>
            </a:pPr>
            <a:r>
              <a:rPr lang="en-US" dirty="0"/>
              <a:t>Because this data is always the same, no matter in development or production, there is no need to create separate environments</a:t>
            </a:r>
          </a:p>
          <a:p>
            <a:pPr lvl="1">
              <a:buFont typeface="Arial" panose="020B0604020202020204" pitchFamily="34" charset="0"/>
              <a:buChar char="•"/>
            </a:pPr>
            <a:r>
              <a:rPr lang="en-US" dirty="0"/>
              <a:t>Views don’t need to be automated and deployed each day because they simply read from your raw data</a:t>
            </a:r>
          </a:p>
        </p:txBody>
      </p:sp>
      <p:pic>
        <p:nvPicPr>
          <p:cNvPr id="7" name="Picture 6">
            <a:extLst>
              <a:ext uri="{FF2B5EF4-FFF2-40B4-BE49-F238E27FC236}">
                <a16:creationId xmlns:a16="http://schemas.microsoft.com/office/drawing/2014/main" id="{3E40790D-91EB-48EA-9D63-D4F9C28B9943}"/>
              </a:ext>
            </a:extLst>
          </p:cNvPr>
          <p:cNvPicPr>
            <a:picLocks noChangeAspect="1"/>
          </p:cNvPicPr>
          <p:nvPr/>
        </p:nvPicPr>
        <p:blipFill>
          <a:blip r:embed="rId2"/>
          <a:stretch>
            <a:fillRect/>
          </a:stretch>
        </p:blipFill>
        <p:spPr>
          <a:xfrm>
            <a:off x="1097280" y="2371725"/>
            <a:ext cx="4714875" cy="2114550"/>
          </a:xfrm>
          <a:prstGeom prst="rect">
            <a:avLst/>
          </a:prstGeom>
        </p:spPr>
      </p:pic>
    </p:spTree>
    <p:extLst>
      <p:ext uri="{BB962C8B-B14F-4D97-AF65-F5344CB8AC3E}">
        <p14:creationId xmlns:p14="http://schemas.microsoft.com/office/powerpoint/2010/main" val="281329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AB1A-2214-49FE-B9FB-DF8C75E0CA7A}"/>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5B488F48-8FA2-48C8-8262-4F8EFAA0FBBA}"/>
              </a:ext>
            </a:extLst>
          </p:cNvPr>
          <p:cNvSpPr>
            <a:spLocks noGrp="1"/>
          </p:cNvSpPr>
          <p:nvPr>
            <p:ph idx="1"/>
          </p:nvPr>
        </p:nvSpPr>
        <p:spPr>
          <a:xfrm>
            <a:off x="1097280" y="2108201"/>
            <a:ext cx="10058400" cy="3743959"/>
          </a:xfrm>
        </p:spPr>
        <p:txBody>
          <a:bodyPr>
            <a:normAutofit/>
          </a:bodyPr>
          <a:lstStyle/>
          <a:p>
            <a:r>
              <a:rPr lang="en-US" dirty="0"/>
              <a:t>Finished Computing at Faculty of Electrical Engineering and Computing, Zagreb in 2004, Cotrugli MBA in 2011, now on Executive MBA in Innovation &amp; Entrepreneurship on TU Wien</a:t>
            </a:r>
          </a:p>
          <a:p>
            <a:r>
              <a:rPr lang="en-US" dirty="0"/>
              <a:t>Started as web developer, then moved to databases and business intelligence with strong focus on management</a:t>
            </a:r>
          </a:p>
          <a:p>
            <a:r>
              <a:rPr lang="en-US" dirty="0"/>
              <a:t>Owner of Meridian Data, specialized for data analytics and visualization</a:t>
            </a:r>
          </a:p>
          <a:p>
            <a:r>
              <a:rPr lang="en-US" dirty="0"/>
              <a:t>Details about my career path and partial portfolio are available at:</a:t>
            </a:r>
          </a:p>
          <a:p>
            <a:pPr lvl="1">
              <a:buFont typeface="Arial" panose="020B0604020202020204" pitchFamily="34" charset="0"/>
              <a:buChar char="•"/>
            </a:pPr>
            <a:r>
              <a:rPr lang="en-US" dirty="0">
                <a:hlinkClick r:id="rId3"/>
              </a:rPr>
              <a:t>https://www.linkedin.com/in/josipsaban/</a:t>
            </a:r>
            <a:r>
              <a:rPr lang="en-US" dirty="0"/>
              <a:t> </a:t>
            </a:r>
          </a:p>
          <a:p>
            <a:r>
              <a:rPr lang="en-US" dirty="0"/>
              <a:t>Contacts:</a:t>
            </a:r>
          </a:p>
          <a:p>
            <a:pPr lvl="1">
              <a:buFont typeface="Arial" panose="020B0604020202020204" pitchFamily="34" charset="0"/>
              <a:buChar char="•"/>
            </a:pPr>
            <a:r>
              <a:rPr lang="en-US" dirty="0">
                <a:hlinkClick r:id="rId4"/>
              </a:rPr>
              <a:t>josip.saban@meridian-data.hr</a:t>
            </a:r>
            <a:endParaRPr lang="en-US" dirty="0"/>
          </a:p>
        </p:txBody>
      </p:sp>
    </p:spTree>
    <p:extLst>
      <p:ext uri="{BB962C8B-B14F-4D97-AF65-F5344CB8AC3E}">
        <p14:creationId xmlns:p14="http://schemas.microsoft.com/office/powerpoint/2010/main" val="176601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B999-A40F-4DFC-99EA-20421688D54A}"/>
              </a:ext>
            </a:extLst>
          </p:cNvPr>
          <p:cNvSpPr>
            <a:spLocks noGrp="1"/>
          </p:cNvSpPr>
          <p:nvPr>
            <p:ph type="title"/>
          </p:nvPr>
        </p:nvSpPr>
        <p:spPr/>
        <p:txBody>
          <a:bodyPr/>
          <a:lstStyle/>
          <a:p>
            <a:r>
              <a:rPr lang="en-US" dirty="0"/>
              <a:t>Database organization</a:t>
            </a:r>
          </a:p>
        </p:txBody>
      </p:sp>
      <p:sp>
        <p:nvSpPr>
          <p:cNvPr id="3" name="Content Placeholder 2">
            <a:extLst>
              <a:ext uri="{FF2B5EF4-FFF2-40B4-BE49-F238E27FC236}">
                <a16:creationId xmlns:a16="http://schemas.microsoft.com/office/drawing/2014/main" id="{A1E64A09-1CA0-4850-A3DB-315F045F660D}"/>
              </a:ext>
            </a:extLst>
          </p:cNvPr>
          <p:cNvSpPr>
            <a:spLocks noGrp="1"/>
          </p:cNvSpPr>
          <p:nvPr>
            <p:ph idx="1"/>
          </p:nvPr>
        </p:nvSpPr>
        <p:spPr>
          <a:xfrm>
            <a:off x="5832003" y="2108201"/>
            <a:ext cx="5620120" cy="4012380"/>
          </a:xfrm>
        </p:spPr>
        <p:txBody>
          <a:bodyPr>
            <a:normAutofit/>
          </a:bodyPr>
          <a:lstStyle/>
          <a:p>
            <a:r>
              <a:rPr lang="en-US" dirty="0"/>
              <a:t>Transformed data – DATAMART models</a:t>
            </a:r>
          </a:p>
          <a:p>
            <a:pPr lvl="1">
              <a:buFont typeface="Arial" panose="020B0604020202020204" pitchFamily="34" charset="0"/>
              <a:buChar char="•"/>
            </a:pPr>
            <a:r>
              <a:rPr lang="en-US" dirty="0"/>
              <a:t>“DATAMART” models are more complex objects that you build with tools like dbt</a:t>
            </a:r>
          </a:p>
          <a:p>
            <a:pPr lvl="1">
              <a:buFont typeface="Arial" panose="020B0604020202020204" pitchFamily="34" charset="0"/>
              <a:buChar char="•"/>
            </a:pPr>
            <a:r>
              <a:rPr lang="en-US" dirty="0"/>
              <a:t>These require both a development and production environment</a:t>
            </a:r>
          </a:p>
          <a:p>
            <a:pPr lvl="1">
              <a:buFont typeface="Arial" panose="020B0604020202020204" pitchFamily="34" charset="0"/>
              <a:buChar char="•"/>
            </a:pPr>
            <a:r>
              <a:rPr lang="en-US" dirty="0"/>
              <a:t>You don’t want one database to contain both development and production models, so it is best to create a different database for each</a:t>
            </a:r>
          </a:p>
        </p:txBody>
      </p:sp>
      <p:pic>
        <p:nvPicPr>
          <p:cNvPr id="7" name="Picture 6">
            <a:extLst>
              <a:ext uri="{FF2B5EF4-FFF2-40B4-BE49-F238E27FC236}">
                <a16:creationId xmlns:a16="http://schemas.microsoft.com/office/drawing/2014/main" id="{3E40790D-91EB-48EA-9D63-D4F9C28B9943}"/>
              </a:ext>
            </a:extLst>
          </p:cNvPr>
          <p:cNvPicPr>
            <a:picLocks noChangeAspect="1"/>
          </p:cNvPicPr>
          <p:nvPr/>
        </p:nvPicPr>
        <p:blipFill>
          <a:blip r:embed="rId2"/>
          <a:stretch>
            <a:fillRect/>
          </a:stretch>
        </p:blipFill>
        <p:spPr>
          <a:xfrm>
            <a:off x="1097280" y="2371725"/>
            <a:ext cx="4714875" cy="2114550"/>
          </a:xfrm>
          <a:prstGeom prst="rect">
            <a:avLst/>
          </a:prstGeom>
        </p:spPr>
      </p:pic>
      <p:pic>
        <p:nvPicPr>
          <p:cNvPr id="2050" name="Picture 2">
            <a:extLst>
              <a:ext uri="{FF2B5EF4-FFF2-40B4-BE49-F238E27FC236}">
                <a16:creationId xmlns:a16="http://schemas.microsoft.com/office/drawing/2014/main" id="{2CAE963A-9DF0-4266-9AB7-95A56FCCA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8426" y="4664042"/>
            <a:ext cx="3153697" cy="1647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3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B999-A40F-4DFC-99EA-20421688D54A}"/>
              </a:ext>
            </a:extLst>
          </p:cNvPr>
          <p:cNvSpPr>
            <a:spLocks noGrp="1"/>
          </p:cNvSpPr>
          <p:nvPr>
            <p:ph type="title"/>
          </p:nvPr>
        </p:nvSpPr>
        <p:spPr/>
        <p:txBody>
          <a:bodyPr/>
          <a:lstStyle/>
          <a:p>
            <a:r>
              <a:rPr lang="en-US" dirty="0"/>
              <a:t>Database organization</a:t>
            </a:r>
          </a:p>
        </p:txBody>
      </p:sp>
      <p:sp>
        <p:nvSpPr>
          <p:cNvPr id="3" name="Content Placeholder 2">
            <a:extLst>
              <a:ext uri="{FF2B5EF4-FFF2-40B4-BE49-F238E27FC236}">
                <a16:creationId xmlns:a16="http://schemas.microsoft.com/office/drawing/2014/main" id="{A1E64A09-1CA0-4850-A3DB-315F045F660D}"/>
              </a:ext>
            </a:extLst>
          </p:cNvPr>
          <p:cNvSpPr>
            <a:spLocks noGrp="1"/>
          </p:cNvSpPr>
          <p:nvPr>
            <p:ph idx="1"/>
          </p:nvPr>
        </p:nvSpPr>
        <p:spPr>
          <a:xfrm>
            <a:off x="5832003" y="2108201"/>
            <a:ext cx="5620120" cy="4012380"/>
          </a:xfrm>
        </p:spPr>
        <p:txBody>
          <a:bodyPr>
            <a:normAutofit/>
          </a:bodyPr>
          <a:lstStyle/>
          <a:p>
            <a:r>
              <a:rPr lang="en-US" dirty="0"/>
              <a:t>Transformed data – DATAMART models</a:t>
            </a:r>
          </a:p>
          <a:p>
            <a:pPr lvl="1">
              <a:buFont typeface="Arial" panose="020B0604020202020204" pitchFamily="34" charset="0"/>
              <a:buChar char="•"/>
            </a:pPr>
            <a:r>
              <a:rPr lang="en-US" dirty="0"/>
              <a:t>They both read from the tables in the “BASE” database </a:t>
            </a:r>
          </a:p>
          <a:p>
            <a:pPr lvl="2">
              <a:buFont typeface="Arial" panose="020B0604020202020204" pitchFamily="34" charset="0"/>
              <a:buChar char="•"/>
            </a:pPr>
            <a:r>
              <a:rPr lang="en-US" dirty="0"/>
              <a:t>One is for testing the creation of your data models </a:t>
            </a:r>
          </a:p>
          <a:p>
            <a:pPr lvl="2">
              <a:buFont typeface="Arial" panose="020B0604020202020204" pitchFamily="34" charset="0"/>
              <a:buChar char="•"/>
            </a:pPr>
            <a:r>
              <a:rPr lang="en-US" dirty="0"/>
              <a:t>Other one is validated, orchestrated, and depends on the business</a:t>
            </a:r>
          </a:p>
          <a:p>
            <a:pPr lvl="1">
              <a:buFont typeface="Arial" panose="020B0604020202020204" pitchFamily="34" charset="0"/>
              <a:buChar char="•"/>
            </a:pPr>
            <a:r>
              <a:rPr lang="en-US" dirty="0"/>
              <a:t>Tables created in Snowflake using dbt are transient tables - these are similar to permanent tables except they don’t have a full history available on Snowflake</a:t>
            </a:r>
          </a:p>
          <a:p>
            <a:pPr lvl="2">
              <a:buFont typeface="Arial" panose="020B0604020202020204" pitchFamily="34" charset="0"/>
              <a:buChar char="•"/>
            </a:pPr>
            <a:r>
              <a:rPr lang="en-US" dirty="0"/>
              <a:t>This helps save on storage costs but is another reason why it’s important to always have a copy of all your raw data</a:t>
            </a:r>
          </a:p>
        </p:txBody>
      </p:sp>
      <p:pic>
        <p:nvPicPr>
          <p:cNvPr id="7" name="Picture 6">
            <a:extLst>
              <a:ext uri="{FF2B5EF4-FFF2-40B4-BE49-F238E27FC236}">
                <a16:creationId xmlns:a16="http://schemas.microsoft.com/office/drawing/2014/main" id="{3E40790D-91EB-48EA-9D63-D4F9C28B9943}"/>
              </a:ext>
            </a:extLst>
          </p:cNvPr>
          <p:cNvPicPr>
            <a:picLocks noChangeAspect="1"/>
          </p:cNvPicPr>
          <p:nvPr/>
        </p:nvPicPr>
        <p:blipFill>
          <a:blip r:embed="rId2"/>
          <a:stretch>
            <a:fillRect/>
          </a:stretch>
        </p:blipFill>
        <p:spPr>
          <a:xfrm>
            <a:off x="1097280" y="2371725"/>
            <a:ext cx="4714875" cy="2114550"/>
          </a:xfrm>
          <a:prstGeom prst="rect">
            <a:avLst/>
          </a:prstGeom>
        </p:spPr>
      </p:pic>
      <p:pic>
        <p:nvPicPr>
          <p:cNvPr id="2050" name="Picture 2">
            <a:extLst>
              <a:ext uri="{FF2B5EF4-FFF2-40B4-BE49-F238E27FC236}">
                <a16:creationId xmlns:a16="http://schemas.microsoft.com/office/drawing/2014/main" id="{2CAE963A-9DF0-4266-9AB7-95A56FCCA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8426" y="4664042"/>
            <a:ext cx="3153697" cy="1647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25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B999-A40F-4DFC-99EA-20421688D54A}"/>
              </a:ext>
            </a:extLst>
          </p:cNvPr>
          <p:cNvSpPr>
            <a:spLocks noGrp="1"/>
          </p:cNvSpPr>
          <p:nvPr>
            <p:ph type="title"/>
          </p:nvPr>
        </p:nvSpPr>
        <p:spPr/>
        <p:txBody>
          <a:bodyPr/>
          <a:lstStyle/>
          <a:p>
            <a:r>
              <a:rPr lang="en-US" dirty="0"/>
              <a:t>Database organization</a:t>
            </a:r>
          </a:p>
        </p:txBody>
      </p:sp>
      <p:sp>
        <p:nvSpPr>
          <p:cNvPr id="3" name="Content Placeholder 2">
            <a:extLst>
              <a:ext uri="{FF2B5EF4-FFF2-40B4-BE49-F238E27FC236}">
                <a16:creationId xmlns:a16="http://schemas.microsoft.com/office/drawing/2014/main" id="{A1E64A09-1CA0-4850-A3DB-315F045F660D}"/>
              </a:ext>
            </a:extLst>
          </p:cNvPr>
          <p:cNvSpPr>
            <a:spLocks noGrp="1"/>
          </p:cNvSpPr>
          <p:nvPr>
            <p:ph idx="1"/>
          </p:nvPr>
        </p:nvSpPr>
        <p:spPr>
          <a:xfrm>
            <a:off x="5832003" y="2108201"/>
            <a:ext cx="5620120" cy="4012380"/>
          </a:xfrm>
        </p:spPr>
        <p:txBody>
          <a:bodyPr>
            <a:normAutofit/>
          </a:bodyPr>
          <a:lstStyle/>
          <a:p>
            <a:r>
              <a:rPr lang="en-US" dirty="0"/>
              <a:t>Transformed data – Reporting and experimentation</a:t>
            </a:r>
          </a:p>
          <a:p>
            <a:pPr lvl="1">
              <a:buFont typeface="Arial" panose="020B0604020202020204" pitchFamily="34" charset="0"/>
              <a:buChar char="•"/>
            </a:pPr>
            <a:r>
              <a:rPr lang="en-US" dirty="0"/>
              <a:t>Analysts usually write longer one-off queries for reporting and experimentation purposes and they need to be stored so that they can be accessed by business users and visualization tools</a:t>
            </a:r>
          </a:p>
          <a:p>
            <a:pPr lvl="1">
              <a:buFont typeface="Arial" panose="020B0604020202020204" pitchFamily="34" charset="0"/>
              <a:buChar char="•"/>
            </a:pPr>
            <a:r>
              <a:rPr lang="en-US" dirty="0"/>
              <a:t>Because these are usually only written once and don’t need to be automated to run every day, you do not want to store these in development or production</a:t>
            </a:r>
          </a:p>
          <a:p>
            <a:pPr lvl="1">
              <a:buFont typeface="Arial" panose="020B0604020202020204" pitchFamily="34" charset="0"/>
              <a:buChar char="•"/>
            </a:pPr>
            <a:r>
              <a:rPr lang="en-US" dirty="0"/>
              <a:t>Most of reporting is done within BI tool, using the data models built in production, rather than within Snowflake</a:t>
            </a:r>
          </a:p>
          <a:p>
            <a:pPr lvl="1">
              <a:buFont typeface="Arial" panose="020B0604020202020204" pitchFamily="34" charset="0"/>
              <a:buChar char="•"/>
            </a:pPr>
            <a:r>
              <a:rPr lang="en-US" dirty="0"/>
              <a:t>However, if you are automating your reporting in Snowflake, creating these reports in “DATA_MART_PROD” is probably a better idea</a:t>
            </a:r>
          </a:p>
        </p:txBody>
      </p:sp>
      <p:pic>
        <p:nvPicPr>
          <p:cNvPr id="7" name="Picture 6">
            <a:extLst>
              <a:ext uri="{FF2B5EF4-FFF2-40B4-BE49-F238E27FC236}">
                <a16:creationId xmlns:a16="http://schemas.microsoft.com/office/drawing/2014/main" id="{3E40790D-91EB-48EA-9D63-D4F9C28B9943}"/>
              </a:ext>
            </a:extLst>
          </p:cNvPr>
          <p:cNvPicPr>
            <a:picLocks noChangeAspect="1"/>
          </p:cNvPicPr>
          <p:nvPr/>
        </p:nvPicPr>
        <p:blipFill>
          <a:blip r:embed="rId2"/>
          <a:stretch>
            <a:fillRect/>
          </a:stretch>
        </p:blipFill>
        <p:spPr>
          <a:xfrm>
            <a:off x="1097280" y="2371725"/>
            <a:ext cx="4714875" cy="2114550"/>
          </a:xfrm>
          <a:prstGeom prst="rect">
            <a:avLst/>
          </a:prstGeom>
        </p:spPr>
      </p:pic>
    </p:spTree>
    <p:extLst>
      <p:ext uri="{BB962C8B-B14F-4D97-AF65-F5344CB8AC3E}">
        <p14:creationId xmlns:p14="http://schemas.microsoft.com/office/powerpoint/2010/main" val="8460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B999-A40F-4DFC-99EA-20421688D54A}"/>
              </a:ext>
            </a:extLst>
          </p:cNvPr>
          <p:cNvSpPr>
            <a:spLocks noGrp="1"/>
          </p:cNvSpPr>
          <p:nvPr>
            <p:ph type="title"/>
          </p:nvPr>
        </p:nvSpPr>
        <p:spPr/>
        <p:txBody>
          <a:bodyPr/>
          <a:lstStyle/>
          <a:p>
            <a:r>
              <a:rPr lang="en-US" dirty="0"/>
              <a:t>Database organization</a:t>
            </a:r>
          </a:p>
        </p:txBody>
      </p:sp>
      <p:sp>
        <p:nvSpPr>
          <p:cNvPr id="3" name="Content Placeholder 2">
            <a:extLst>
              <a:ext uri="{FF2B5EF4-FFF2-40B4-BE49-F238E27FC236}">
                <a16:creationId xmlns:a16="http://schemas.microsoft.com/office/drawing/2014/main" id="{A1E64A09-1CA0-4850-A3DB-315F045F660D}"/>
              </a:ext>
            </a:extLst>
          </p:cNvPr>
          <p:cNvSpPr>
            <a:spLocks noGrp="1"/>
          </p:cNvSpPr>
          <p:nvPr>
            <p:ph idx="1"/>
          </p:nvPr>
        </p:nvSpPr>
        <p:spPr>
          <a:xfrm>
            <a:off x="5309419" y="2108201"/>
            <a:ext cx="6142704" cy="4012380"/>
          </a:xfrm>
        </p:spPr>
        <p:txBody>
          <a:bodyPr>
            <a:normAutofit/>
          </a:bodyPr>
          <a:lstStyle/>
          <a:p>
            <a:r>
              <a:rPr lang="en-US" dirty="0"/>
              <a:t>Organizing schemas</a:t>
            </a:r>
          </a:p>
          <a:p>
            <a:pPr lvl="1">
              <a:buFont typeface="Arial" panose="020B0604020202020204" pitchFamily="34" charset="0"/>
              <a:buChar char="•"/>
            </a:pPr>
            <a:endParaRPr lang="en-US" dirty="0"/>
          </a:p>
          <a:p>
            <a:pPr lvl="1">
              <a:buFont typeface="Arial" panose="020B0604020202020204" pitchFamily="34" charset="0"/>
              <a:buChar char="•"/>
            </a:pPr>
            <a:r>
              <a:rPr lang="en-US" dirty="0"/>
              <a:t>Snowflake schemas act as a more granular way to organize tables and views within your database</a:t>
            </a:r>
          </a:p>
          <a:p>
            <a:pPr lvl="1">
              <a:buFont typeface="Arial" panose="020B0604020202020204" pitchFamily="34" charset="0"/>
              <a:buChar char="•"/>
            </a:pPr>
            <a:r>
              <a:rPr lang="en-US" dirty="0"/>
              <a:t>RAW data and BASE models</a:t>
            </a:r>
          </a:p>
          <a:p>
            <a:pPr lvl="2">
              <a:buFont typeface="Arial" panose="020B0604020202020204" pitchFamily="34" charset="0"/>
              <a:buChar char="•"/>
            </a:pPr>
            <a:r>
              <a:rPr lang="en-US" dirty="0"/>
              <a:t>“RAW” and “BASE” databases should have same schemas</a:t>
            </a:r>
          </a:p>
          <a:p>
            <a:pPr lvl="2">
              <a:buFont typeface="Arial" panose="020B0604020202020204" pitchFamily="34" charset="0"/>
              <a:buChar char="•"/>
            </a:pPr>
            <a:r>
              <a:rPr lang="en-US" dirty="0"/>
              <a:t>In both of these databases you should create a schema for every data source</a:t>
            </a:r>
          </a:p>
          <a:p>
            <a:pPr lvl="2">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EC58D579-BF25-4991-A9E6-5F773C64537C}"/>
              </a:ext>
            </a:extLst>
          </p:cNvPr>
          <p:cNvPicPr>
            <a:picLocks noChangeAspect="1"/>
          </p:cNvPicPr>
          <p:nvPr/>
        </p:nvPicPr>
        <p:blipFill>
          <a:blip r:embed="rId2"/>
          <a:stretch>
            <a:fillRect/>
          </a:stretch>
        </p:blipFill>
        <p:spPr>
          <a:xfrm>
            <a:off x="1097280" y="2794441"/>
            <a:ext cx="4079404" cy="1916190"/>
          </a:xfrm>
          <a:prstGeom prst="rect">
            <a:avLst/>
          </a:prstGeom>
        </p:spPr>
      </p:pic>
    </p:spTree>
    <p:extLst>
      <p:ext uri="{BB962C8B-B14F-4D97-AF65-F5344CB8AC3E}">
        <p14:creationId xmlns:p14="http://schemas.microsoft.com/office/powerpoint/2010/main" val="416496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B999-A40F-4DFC-99EA-20421688D54A}"/>
              </a:ext>
            </a:extLst>
          </p:cNvPr>
          <p:cNvSpPr>
            <a:spLocks noGrp="1"/>
          </p:cNvSpPr>
          <p:nvPr>
            <p:ph type="title"/>
          </p:nvPr>
        </p:nvSpPr>
        <p:spPr/>
        <p:txBody>
          <a:bodyPr/>
          <a:lstStyle/>
          <a:p>
            <a:r>
              <a:rPr lang="en-US" dirty="0"/>
              <a:t>Database organization</a:t>
            </a:r>
          </a:p>
        </p:txBody>
      </p:sp>
      <p:sp>
        <p:nvSpPr>
          <p:cNvPr id="3" name="Content Placeholder 2">
            <a:extLst>
              <a:ext uri="{FF2B5EF4-FFF2-40B4-BE49-F238E27FC236}">
                <a16:creationId xmlns:a16="http://schemas.microsoft.com/office/drawing/2014/main" id="{A1E64A09-1CA0-4850-A3DB-315F045F660D}"/>
              </a:ext>
            </a:extLst>
          </p:cNvPr>
          <p:cNvSpPr>
            <a:spLocks noGrp="1"/>
          </p:cNvSpPr>
          <p:nvPr>
            <p:ph idx="1"/>
          </p:nvPr>
        </p:nvSpPr>
        <p:spPr>
          <a:xfrm>
            <a:off x="5309418" y="2108201"/>
            <a:ext cx="6570407" cy="4086122"/>
          </a:xfrm>
        </p:spPr>
        <p:txBody>
          <a:bodyPr>
            <a:normAutofit/>
          </a:bodyPr>
          <a:lstStyle/>
          <a:p>
            <a:r>
              <a:rPr lang="en-US" dirty="0"/>
              <a:t>Organizing schemas</a:t>
            </a:r>
          </a:p>
          <a:p>
            <a:pPr lvl="1">
              <a:buFont typeface="Arial" panose="020B0604020202020204" pitchFamily="34" charset="0"/>
              <a:buChar char="•"/>
            </a:pPr>
            <a:r>
              <a:rPr lang="en-US" dirty="0"/>
              <a:t>DEV and PROD models</a:t>
            </a:r>
          </a:p>
          <a:p>
            <a:pPr lvl="2">
              <a:buFont typeface="Arial" panose="020B0604020202020204" pitchFamily="34" charset="0"/>
              <a:buChar char="•"/>
            </a:pPr>
            <a:r>
              <a:rPr lang="en-US" dirty="0"/>
              <a:t>“DATA_MART_DEV” and “DATA_MART_PROD” should have the same schemas. </a:t>
            </a:r>
          </a:p>
          <a:p>
            <a:pPr lvl="2">
              <a:buFont typeface="Arial" panose="020B0604020202020204" pitchFamily="34" charset="0"/>
              <a:buChar char="•"/>
            </a:pPr>
            <a:r>
              <a:rPr lang="en-US" dirty="0"/>
              <a:t>Inside these we usually start with two schemas: “INTERMEDIATE” and “CORE”</a:t>
            </a:r>
          </a:p>
          <a:p>
            <a:pPr lvl="2">
              <a:buFont typeface="Arial" panose="020B0604020202020204" pitchFamily="34" charset="0"/>
              <a:buChar char="•"/>
            </a:pPr>
            <a:r>
              <a:rPr lang="en-US" dirty="0"/>
              <a:t>These terms are commonly used in dbt documentation. </a:t>
            </a:r>
          </a:p>
          <a:p>
            <a:pPr lvl="2">
              <a:buFont typeface="Arial" panose="020B0604020202020204" pitchFamily="34" charset="0"/>
              <a:buChar char="•"/>
            </a:pPr>
            <a:r>
              <a:rPr lang="en-US" dirty="0"/>
              <a:t>Intermediate models are those that come in between base models and the final product, or the core data model - they are the output tables of the SQL files that don’t necessarily get used for analysis, but are an important step in building the final model</a:t>
            </a:r>
          </a:p>
          <a:p>
            <a:pPr lvl="3">
              <a:buFont typeface="Arial" panose="020B0604020202020204" pitchFamily="34" charset="0"/>
              <a:buChar char="•"/>
            </a:pPr>
            <a:r>
              <a:rPr lang="en-US" dirty="0"/>
              <a:t>The only person that really needs access to these is the analytics engineer, or the one who coded them.</a:t>
            </a:r>
          </a:p>
          <a:p>
            <a:pPr lvl="2">
              <a:buFont typeface="Arial" panose="020B0604020202020204" pitchFamily="34" charset="0"/>
              <a:buChar char="•"/>
            </a:pPr>
            <a:r>
              <a:rPr lang="en-US" dirty="0"/>
              <a:t>Core models are those that are the final product of a data model – they are the table that results from the very last SQL file in a sequence of code</a:t>
            </a:r>
          </a:p>
          <a:p>
            <a:pPr lvl="3">
              <a:buFont typeface="Arial" panose="020B0604020202020204" pitchFamily="34" charset="0"/>
              <a:buChar char="•"/>
            </a:pPr>
            <a:r>
              <a:rPr lang="en-US" dirty="0"/>
              <a:t>These are the ones that data analysts and business users will need to access in your production environment</a:t>
            </a:r>
          </a:p>
          <a:p>
            <a:pPr lvl="3">
              <a:buFont typeface="Arial" panose="020B0604020202020204" pitchFamily="34" charset="0"/>
              <a:buChar char="•"/>
            </a:pPr>
            <a:r>
              <a:rPr lang="en-US" dirty="0"/>
              <a:t>All analyses, dashboards, and reports will be built from these data models</a:t>
            </a:r>
          </a:p>
        </p:txBody>
      </p:sp>
      <p:pic>
        <p:nvPicPr>
          <p:cNvPr id="5" name="Picture 4">
            <a:extLst>
              <a:ext uri="{FF2B5EF4-FFF2-40B4-BE49-F238E27FC236}">
                <a16:creationId xmlns:a16="http://schemas.microsoft.com/office/drawing/2014/main" id="{EC58D579-BF25-4991-A9E6-5F773C64537C}"/>
              </a:ext>
            </a:extLst>
          </p:cNvPr>
          <p:cNvPicPr>
            <a:picLocks noChangeAspect="1"/>
          </p:cNvPicPr>
          <p:nvPr/>
        </p:nvPicPr>
        <p:blipFill>
          <a:blip r:embed="rId2"/>
          <a:stretch>
            <a:fillRect/>
          </a:stretch>
        </p:blipFill>
        <p:spPr>
          <a:xfrm>
            <a:off x="1097280" y="2794441"/>
            <a:ext cx="4079404" cy="1916190"/>
          </a:xfrm>
          <a:prstGeom prst="rect">
            <a:avLst/>
          </a:prstGeom>
        </p:spPr>
      </p:pic>
      <p:pic>
        <p:nvPicPr>
          <p:cNvPr id="8" name="Picture 7">
            <a:extLst>
              <a:ext uri="{FF2B5EF4-FFF2-40B4-BE49-F238E27FC236}">
                <a16:creationId xmlns:a16="http://schemas.microsoft.com/office/drawing/2014/main" id="{913F5ACE-FCA4-4579-A407-61CBB275CBE4}"/>
              </a:ext>
            </a:extLst>
          </p:cNvPr>
          <p:cNvPicPr>
            <a:picLocks noChangeAspect="1"/>
          </p:cNvPicPr>
          <p:nvPr/>
        </p:nvPicPr>
        <p:blipFill>
          <a:blip r:embed="rId3"/>
          <a:stretch>
            <a:fillRect/>
          </a:stretch>
        </p:blipFill>
        <p:spPr>
          <a:xfrm>
            <a:off x="1097280" y="4928727"/>
            <a:ext cx="1924050" cy="1085850"/>
          </a:xfrm>
          <a:prstGeom prst="rect">
            <a:avLst/>
          </a:prstGeom>
        </p:spPr>
      </p:pic>
      <p:pic>
        <p:nvPicPr>
          <p:cNvPr id="10" name="Picture 9">
            <a:extLst>
              <a:ext uri="{FF2B5EF4-FFF2-40B4-BE49-F238E27FC236}">
                <a16:creationId xmlns:a16="http://schemas.microsoft.com/office/drawing/2014/main" id="{4E90AEE0-F393-4434-9127-F28E8D2F13AC}"/>
              </a:ext>
            </a:extLst>
          </p:cNvPr>
          <p:cNvPicPr>
            <a:picLocks noChangeAspect="1"/>
          </p:cNvPicPr>
          <p:nvPr/>
        </p:nvPicPr>
        <p:blipFill>
          <a:blip r:embed="rId4"/>
          <a:stretch>
            <a:fillRect/>
          </a:stretch>
        </p:blipFill>
        <p:spPr>
          <a:xfrm>
            <a:off x="3347269" y="4842387"/>
            <a:ext cx="1962150" cy="1066800"/>
          </a:xfrm>
          <a:prstGeom prst="rect">
            <a:avLst/>
          </a:prstGeom>
        </p:spPr>
      </p:pic>
    </p:spTree>
    <p:extLst>
      <p:ext uri="{BB962C8B-B14F-4D97-AF65-F5344CB8AC3E}">
        <p14:creationId xmlns:p14="http://schemas.microsoft.com/office/powerpoint/2010/main" val="412226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B999-A40F-4DFC-99EA-20421688D54A}"/>
              </a:ext>
            </a:extLst>
          </p:cNvPr>
          <p:cNvSpPr>
            <a:spLocks noGrp="1"/>
          </p:cNvSpPr>
          <p:nvPr>
            <p:ph type="title"/>
          </p:nvPr>
        </p:nvSpPr>
        <p:spPr/>
        <p:txBody>
          <a:bodyPr/>
          <a:lstStyle/>
          <a:p>
            <a:r>
              <a:rPr lang="en-US" dirty="0"/>
              <a:t>Database organization</a:t>
            </a:r>
          </a:p>
        </p:txBody>
      </p:sp>
      <p:sp>
        <p:nvSpPr>
          <p:cNvPr id="3" name="Content Placeholder 2">
            <a:extLst>
              <a:ext uri="{FF2B5EF4-FFF2-40B4-BE49-F238E27FC236}">
                <a16:creationId xmlns:a16="http://schemas.microsoft.com/office/drawing/2014/main" id="{A1E64A09-1CA0-4850-A3DB-315F045F660D}"/>
              </a:ext>
            </a:extLst>
          </p:cNvPr>
          <p:cNvSpPr>
            <a:spLocks noGrp="1"/>
          </p:cNvSpPr>
          <p:nvPr>
            <p:ph idx="1"/>
          </p:nvPr>
        </p:nvSpPr>
        <p:spPr>
          <a:xfrm>
            <a:off x="4697362" y="2108200"/>
            <a:ext cx="7182464" cy="4189361"/>
          </a:xfrm>
        </p:spPr>
        <p:txBody>
          <a:bodyPr>
            <a:normAutofit/>
          </a:bodyPr>
          <a:lstStyle/>
          <a:p>
            <a:r>
              <a:rPr lang="en-US" dirty="0"/>
              <a:t>Roles and users</a:t>
            </a:r>
          </a:p>
          <a:p>
            <a:pPr lvl="1">
              <a:buFont typeface="Arial" panose="020B0604020202020204" pitchFamily="34" charset="0"/>
              <a:buChar char="•"/>
            </a:pPr>
            <a:r>
              <a:rPr lang="en-US" dirty="0"/>
              <a:t>Setting up the correct roles and permissions strong keeps data integrity</a:t>
            </a:r>
          </a:p>
          <a:p>
            <a:pPr lvl="1">
              <a:buFont typeface="Arial" panose="020B0604020202020204" pitchFamily="34" charset="0"/>
              <a:buChar char="•"/>
            </a:pPr>
            <a:r>
              <a:rPr lang="en-US" dirty="0"/>
              <a:t>Not everyone within your organization is going to know how to use Snowflake or properly query the data</a:t>
            </a:r>
          </a:p>
          <a:p>
            <a:pPr lvl="1">
              <a:buFont typeface="Arial" panose="020B0604020202020204" pitchFamily="34" charset="0"/>
              <a:buChar char="•"/>
            </a:pPr>
            <a:r>
              <a:rPr lang="en-US" dirty="0"/>
              <a:t>When configuring Snowflake environment you should start with creating users, then using the users to determine the Snowflake roles needed for your environment</a:t>
            </a:r>
          </a:p>
          <a:p>
            <a:pPr lvl="1">
              <a:buFont typeface="Arial" panose="020B0604020202020204" pitchFamily="34" charset="0"/>
              <a:buChar char="•"/>
            </a:pPr>
            <a:r>
              <a:rPr lang="en-US" dirty="0"/>
              <a:t>From there you can create your corresponding warehouse and reset the defaults of each user</a:t>
            </a:r>
          </a:p>
        </p:txBody>
      </p:sp>
      <p:pic>
        <p:nvPicPr>
          <p:cNvPr id="4098" name="Picture 2">
            <a:extLst>
              <a:ext uri="{FF2B5EF4-FFF2-40B4-BE49-F238E27FC236}">
                <a16:creationId xmlns:a16="http://schemas.microsoft.com/office/drawing/2014/main" id="{BFED14FC-6AE0-41AF-8E10-A4B186384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3109907"/>
            <a:ext cx="3600082" cy="1881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46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B999-A40F-4DFC-99EA-20421688D54A}"/>
              </a:ext>
            </a:extLst>
          </p:cNvPr>
          <p:cNvSpPr>
            <a:spLocks noGrp="1"/>
          </p:cNvSpPr>
          <p:nvPr>
            <p:ph type="title"/>
          </p:nvPr>
        </p:nvSpPr>
        <p:spPr/>
        <p:txBody>
          <a:bodyPr/>
          <a:lstStyle/>
          <a:p>
            <a:r>
              <a:rPr lang="en-US" dirty="0"/>
              <a:t>Database organization</a:t>
            </a:r>
          </a:p>
        </p:txBody>
      </p:sp>
      <p:sp>
        <p:nvSpPr>
          <p:cNvPr id="3" name="Content Placeholder 2">
            <a:extLst>
              <a:ext uri="{FF2B5EF4-FFF2-40B4-BE49-F238E27FC236}">
                <a16:creationId xmlns:a16="http://schemas.microsoft.com/office/drawing/2014/main" id="{A1E64A09-1CA0-4850-A3DB-315F045F660D}"/>
              </a:ext>
            </a:extLst>
          </p:cNvPr>
          <p:cNvSpPr>
            <a:spLocks noGrp="1"/>
          </p:cNvSpPr>
          <p:nvPr>
            <p:ph idx="1"/>
          </p:nvPr>
        </p:nvSpPr>
        <p:spPr>
          <a:xfrm>
            <a:off x="4697362" y="2108200"/>
            <a:ext cx="7182464" cy="4130367"/>
          </a:xfrm>
        </p:spPr>
        <p:txBody>
          <a:bodyPr>
            <a:normAutofit/>
          </a:bodyPr>
          <a:lstStyle/>
          <a:p>
            <a:r>
              <a:rPr lang="en-US" dirty="0"/>
              <a:t>Roles and users</a:t>
            </a:r>
          </a:p>
          <a:p>
            <a:pPr lvl="1">
              <a:buFont typeface="Arial" panose="020B0604020202020204" pitchFamily="34" charset="0"/>
              <a:buChar char="•"/>
            </a:pPr>
            <a:r>
              <a:rPr lang="en-US" dirty="0"/>
              <a:t>Creating users:</a:t>
            </a:r>
          </a:p>
          <a:p>
            <a:pPr lvl="2">
              <a:buFont typeface="Arial" panose="020B0604020202020204" pitchFamily="34" charset="0"/>
              <a:buChar char="•"/>
            </a:pPr>
            <a:r>
              <a:rPr lang="en-US" dirty="0"/>
              <a:t>Every person and tool that accesses your data warehouse should have its own user</a:t>
            </a:r>
          </a:p>
          <a:p>
            <a:pPr lvl="2">
              <a:buFont typeface="Arial" panose="020B0604020202020204" pitchFamily="34" charset="0"/>
              <a:buChar char="•"/>
            </a:pPr>
            <a:r>
              <a:rPr lang="en-US" dirty="0"/>
              <a:t>This will keep the reigns tight on who has permission to access certain resources</a:t>
            </a:r>
          </a:p>
          <a:p>
            <a:pPr lvl="2">
              <a:buFont typeface="Arial" panose="020B0604020202020204" pitchFamily="34" charset="0"/>
              <a:buChar char="•"/>
            </a:pPr>
            <a:r>
              <a:rPr lang="en-US" dirty="0"/>
              <a:t>It will also allow you to track credit usage and changes made. </a:t>
            </a:r>
          </a:p>
          <a:p>
            <a:pPr lvl="2">
              <a:buFont typeface="Arial" panose="020B0604020202020204" pitchFamily="34" charset="0"/>
              <a:buChar char="•"/>
            </a:pPr>
            <a:r>
              <a:rPr lang="en-US" dirty="0"/>
              <a:t>Also, you may not want everyone in your company to have access to Snowflake</a:t>
            </a:r>
          </a:p>
          <a:p>
            <a:pPr lvl="2">
              <a:buFont typeface="Arial" panose="020B0604020202020204" pitchFamily="34" charset="0"/>
              <a:buChar char="•"/>
            </a:pPr>
            <a:endParaRPr lang="en-US" dirty="0"/>
          </a:p>
          <a:p>
            <a:pPr lvl="2">
              <a:buFont typeface="Arial" panose="020B0604020202020204" pitchFamily="34" charset="0"/>
              <a:buChar char="•"/>
            </a:pPr>
            <a:r>
              <a:rPr lang="en-US" dirty="0"/>
              <a:t>When creating a user, you will have to assign them a temporary password</a:t>
            </a:r>
          </a:p>
          <a:p>
            <a:pPr lvl="2">
              <a:buFont typeface="Arial" panose="020B0604020202020204" pitchFamily="34" charset="0"/>
              <a:buChar char="•"/>
            </a:pPr>
            <a:r>
              <a:rPr lang="en-US" dirty="0"/>
              <a:t>Make sure you set MUST_CHANGE_PASSWORD=true for security purposes for any human user</a:t>
            </a:r>
          </a:p>
          <a:p>
            <a:pPr lvl="2">
              <a:buFont typeface="Arial" panose="020B0604020202020204" pitchFamily="34" charset="0"/>
              <a:buChar char="•"/>
            </a:pPr>
            <a:r>
              <a:rPr lang="en-US" dirty="0"/>
              <a:t>When you are creating a user for a tool, you do not want to select this</a:t>
            </a:r>
          </a:p>
          <a:p>
            <a:pPr lvl="3">
              <a:buFont typeface="Arial" panose="020B0604020202020204" pitchFamily="34" charset="0"/>
              <a:buChar char="•"/>
            </a:pPr>
            <a:r>
              <a:rPr lang="en-US" dirty="0"/>
              <a:t>Make sure you assign it a secure password from the start and store it in a secrets manager</a:t>
            </a:r>
          </a:p>
        </p:txBody>
      </p:sp>
      <p:pic>
        <p:nvPicPr>
          <p:cNvPr id="4098" name="Picture 2">
            <a:extLst>
              <a:ext uri="{FF2B5EF4-FFF2-40B4-BE49-F238E27FC236}">
                <a16:creationId xmlns:a16="http://schemas.microsoft.com/office/drawing/2014/main" id="{BFED14FC-6AE0-41AF-8E10-A4B186384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488478"/>
            <a:ext cx="3600082" cy="18810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E90AF18-36F5-4CBB-9EF4-52B126BE6AA8}"/>
              </a:ext>
            </a:extLst>
          </p:cNvPr>
          <p:cNvPicPr>
            <a:picLocks noChangeAspect="1"/>
          </p:cNvPicPr>
          <p:nvPr/>
        </p:nvPicPr>
        <p:blipFill>
          <a:blip r:embed="rId3"/>
          <a:stretch>
            <a:fillRect/>
          </a:stretch>
        </p:blipFill>
        <p:spPr>
          <a:xfrm>
            <a:off x="1559894" y="4446131"/>
            <a:ext cx="3137468" cy="1582328"/>
          </a:xfrm>
          <a:prstGeom prst="rect">
            <a:avLst/>
          </a:prstGeom>
        </p:spPr>
      </p:pic>
    </p:spTree>
    <p:extLst>
      <p:ext uri="{BB962C8B-B14F-4D97-AF65-F5344CB8AC3E}">
        <p14:creationId xmlns:p14="http://schemas.microsoft.com/office/powerpoint/2010/main" val="331015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B999-A40F-4DFC-99EA-20421688D54A}"/>
              </a:ext>
            </a:extLst>
          </p:cNvPr>
          <p:cNvSpPr>
            <a:spLocks noGrp="1"/>
          </p:cNvSpPr>
          <p:nvPr>
            <p:ph type="title"/>
          </p:nvPr>
        </p:nvSpPr>
        <p:spPr/>
        <p:txBody>
          <a:bodyPr/>
          <a:lstStyle/>
          <a:p>
            <a:r>
              <a:rPr lang="en-US" dirty="0"/>
              <a:t>Database organization</a:t>
            </a:r>
          </a:p>
        </p:txBody>
      </p:sp>
      <p:sp>
        <p:nvSpPr>
          <p:cNvPr id="3" name="Content Placeholder 2">
            <a:extLst>
              <a:ext uri="{FF2B5EF4-FFF2-40B4-BE49-F238E27FC236}">
                <a16:creationId xmlns:a16="http://schemas.microsoft.com/office/drawing/2014/main" id="{A1E64A09-1CA0-4850-A3DB-315F045F660D}"/>
              </a:ext>
            </a:extLst>
          </p:cNvPr>
          <p:cNvSpPr>
            <a:spLocks noGrp="1"/>
          </p:cNvSpPr>
          <p:nvPr>
            <p:ph idx="1"/>
          </p:nvPr>
        </p:nvSpPr>
        <p:spPr>
          <a:xfrm>
            <a:off x="4697362" y="2108200"/>
            <a:ext cx="7182464" cy="4130367"/>
          </a:xfrm>
        </p:spPr>
        <p:txBody>
          <a:bodyPr>
            <a:normAutofit fontScale="92500"/>
          </a:bodyPr>
          <a:lstStyle/>
          <a:p>
            <a:r>
              <a:rPr lang="en-US" dirty="0"/>
              <a:t>Roles and users</a:t>
            </a:r>
          </a:p>
          <a:p>
            <a:pPr lvl="2">
              <a:buFont typeface="Arial" panose="020B0604020202020204" pitchFamily="34" charset="0"/>
              <a:buChar char="•"/>
            </a:pPr>
            <a:r>
              <a:rPr lang="en-US" dirty="0"/>
              <a:t>Each user should have a default warehouse to help manage costs and usage of your data warehouse</a:t>
            </a:r>
          </a:p>
          <a:p>
            <a:pPr lvl="2">
              <a:buFont typeface="Arial" panose="020B0604020202020204" pitchFamily="34" charset="0"/>
              <a:buChar char="•"/>
            </a:pPr>
            <a:r>
              <a:rPr lang="en-US" dirty="0"/>
              <a:t>This isn’t necessarily a security feature, but it will help you understand where your Snowflake credits are being utilized</a:t>
            </a:r>
          </a:p>
          <a:p>
            <a:pPr lvl="2">
              <a:buFont typeface="Arial" panose="020B0604020202020204" pitchFamily="34" charset="0"/>
              <a:buChar char="•"/>
            </a:pPr>
            <a:r>
              <a:rPr lang="en-US" dirty="0"/>
              <a:t>Assign the user the warehouse related to their role</a:t>
            </a:r>
          </a:p>
          <a:p>
            <a:pPr lvl="1">
              <a:buFont typeface="Arial" panose="020B0604020202020204" pitchFamily="34" charset="0"/>
              <a:buChar char="•"/>
            </a:pPr>
            <a:r>
              <a:rPr lang="en-US" dirty="0"/>
              <a:t>Creating roles</a:t>
            </a:r>
          </a:p>
          <a:p>
            <a:pPr lvl="2">
              <a:buFont typeface="Arial" panose="020B0604020202020204" pitchFamily="34" charset="0"/>
              <a:buChar char="•"/>
            </a:pPr>
            <a:r>
              <a:rPr lang="en-US" dirty="0"/>
              <a:t>It's a best practice to create a different role for the ingestion tool, analyst, engineer, and business user within your organization</a:t>
            </a:r>
          </a:p>
          <a:p>
            <a:pPr lvl="2">
              <a:buFont typeface="Arial" panose="020B0604020202020204" pitchFamily="34" charset="0"/>
              <a:buChar char="•"/>
            </a:pPr>
            <a:r>
              <a:rPr lang="en-US" dirty="0"/>
              <a:t>You can also create specific roles for BI tools</a:t>
            </a:r>
          </a:p>
          <a:p>
            <a:pPr lvl="2">
              <a:buFont typeface="Arial" panose="020B0604020202020204" pitchFamily="34" charset="0"/>
              <a:buChar char="•"/>
            </a:pPr>
            <a:r>
              <a:rPr lang="en-US" dirty="0"/>
              <a:t>Creating a different role for each user and tool will allow you to control what each of these users can and cannot do within each database and its schemas. </a:t>
            </a:r>
          </a:p>
          <a:p>
            <a:pPr lvl="2">
              <a:buFont typeface="Arial" panose="020B0604020202020204" pitchFamily="34" charset="0"/>
              <a:buChar char="•"/>
            </a:pPr>
            <a:r>
              <a:rPr lang="en-US" dirty="0"/>
              <a:t>Ingestion tool permissions - Access to RAW - Can view, select, and create in RAW</a:t>
            </a:r>
          </a:p>
          <a:p>
            <a:pPr lvl="3">
              <a:buFont typeface="Arial" panose="020B0604020202020204" pitchFamily="34" charset="0"/>
              <a:buChar char="•"/>
            </a:pPr>
            <a:r>
              <a:rPr lang="en-US" dirty="0"/>
              <a:t>This is the only role that should be allowed to write to your RAW database</a:t>
            </a:r>
          </a:p>
          <a:p>
            <a:pPr lvl="3">
              <a:buFont typeface="Arial" panose="020B0604020202020204" pitchFamily="34" charset="0"/>
              <a:buChar char="•"/>
            </a:pPr>
            <a:r>
              <a:rPr lang="en-US" dirty="0"/>
              <a:t>Your ingestion tool is the only thing that should be creating schemas and tables within your RAW data location</a:t>
            </a:r>
          </a:p>
          <a:p>
            <a:pPr lvl="3">
              <a:buFont typeface="Arial" panose="020B0604020202020204" pitchFamily="34" charset="0"/>
              <a:buChar char="•"/>
            </a:pPr>
            <a:r>
              <a:rPr lang="en-US" dirty="0"/>
              <a:t>This is the most important role within your database because of the power it has to access raw data</a:t>
            </a:r>
          </a:p>
        </p:txBody>
      </p:sp>
      <p:pic>
        <p:nvPicPr>
          <p:cNvPr id="6" name="Picture 5">
            <a:extLst>
              <a:ext uri="{FF2B5EF4-FFF2-40B4-BE49-F238E27FC236}">
                <a16:creationId xmlns:a16="http://schemas.microsoft.com/office/drawing/2014/main" id="{853EB53D-5064-40DB-89D4-F3913349E813}"/>
              </a:ext>
            </a:extLst>
          </p:cNvPr>
          <p:cNvPicPr>
            <a:picLocks noChangeAspect="1"/>
          </p:cNvPicPr>
          <p:nvPr/>
        </p:nvPicPr>
        <p:blipFill>
          <a:blip r:embed="rId2"/>
          <a:stretch>
            <a:fillRect/>
          </a:stretch>
        </p:blipFill>
        <p:spPr>
          <a:xfrm>
            <a:off x="1097279" y="2651473"/>
            <a:ext cx="3542343" cy="1588687"/>
          </a:xfrm>
          <a:prstGeom prst="rect">
            <a:avLst/>
          </a:prstGeom>
        </p:spPr>
      </p:pic>
    </p:spTree>
    <p:extLst>
      <p:ext uri="{BB962C8B-B14F-4D97-AF65-F5344CB8AC3E}">
        <p14:creationId xmlns:p14="http://schemas.microsoft.com/office/powerpoint/2010/main" val="156808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B999-A40F-4DFC-99EA-20421688D54A}"/>
              </a:ext>
            </a:extLst>
          </p:cNvPr>
          <p:cNvSpPr>
            <a:spLocks noGrp="1"/>
          </p:cNvSpPr>
          <p:nvPr>
            <p:ph type="title"/>
          </p:nvPr>
        </p:nvSpPr>
        <p:spPr/>
        <p:txBody>
          <a:bodyPr/>
          <a:lstStyle/>
          <a:p>
            <a:r>
              <a:rPr lang="en-US" dirty="0"/>
              <a:t>Database organization</a:t>
            </a:r>
          </a:p>
        </p:txBody>
      </p:sp>
      <p:sp>
        <p:nvSpPr>
          <p:cNvPr id="3" name="Content Placeholder 2">
            <a:extLst>
              <a:ext uri="{FF2B5EF4-FFF2-40B4-BE49-F238E27FC236}">
                <a16:creationId xmlns:a16="http://schemas.microsoft.com/office/drawing/2014/main" id="{A1E64A09-1CA0-4850-A3DB-315F045F660D}"/>
              </a:ext>
            </a:extLst>
          </p:cNvPr>
          <p:cNvSpPr>
            <a:spLocks noGrp="1"/>
          </p:cNvSpPr>
          <p:nvPr>
            <p:ph idx="1"/>
          </p:nvPr>
        </p:nvSpPr>
        <p:spPr>
          <a:xfrm>
            <a:off x="4697362" y="2108200"/>
            <a:ext cx="7182464" cy="4130367"/>
          </a:xfrm>
        </p:spPr>
        <p:txBody>
          <a:bodyPr>
            <a:normAutofit/>
          </a:bodyPr>
          <a:lstStyle/>
          <a:p>
            <a:r>
              <a:rPr lang="en-US" dirty="0"/>
              <a:t>Roles and users</a:t>
            </a:r>
          </a:p>
          <a:p>
            <a:pPr lvl="2">
              <a:buFont typeface="Arial" panose="020B0604020202020204" pitchFamily="34" charset="0"/>
              <a:buChar char="•"/>
            </a:pPr>
            <a:r>
              <a:rPr lang="en-US" dirty="0"/>
              <a:t>Analytics Engineer permissions:</a:t>
            </a:r>
          </a:p>
          <a:p>
            <a:pPr lvl="3">
              <a:buFont typeface="Arial" panose="020B0604020202020204" pitchFamily="34" charset="0"/>
              <a:buChar char="•"/>
            </a:pPr>
            <a:r>
              <a:rPr lang="en-US" dirty="0"/>
              <a:t>Access to RAW, BASE, DATA_MART_DEV, DATA_MART_PROD, and RDA</a:t>
            </a:r>
          </a:p>
          <a:p>
            <a:pPr lvl="3">
              <a:buFont typeface="Arial" panose="020B0604020202020204" pitchFamily="34" charset="0"/>
              <a:buChar char="•"/>
            </a:pPr>
            <a:r>
              <a:rPr lang="en-US" dirty="0"/>
              <a:t>Can view and select from RAW, BASE, and DATA_MART_PROD</a:t>
            </a:r>
          </a:p>
          <a:p>
            <a:pPr lvl="3">
              <a:buFont typeface="Arial" panose="020B0604020202020204" pitchFamily="34" charset="0"/>
              <a:buChar char="•"/>
            </a:pPr>
            <a:r>
              <a:rPr lang="en-US" dirty="0"/>
              <a:t>Can view, select, and create in DATA_MART_DEV and RDA </a:t>
            </a:r>
          </a:p>
          <a:p>
            <a:pPr lvl="3">
              <a:buFont typeface="Arial" panose="020B0604020202020204" pitchFamily="34" charset="0"/>
              <a:buChar char="•"/>
            </a:pPr>
            <a:r>
              <a:rPr lang="en-US" dirty="0"/>
              <a:t>The analytics engineer, or whoever is writing the dbt data models, should be the only one who has access to the RAW database</a:t>
            </a:r>
          </a:p>
          <a:p>
            <a:pPr lvl="3">
              <a:buFont typeface="Arial" panose="020B0604020202020204" pitchFamily="34" charset="0"/>
              <a:buChar char="•"/>
            </a:pPr>
            <a:r>
              <a:rPr lang="en-US" dirty="0"/>
              <a:t>However, they should only be able to view and select from it</a:t>
            </a:r>
          </a:p>
          <a:p>
            <a:pPr lvl="2">
              <a:buFont typeface="Arial" panose="020B0604020202020204" pitchFamily="34" charset="0"/>
              <a:buChar char="•"/>
            </a:pPr>
            <a:r>
              <a:rPr lang="en-US" dirty="0"/>
              <a:t>Business user permissions:</a:t>
            </a:r>
          </a:p>
          <a:p>
            <a:pPr lvl="3">
              <a:buFont typeface="Arial" panose="020B0604020202020204" pitchFamily="34" charset="0"/>
              <a:buChar char="•"/>
            </a:pPr>
            <a:r>
              <a:rPr lang="en-US" dirty="0"/>
              <a:t>Access to BASE, DATA_MART_PROD, and RDA</a:t>
            </a:r>
          </a:p>
          <a:p>
            <a:pPr lvl="3">
              <a:buFont typeface="Arial" panose="020B0604020202020204" pitchFamily="34" charset="0"/>
              <a:buChar char="•"/>
            </a:pPr>
            <a:r>
              <a:rPr lang="en-US" dirty="0"/>
              <a:t>Can view and select from each of these </a:t>
            </a:r>
          </a:p>
          <a:p>
            <a:pPr lvl="3">
              <a:buFont typeface="Arial" panose="020B0604020202020204" pitchFamily="34" charset="0"/>
              <a:buChar char="•"/>
            </a:pPr>
            <a:r>
              <a:rPr lang="en-US" dirty="0"/>
              <a:t>Business users should have the ability to view data and do basic selections, but not alter the data in any way</a:t>
            </a:r>
          </a:p>
        </p:txBody>
      </p:sp>
      <p:pic>
        <p:nvPicPr>
          <p:cNvPr id="5" name="Picture 4">
            <a:extLst>
              <a:ext uri="{FF2B5EF4-FFF2-40B4-BE49-F238E27FC236}">
                <a16:creationId xmlns:a16="http://schemas.microsoft.com/office/drawing/2014/main" id="{5431C0F6-77DE-485A-8959-872D6D18894E}"/>
              </a:ext>
            </a:extLst>
          </p:cNvPr>
          <p:cNvPicPr>
            <a:picLocks noChangeAspect="1"/>
          </p:cNvPicPr>
          <p:nvPr/>
        </p:nvPicPr>
        <p:blipFill>
          <a:blip r:embed="rId2"/>
          <a:stretch>
            <a:fillRect/>
          </a:stretch>
        </p:blipFill>
        <p:spPr>
          <a:xfrm>
            <a:off x="1097279" y="2651473"/>
            <a:ext cx="3542343" cy="1588687"/>
          </a:xfrm>
          <a:prstGeom prst="rect">
            <a:avLst/>
          </a:prstGeom>
        </p:spPr>
      </p:pic>
    </p:spTree>
    <p:extLst>
      <p:ext uri="{BB962C8B-B14F-4D97-AF65-F5344CB8AC3E}">
        <p14:creationId xmlns:p14="http://schemas.microsoft.com/office/powerpoint/2010/main" val="102902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B999-A40F-4DFC-99EA-20421688D54A}"/>
              </a:ext>
            </a:extLst>
          </p:cNvPr>
          <p:cNvSpPr>
            <a:spLocks noGrp="1"/>
          </p:cNvSpPr>
          <p:nvPr>
            <p:ph type="title"/>
          </p:nvPr>
        </p:nvSpPr>
        <p:spPr/>
        <p:txBody>
          <a:bodyPr/>
          <a:lstStyle/>
          <a:p>
            <a:r>
              <a:rPr lang="en-US" dirty="0"/>
              <a:t>Database organization</a:t>
            </a:r>
          </a:p>
        </p:txBody>
      </p:sp>
      <p:sp>
        <p:nvSpPr>
          <p:cNvPr id="3" name="Content Placeholder 2">
            <a:extLst>
              <a:ext uri="{FF2B5EF4-FFF2-40B4-BE49-F238E27FC236}">
                <a16:creationId xmlns:a16="http://schemas.microsoft.com/office/drawing/2014/main" id="{A1E64A09-1CA0-4850-A3DB-315F045F660D}"/>
              </a:ext>
            </a:extLst>
          </p:cNvPr>
          <p:cNvSpPr>
            <a:spLocks noGrp="1"/>
          </p:cNvSpPr>
          <p:nvPr>
            <p:ph idx="1"/>
          </p:nvPr>
        </p:nvSpPr>
        <p:spPr>
          <a:xfrm>
            <a:off x="4697362" y="2108200"/>
            <a:ext cx="7182464" cy="4130367"/>
          </a:xfrm>
        </p:spPr>
        <p:txBody>
          <a:bodyPr>
            <a:normAutofit/>
          </a:bodyPr>
          <a:lstStyle/>
          <a:p>
            <a:r>
              <a:rPr lang="en-US" dirty="0"/>
              <a:t>Snowflake’s permission hierarchy</a:t>
            </a:r>
          </a:p>
          <a:p>
            <a:pPr lvl="1">
              <a:buFont typeface="Arial" panose="020B0604020202020204" pitchFamily="34" charset="0"/>
              <a:buChar char="•"/>
            </a:pPr>
            <a:r>
              <a:rPr lang="en-US" dirty="0"/>
              <a:t>You need to grant certain permissions to the database, schema, tables/views, and future tables/views</a:t>
            </a:r>
          </a:p>
          <a:p>
            <a:pPr lvl="1">
              <a:buFont typeface="Arial" panose="020B0604020202020204" pitchFamily="34" charset="0"/>
              <a:buChar char="•"/>
            </a:pPr>
            <a:r>
              <a:rPr lang="en-US" dirty="0"/>
              <a:t>Snowflake’s permissions are unique in that you can’t assign a permission to the database and expect it to also apply for the schemas and tables/views within that database</a:t>
            </a:r>
          </a:p>
          <a:p>
            <a:pPr lvl="1">
              <a:buFont typeface="Arial" panose="020B0604020202020204" pitchFamily="34" charset="0"/>
              <a:buChar char="•"/>
            </a:pPr>
            <a:r>
              <a:rPr lang="en-US" dirty="0"/>
              <a:t>Grant permissions to databases</a:t>
            </a:r>
          </a:p>
          <a:p>
            <a:pPr lvl="2">
              <a:buFont typeface="Arial" panose="020B0604020202020204" pitchFamily="34" charset="0"/>
              <a:buChar char="•"/>
            </a:pPr>
            <a:r>
              <a:rPr lang="en-US" dirty="0"/>
              <a:t>MONITOR allows a role to see details on an object; you will want to grant this to all roles who you want to see the database. </a:t>
            </a:r>
          </a:p>
          <a:p>
            <a:pPr lvl="2">
              <a:buFont typeface="Arial" panose="020B0604020202020204" pitchFamily="34" charset="0"/>
              <a:buChar char="•"/>
            </a:pPr>
            <a:r>
              <a:rPr lang="en-US" dirty="0"/>
              <a:t>USAGE allows a role to use a database; you will need to grant this to any roles that wish to query the database. </a:t>
            </a:r>
          </a:p>
          <a:p>
            <a:pPr lvl="2">
              <a:buFont typeface="Arial" panose="020B0604020202020204" pitchFamily="34" charset="0"/>
              <a:buChar char="•"/>
            </a:pPr>
            <a:r>
              <a:rPr lang="en-US" dirty="0"/>
              <a:t>CREATE grants a role the ability to create an object within the database</a:t>
            </a:r>
          </a:p>
        </p:txBody>
      </p:sp>
      <p:pic>
        <p:nvPicPr>
          <p:cNvPr id="4" name="Picture 3">
            <a:extLst>
              <a:ext uri="{FF2B5EF4-FFF2-40B4-BE49-F238E27FC236}">
                <a16:creationId xmlns:a16="http://schemas.microsoft.com/office/drawing/2014/main" id="{2ADBE180-A40C-4B53-8BBF-32D06ABEC1DC}"/>
              </a:ext>
            </a:extLst>
          </p:cNvPr>
          <p:cNvPicPr>
            <a:picLocks noChangeAspect="1"/>
          </p:cNvPicPr>
          <p:nvPr/>
        </p:nvPicPr>
        <p:blipFill>
          <a:blip r:embed="rId2"/>
          <a:stretch>
            <a:fillRect/>
          </a:stretch>
        </p:blipFill>
        <p:spPr>
          <a:xfrm>
            <a:off x="1030913" y="3232861"/>
            <a:ext cx="3600082" cy="1881043"/>
          </a:xfrm>
          <a:prstGeom prst="rect">
            <a:avLst/>
          </a:prstGeom>
        </p:spPr>
      </p:pic>
    </p:spTree>
    <p:extLst>
      <p:ext uri="{BB962C8B-B14F-4D97-AF65-F5344CB8AC3E}">
        <p14:creationId xmlns:p14="http://schemas.microsoft.com/office/powerpoint/2010/main" val="158172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BBB8-1FCA-4B1D-92C4-64057AE812BA}"/>
              </a:ext>
            </a:extLst>
          </p:cNvPr>
          <p:cNvSpPr>
            <a:spLocks noGrp="1"/>
          </p:cNvSpPr>
          <p:nvPr>
            <p:ph type="title"/>
          </p:nvPr>
        </p:nvSpPr>
        <p:spPr/>
        <p:txBody>
          <a:bodyPr/>
          <a:lstStyle/>
          <a:p>
            <a:r>
              <a:rPr lang="en-US" dirty="0"/>
              <a:t>Lecture goals</a:t>
            </a:r>
          </a:p>
        </p:txBody>
      </p:sp>
      <p:sp>
        <p:nvSpPr>
          <p:cNvPr id="3" name="Content Placeholder 2">
            <a:extLst>
              <a:ext uri="{FF2B5EF4-FFF2-40B4-BE49-F238E27FC236}">
                <a16:creationId xmlns:a16="http://schemas.microsoft.com/office/drawing/2014/main" id="{7EE82905-C40D-47F6-9E5C-3BEB6600A777}"/>
              </a:ext>
            </a:extLst>
          </p:cNvPr>
          <p:cNvSpPr>
            <a:spLocks noGrp="1"/>
          </p:cNvSpPr>
          <p:nvPr>
            <p:ph idx="1"/>
          </p:nvPr>
        </p:nvSpPr>
        <p:spPr>
          <a:xfrm>
            <a:off x="1097280" y="2108201"/>
            <a:ext cx="10850880" cy="4134103"/>
          </a:xfrm>
        </p:spPr>
        <p:txBody>
          <a:bodyPr/>
          <a:lstStyle/>
          <a:p>
            <a:pPr marL="0" indent="0">
              <a:buNone/>
            </a:pPr>
            <a:r>
              <a:rPr lang="en-US" dirty="0"/>
              <a:t>Introduction to the concept of data warehouse as service</a:t>
            </a:r>
          </a:p>
          <a:p>
            <a:pPr marL="0" indent="0">
              <a:buNone/>
            </a:pPr>
            <a:r>
              <a:rPr lang="en-US" dirty="0"/>
              <a:t>Presentation of Snowflake architecture </a:t>
            </a:r>
          </a:p>
          <a:p>
            <a:pPr marL="0" indent="0">
              <a:buNone/>
            </a:pPr>
            <a:r>
              <a:rPr lang="en-US" dirty="0"/>
              <a:t>Explaining advanced or specific features of Snowflake platform</a:t>
            </a:r>
          </a:p>
          <a:p>
            <a:pPr marL="0" indent="0">
              <a:buNone/>
            </a:pPr>
            <a:r>
              <a:rPr lang="en-US" dirty="0"/>
              <a:t>Lecture assumptions</a:t>
            </a:r>
          </a:p>
          <a:p>
            <a:pPr lvl="1">
              <a:buFont typeface="Arial" panose="020B0604020202020204" pitchFamily="34" charset="0"/>
              <a:buChar char="•"/>
            </a:pPr>
            <a:r>
              <a:rPr lang="en-US" dirty="0"/>
              <a:t>You come from world of databases…I don’t show trivial things or show you how to code</a:t>
            </a:r>
          </a:p>
          <a:p>
            <a:pPr lvl="1">
              <a:buFont typeface="Arial" panose="020B0604020202020204" pitchFamily="34" charset="0"/>
              <a:buChar char="•"/>
            </a:pPr>
            <a:r>
              <a:rPr lang="en-US" dirty="0"/>
              <a:t>You know a full business intelligence project lifecycle…I don’t need to explain BI concepts</a:t>
            </a:r>
          </a:p>
          <a:p>
            <a:pPr lvl="1">
              <a:buFont typeface="Arial" panose="020B0604020202020204" pitchFamily="34" charset="0"/>
              <a:buChar char="•"/>
            </a:pPr>
            <a:r>
              <a:rPr lang="en-US" dirty="0"/>
              <a:t>You came here to learn “what is different” and “why should I try Snowflake”</a:t>
            </a:r>
          </a:p>
          <a:p>
            <a:pPr marL="0" indent="0">
              <a:buNone/>
            </a:pPr>
            <a:r>
              <a:rPr lang="en-US" dirty="0"/>
              <a:t>My goal is achieved if you leave this lecture with feeling “I want to know more”</a:t>
            </a:r>
          </a:p>
        </p:txBody>
      </p:sp>
    </p:spTree>
    <p:extLst>
      <p:ext uri="{BB962C8B-B14F-4D97-AF65-F5344CB8AC3E}">
        <p14:creationId xmlns:p14="http://schemas.microsoft.com/office/powerpoint/2010/main" val="251487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B999-A40F-4DFC-99EA-20421688D54A}"/>
              </a:ext>
            </a:extLst>
          </p:cNvPr>
          <p:cNvSpPr>
            <a:spLocks noGrp="1"/>
          </p:cNvSpPr>
          <p:nvPr>
            <p:ph type="title"/>
          </p:nvPr>
        </p:nvSpPr>
        <p:spPr/>
        <p:txBody>
          <a:bodyPr/>
          <a:lstStyle/>
          <a:p>
            <a:r>
              <a:rPr lang="en-US" dirty="0"/>
              <a:t>Database organization</a:t>
            </a:r>
          </a:p>
        </p:txBody>
      </p:sp>
      <p:sp>
        <p:nvSpPr>
          <p:cNvPr id="3" name="Content Placeholder 2">
            <a:extLst>
              <a:ext uri="{FF2B5EF4-FFF2-40B4-BE49-F238E27FC236}">
                <a16:creationId xmlns:a16="http://schemas.microsoft.com/office/drawing/2014/main" id="{A1E64A09-1CA0-4850-A3DB-315F045F660D}"/>
              </a:ext>
            </a:extLst>
          </p:cNvPr>
          <p:cNvSpPr>
            <a:spLocks noGrp="1"/>
          </p:cNvSpPr>
          <p:nvPr>
            <p:ph idx="1"/>
          </p:nvPr>
        </p:nvSpPr>
        <p:spPr>
          <a:xfrm>
            <a:off x="4697362" y="2108200"/>
            <a:ext cx="7182464" cy="4130367"/>
          </a:xfrm>
        </p:spPr>
        <p:txBody>
          <a:bodyPr>
            <a:normAutofit fontScale="92500" lnSpcReduction="10000"/>
          </a:bodyPr>
          <a:lstStyle/>
          <a:p>
            <a:r>
              <a:rPr lang="en-US" dirty="0"/>
              <a:t>Snowflake’s permission hierarchy</a:t>
            </a:r>
          </a:p>
          <a:p>
            <a:pPr lvl="1">
              <a:buFont typeface="Arial" panose="020B0604020202020204" pitchFamily="34" charset="0"/>
              <a:buChar char="•"/>
            </a:pPr>
            <a:r>
              <a:rPr lang="en-US" dirty="0"/>
              <a:t>Grant permissions to schemas</a:t>
            </a:r>
          </a:p>
          <a:p>
            <a:pPr lvl="2">
              <a:buFont typeface="Arial" panose="020B0604020202020204" pitchFamily="34" charset="0"/>
              <a:buChar char="•"/>
            </a:pPr>
            <a:r>
              <a:rPr lang="en-US" dirty="0"/>
              <a:t>You need to grant the MONITOR privilege on schemas within your databases to the roles</a:t>
            </a:r>
          </a:p>
          <a:p>
            <a:pPr lvl="2">
              <a:buFont typeface="Arial" panose="020B0604020202020204" pitchFamily="34" charset="0"/>
              <a:buChar char="•"/>
            </a:pPr>
            <a:r>
              <a:rPr lang="en-US" dirty="0"/>
              <a:t>USAGE allows a role to use a schema; you will need to grant this to any roles that wish to query the schema</a:t>
            </a:r>
          </a:p>
          <a:p>
            <a:pPr lvl="2">
              <a:buFont typeface="Arial" panose="020B0604020202020204" pitchFamily="34" charset="0"/>
              <a:buChar char="•"/>
            </a:pPr>
            <a:r>
              <a:rPr lang="en-US" dirty="0"/>
              <a:t>CREATE also exists on the schema level - you will need to assign this to all the roles for the schemas within the databases</a:t>
            </a:r>
          </a:p>
          <a:p>
            <a:pPr lvl="1">
              <a:buFont typeface="Arial" panose="020B0604020202020204" pitchFamily="34" charset="0"/>
              <a:buChar char="•"/>
            </a:pPr>
            <a:r>
              <a:rPr lang="en-US" dirty="0"/>
              <a:t>Grant permissions to tables and views</a:t>
            </a:r>
          </a:p>
          <a:p>
            <a:pPr lvl="2">
              <a:buFont typeface="Arial" panose="020B0604020202020204" pitchFamily="34" charset="0"/>
              <a:buChar char="•"/>
            </a:pPr>
            <a:r>
              <a:rPr lang="en-US" dirty="0"/>
              <a:t>Here is where things get different - tables and views have unique privileges from databases and schemas.</a:t>
            </a:r>
          </a:p>
          <a:p>
            <a:pPr lvl="2">
              <a:buFont typeface="Arial" panose="020B0604020202020204" pitchFamily="34" charset="0"/>
              <a:buChar char="•"/>
            </a:pPr>
            <a:r>
              <a:rPr lang="en-US" dirty="0"/>
              <a:t>SELECT allows a role to select from a table or view</a:t>
            </a:r>
          </a:p>
          <a:p>
            <a:pPr lvl="2">
              <a:buFont typeface="Arial" panose="020B0604020202020204" pitchFamily="34" charset="0"/>
              <a:buChar char="•"/>
            </a:pPr>
            <a:r>
              <a:rPr lang="en-US" dirty="0"/>
              <a:t>INSERT and DELETE are all permissions that should be given to users on “DATA_MART_DEV” and “DATA_MART_PROD”</a:t>
            </a:r>
          </a:p>
          <a:p>
            <a:pPr lvl="2">
              <a:buFont typeface="Arial" panose="020B0604020202020204" pitchFamily="34" charset="0"/>
              <a:buChar char="•"/>
            </a:pPr>
            <a:r>
              <a:rPr lang="en-US" dirty="0"/>
              <a:t>Since this is the role assigned to the dbt user, it needs to be able to make changes to tables</a:t>
            </a:r>
          </a:p>
          <a:p>
            <a:pPr lvl="2">
              <a:buFont typeface="Arial" panose="020B0604020202020204" pitchFamily="34" charset="0"/>
              <a:buChar char="•"/>
            </a:pPr>
            <a:r>
              <a:rPr lang="en-US" dirty="0"/>
              <a:t>Keep in mind that these permissions only work for tables, not views. </a:t>
            </a:r>
          </a:p>
          <a:p>
            <a:pPr lvl="2">
              <a:buFont typeface="Arial" panose="020B0604020202020204" pitchFamily="34" charset="0"/>
              <a:buChar char="•"/>
            </a:pPr>
            <a:r>
              <a:rPr lang="en-US" dirty="0"/>
              <a:t>With tables, views and schemas, you also need to make sure you grant permission to future tables and views within a schema or database</a:t>
            </a:r>
          </a:p>
        </p:txBody>
      </p:sp>
      <p:pic>
        <p:nvPicPr>
          <p:cNvPr id="5122" name="Picture 2">
            <a:extLst>
              <a:ext uri="{FF2B5EF4-FFF2-40B4-BE49-F238E27FC236}">
                <a16:creationId xmlns:a16="http://schemas.microsoft.com/office/drawing/2014/main" id="{E0E4F2C3-642C-4D50-9245-C10E880551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3249956"/>
            <a:ext cx="3534647" cy="1846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91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CD98-B634-4787-97A1-8D3FE993CA7A}"/>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EE655F99-9888-4A2C-B35C-696B41805E36}"/>
              </a:ext>
            </a:extLst>
          </p:cNvPr>
          <p:cNvSpPr>
            <a:spLocks noGrp="1"/>
          </p:cNvSpPr>
          <p:nvPr>
            <p:ph idx="1"/>
          </p:nvPr>
        </p:nvSpPr>
        <p:spPr/>
        <p:txBody>
          <a:bodyPr>
            <a:normAutofit/>
          </a:bodyPr>
          <a:lstStyle/>
          <a:p>
            <a:r>
              <a:rPr lang="en-US" dirty="0"/>
              <a:t>Start the process of building Snowflake architecture by planning and designing the databases, schemas, and tables/views</a:t>
            </a:r>
          </a:p>
          <a:p>
            <a:r>
              <a:rPr lang="en-US" dirty="0"/>
              <a:t>Strong documentation of every piece in Snowflake data warehouse architecture is necessary in medium to bigger projects</a:t>
            </a:r>
          </a:p>
          <a:p>
            <a:r>
              <a:rPr lang="en-US" dirty="0"/>
              <a:t>If you decide something isn’t working for you, don’t be afraid to change it - there are many different ways to organize Snowflake data warehouse architecture</a:t>
            </a:r>
          </a:p>
        </p:txBody>
      </p:sp>
    </p:spTree>
    <p:extLst>
      <p:ext uri="{BB962C8B-B14F-4D97-AF65-F5344CB8AC3E}">
        <p14:creationId xmlns:p14="http://schemas.microsoft.com/office/powerpoint/2010/main" val="5274182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4EBAA5-0E7D-4292-8BD1-AA66AC4E62EA}"/>
              </a:ext>
            </a:extLst>
          </p:cNvPr>
          <p:cNvSpPr>
            <a:spLocks noGrp="1"/>
          </p:cNvSpPr>
          <p:nvPr>
            <p:ph type="ctrTitle"/>
          </p:nvPr>
        </p:nvSpPr>
        <p:spPr/>
        <p:txBody>
          <a:bodyPr>
            <a:normAutofit/>
          </a:bodyPr>
          <a:lstStyle/>
          <a:p>
            <a:r>
              <a:rPr lang="en-US" sz="6600" dirty="0"/>
              <a:t>Selected Snowflake features</a:t>
            </a:r>
          </a:p>
        </p:txBody>
      </p:sp>
      <p:sp>
        <p:nvSpPr>
          <p:cNvPr id="5" name="Subtitle 4">
            <a:extLst>
              <a:ext uri="{FF2B5EF4-FFF2-40B4-BE49-F238E27FC236}">
                <a16:creationId xmlns:a16="http://schemas.microsoft.com/office/drawing/2014/main" id="{9732C5F7-0216-475D-9016-A6A97F56A18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15683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2726-EF80-4AFF-8BBD-1DAA06539C4B}"/>
              </a:ext>
            </a:extLst>
          </p:cNvPr>
          <p:cNvSpPr>
            <a:spLocks noGrp="1"/>
          </p:cNvSpPr>
          <p:nvPr>
            <p:ph type="title"/>
          </p:nvPr>
        </p:nvSpPr>
        <p:spPr/>
        <p:txBody>
          <a:bodyPr/>
          <a:lstStyle/>
          <a:p>
            <a:r>
              <a:rPr lang="en-US" dirty="0"/>
              <a:t>Lets take a look on Snowflake GUI</a:t>
            </a:r>
          </a:p>
        </p:txBody>
      </p:sp>
      <p:sp>
        <p:nvSpPr>
          <p:cNvPr id="3" name="Content Placeholder 2">
            <a:extLst>
              <a:ext uri="{FF2B5EF4-FFF2-40B4-BE49-F238E27FC236}">
                <a16:creationId xmlns:a16="http://schemas.microsoft.com/office/drawing/2014/main" id="{1A8D4BD3-53F9-4C0D-A754-D96DB62859B8}"/>
              </a:ext>
            </a:extLst>
          </p:cNvPr>
          <p:cNvSpPr>
            <a:spLocks noGrp="1"/>
          </p:cNvSpPr>
          <p:nvPr>
            <p:ph idx="1"/>
          </p:nvPr>
        </p:nvSpPr>
        <p:spPr/>
        <p:txBody>
          <a:bodyPr/>
          <a:lstStyle/>
          <a:p>
            <a:r>
              <a:rPr lang="nb-NO" dirty="0"/>
              <a:t>Integrated Web GUI is one of the best database web-based administration on the market</a:t>
            </a:r>
          </a:p>
          <a:p>
            <a:r>
              <a:rPr lang="nb-NO" dirty="0"/>
              <a:t>Alternative freeware tool – Dbeaver – </a:t>
            </a:r>
            <a:r>
              <a:rPr lang="nb-NO" dirty="0">
                <a:hlinkClick r:id="rId2"/>
              </a:rPr>
              <a:t>https://dbeaver.io/</a:t>
            </a:r>
            <a:r>
              <a:rPr lang="nb-NO" dirty="0"/>
              <a:t> </a:t>
            </a:r>
          </a:p>
        </p:txBody>
      </p:sp>
    </p:spTree>
    <p:extLst>
      <p:ext uri="{BB962C8B-B14F-4D97-AF65-F5344CB8AC3E}">
        <p14:creationId xmlns:p14="http://schemas.microsoft.com/office/powerpoint/2010/main" val="2540601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EC62-02CF-4C64-B23E-6070547F1A72}"/>
              </a:ext>
            </a:extLst>
          </p:cNvPr>
          <p:cNvSpPr>
            <a:spLocks noGrp="1"/>
          </p:cNvSpPr>
          <p:nvPr>
            <p:ph type="title"/>
          </p:nvPr>
        </p:nvSpPr>
        <p:spPr/>
        <p:txBody>
          <a:bodyPr/>
          <a:lstStyle/>
          <a:p>
            <a:r>
              <a:rPr lang="en-US" dirty="0"/>
              <a:t>Virtual warehouse overview</a:t>
            </a:r>
          </a:p>
        </p:txBody>
      </p:sp>
      <p:sp>
        <p:nvSpPr>
          <p:cNvPr id="3" name="Content Placeholder 2">
            <a:extLst>
              <a:ext uri="{FF2B5EF4-FFF2-40B4-BE49-F238E27FC236}">
                <a16:creationId xmlns:a16="http://schemas.microsoft.com/office/drawing/2014/main" id="{9269379A-5B54-46D0-B154-4B957752F526}"/>
              </a:ext>
            </a:extLst>
          </p:cNvPr>
          <p:cNvSpPr>
            <a:spLocks noGrp="1"/>
          </p:cNvSpPr>
          <p:nvPr>
            <p:ph idx="1"/>
          </p:nvPr>
        </p:nvSpPr>
        <p:spPr/>
        <p:txBody>
          <a:bodyPr/>
          <a:lstStyle/>
          <a:p>
            <a:r>
              <a:rPr lang="en-US" dirty="0"/>
              <a:t>Warehouses are required for queries, as well as all DML operations, including loading data </a:t>
            </a:r>
          </a:p>
          <a:p>
            <a:r>
              <a:rPr lang="en-US" dirty="0"/>
              <a:t>Warehouse is defined by its size, as well as the other properties that can be set to help control and automate warehouse activity</a:t>
            </a:r>
          </a:p>
          <a:p>
            <a:r>
              <a:rPr lang="en-US" dirty="0"/>
              <a:t>Warehouses can be started and stopped at any time</a:t>
            </a:r>
          </a:p>
          <a:p>
            <a:r>
              <a:rPr lang="en-US" dirty="0"/>
              <a:t>They can also be resized at any time, even while running, to accommodate the need for more or less compute resources, based on the type of operations being performed by the warehouse</a:t>
            </a:r>
          </a:p>
        </p:txBody>
      </p:sp>
    </p:spTree>
    <p:extLst>
      <p:ext uri="{BB962C8B-B14F-4D97-AF65-F5344CB8AC3E}">
        <p14:creationId xmlns:p14="http://schemas.microsoft.com/office/powerpoint/2010/main" val="123476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EC62-02CF-4C64-B23E-6070547F1A72}"/>
              </a:ext>
            </a:extLst>
          </p:cNvPr>
          <p:cNvSpPr>
            <a:spLocks noGrp="1"/>
          </p:cNvSpPr>
          <p:nvPr>
            <p:ph type="title"/>
          </p:nvPr>
        </p:nvSpPr>
        <p:spPr/>
        <p:txBody>
          <a:bodyPr/>
          <a:lstStyle/>
          <a:p>
            <a:r>
              <a:rPr lang="en-US" dirty="0"/>
              <a:t>Virtual warehouse overview</a:t>
            </a:r>
          </a:p>
        </p:txBody>
      </p:sp>
      <p:sp>
        <p:nvSpPr>
          <p:cNvPr id="3" name="Content Placeholder 2">
            <a:extLst>
              <a:ext uri="{FF2B5EF4-FFF2-40B4-BE49-F238E27FC236}">
                <a16:creationId xmlns:a16="http://schemas.microsoft.com/office/drawing/2014/main" id="{9269379A-5B54-46D0-B154-4B957752F526}"/>
              </a:ext>
            </a:extLst>
          </p:cNvPr>
          <p:cNvSpPr>
            <a:spLocks noGrp="1"/>
          </p:cNvSpPr>
          <p:nvPr>
            <p:ph idx="1"/>
          </p:nvPr>
        </p:nvSpPr>
        <p:spPr>
          <a:xfrm>
            <a:off x="1097280" y="2108202"/>
            <a:ext cx="10058400" cy="443269"/>
          </a:xfrm>
        </p:spPr>
        <p:txBody>
          <a:bodyPr>
            <a:normAutofit/>
          </a:bodyPr>
          <a:lstStyle/>
          <a:p>
            <a:r>
              <a:rPr lang="en-US" dirty="0"/>
              <a:t>Size specifies the amount of compute resources available per cluster in a warehouse</a:t>
            </a:r>
          </a:p>
        </p:txBody>
      </p:sp>
      <p:graphicFrame>
        <p:nvGraphicFramePr>
          <p:cNvPr id="4" name="Table 3">
            <a:extLst>
              <a:ext uri="{FF2B5EF4-FFF2-40B4-BE49-F238E27FC236}">
                <a16:creationId xmlns:a16="http://schemas.microsoft.com/office/drawing/2014/main" id="{3BA58875-FD0D-46D5-AFC9-374DEBBE0D22}"/>
              </a:ext>
            </a:extLst>
          </p:cNvPr>
          <p:cNvGraphicFramePr>
            <a:graphicFrameLocks noGrp="1"/>
          </p:cNvGraphicFramePr>
          <p:nvPr>
            <p:extLst>
              <p:ext uri="{D42A27DB-BD31-4B8C-83A1-F6EECF244321}">
                <p14:modId xmlns:p14="http://schemas.microsoft.com/office/powerpoint/2010/main" val="4032583425"/>
              </p:ext>
            </p:extLst>
          </p:nvPr>
        </p:nvGraphicFramePr>
        <p:xfrm>
          <a:off x="1582255" y="2616990"/>
          <a:ext cx="9027489" cy="3702691"/>
        </p:xfrm>
        <a:graphic>
          <a:graphicData uri="http://schemas.openxmlformats.org/drawingml/2006/table">
            <a:tbl>
              <a:tblPr/>
              <a:tblGrid>
                <a:gridCol w="1340662">
                  <a:extLst>
                    <a:ext uri="{9D8B030D-6E8A-4147-A177-3AD203B41FA5}">
                      <a16:colId xmlns:a16="http://schemas.microsoft.com/office/drawing/2014/main" val="999790259"/>
                    </a:ext>
                  </a:extLst>
                </a:gridCol>
                <a:gridCol w="1011425">
                  <a:extLst>
                    <a:ext uri="{9D8B030D-6E8A-4147-A177-3AD203B41FA5}">
                      <a16:colId xmlns:a16="http://schemas.microsoft.com/office/drawing/2014/main" val="1146399663"/>
                    </a:ext>
                  </a:extLst>
                </a:gridCol>
                <a:gridCol w="1178833">
                  <a:extLst>
                    <a:ext uri="{9D8B030D-6E8A-4147-A177-3AD203B41FA5}">
                      <a16:colId xmlns:a16="http://schemas.microsoft.com/office/drawing/2014/main" val="744395465"/>
                    </a:ext>
                  </a:extLst>
                </a:gridCol>
                <a:gridCol w="5496569">
                  <a:extLst>
                    <a:ext uri="{9D8B030D-6E8A-4147-A177-3AD203B41FA5}">
                      <a16:colId xmlns:a16="http://schemas.microsoft.com/office/drawing/2014/main" val="2172320255"/>
                    </a:ext>
                  </a:extLst>
                </a:gridCol>
              </a:tblGrid>
              <a:tr h="235863">
                <a:tc>
                  <a:txBody>
                    <a:bodyPr/>
                    <a:lstStyle/>
                    <a:p>
                      <a:pPr algn="l" fontAlgn="ctr"/>
                      <a:r>
                        <a:rPr lang="en-US" sz="1100" b="1">
                          <a:solidFill>
                            <a:srgbClr val="FFFFFF"/>
                          </a:solidFill>
                          <a:effectLst/>
                        </a:rPr>
                        <a:t>Warehouse Size</a:t>
                      </a:r>
                    </a:p>
                  </a:txBody>
                  <a:tcPr marL="61779" marR="61779" marT="19306" marB="19306">
                    <a:lnL>
                      <a:noFill/>
                    </a:lnL>
                    <a:lnR>
                      <a:noFill/>
                    </a:lnR>
                    <a:lnT>
                      <a:noFill/>
                    </a:lnT>
                    <a:lnB>
                      <a:noFill/>
                    </a:lnB>
                    <a:solidFill>
                      <a:srgbClr val="105780"/>
                    </a:solidFill>
                  </a:tcPr>
                </a:tc>
                <a:tc>
                  <a:txBody>
                    <a:bodyPr/>
                    <a:lstStyle/>
                    <a:p>
                      <a:pPr algn="l" fontAlgn="ctr"/>
                      <a:r>
                        <a:rPr lang="en-US" sz="1100" b="1">
                          <a:solidFill>
                            <a:srgbClr val="FFFFFF"/>
                          </a:solidFill>
                          <a:effectLst/>
                        </a:rPr>
                        <a:t>Credits / Hour</a:t>
                      </a:r>
                    </a:p>
                  </a:txBody>
                  <a:tcPr marL="61779" marR="61779" marT="19306" marB="19306">
                    <a:lnL>
                      <a:noFill/>
                    </a:lnL>
                    <a:lnR>
                      <a:noFill/>
                    </a:lnR>
                    <a:lnT>
                      <a:noFill/>
                    </a:lnT>
                    <a:lnB>
                      <a:noFill/>
                    </a:lnB>
                    <a:solidFill>
                      <a:srgbClr val="105780"/>
                    </a:solidFill>
                  </a:tcPr>
                </a:tc>
                <a:tc>
                  <a:txBody>
                    <a:bodyPr/>
                    <a:lstStyle/>
                    <a:p>
                      <a:pPr algn="l" fontAlgn="ctr"/>
                      <a:r>
                        <a:rPr lang="en-US" sz="1100" b="1" dirty="0">
                          <a:solidFill>
                            <a:srgbClr val="FFFFFF"/>
                          </a:solidFill>
                          <a:effectLst/>
                        </a:rPr>
                        <a:t>Credits / Second</a:t>
                      </a:r>
                    </a:p>
                  </a:txBody>
                  <a:tcPr marL="61779" marR="61779" marT="19306" marB="19306">
                    <a:lnL>
                      <a:noFill/>
                    </a:lnL>
                    <a:lnR>
                      <a:noFill/>
                    </a:lnR>
                    <a:lnT>
                      <a:noFill/>
                    </a:lnT>
                    <a:lnB>
                      <a:noFill/>
                    </a:lnB>
                    <a:solidFill>
                      <a:srgbClr val="105780"/>
                    </a:solidFill>
                  </a:tcPr>
                </a:tc>
                <a:tc>
                  <a:txBody>
                    <a:bodyPr/>
                    <a:lstStyle/>
                    <a:p>
                      <a:pPr algn="l" fontAlgn="ctr"/>
                      <a:r>
                        <a:rPr lang="en-US" sz="1100" b="1">
                          <a:solidFill>
                            <a:srgbClr val="FFFFFF"/>
                          </a:solidFill>
                          <a:effectLst/>
                        </a:rPr>
                        <a:t>Notes</a:t>
                      </a:r>
                    </a:p>
                  </a:txBody>
                  <a:tcPr marL="61779" marR="61779" marT="19306" marB="19306">
                    <a:lnL>
                      <a:noFill/>
                    </a:lnL>
                    <a:lnR>
                      <a:noFill/>
                    </a:lnR>
                    <a:lnT>
                      <a:noFill/>
                    </a:lnT>
                    <a:lnB>
                      <a:noFill/>
                    </a:lnB>
                    <a:solidFill>
                      <a:srgbClr val="105780"/>
                    </a:solidFill>
                  </a:tcPr>
                </a:tc>
                <a:extLst>
                  <a:ext uri="{0D108BD9-81ED-4DB2-BD59-A6C34878D82A}">
                    <a16:rowId xmlns:a16="http://schemas.microsoft.com/office/drawing/2014/main" val="785687357"/>
                  </a:ext>
                </a:extLst>
              </a:tr>
              <a:tr h="423806">
                <a:tc>
                  <a:txBody>
                    <a:bodyPr/>
                    <a:lstStyle/>
                    <a:p>
                      <a:pPr algn="l" fontAlgn="t"/>
                      <a:r>
                        <a:rPr lang="en-US" sz="1100" b="0">
                          <a:effectLst/>
                        </a:rPr>
                        <a:t>X-Small</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1</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0.0003</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Default size for warehouses created using </a:t>
                      </a:r>
                      <a:r>
                        <a:rPr lang="en-US" sz="1100" b="0" u="none" strike="noStrike">
                          <a:solidFill>
                            <a:srgbClr val="105780"/>
                          </a:solidFill>
                          <a:effectLst/>
                          <a:hlinkClick r:id="rId2"/>
                        </a:rPr>
                        <a:t>CREATE WAREHOUSE</a:t>
                      </a:r>
                      <a:r>
                        <a:rPr lang="en-US" sz="1100" b="0">
                          <a:effectLst/>
                        </a:rPr>
                        <a:t>.</a:t>
                      </a:r>
                    </a:p>
                  </a:txBody>
                  <a:tcPr marL="61779" marR="61779" marT="19306" marB="19306">
                    <a:lnL>
                      <a:noFill/>
                    </a:lnL>
                    <a:lnR>
                      <a:noFill/>
                    </a:lnR>
                    <a:lnT>
                      <a:noFill/>
                    </a:lnT>
                    <a:lnB>
                      <a:noFill/>
                    </a:lnB>
                    <a:solidFill>
                      <a:srgbClr val="FFFFFF"/>
                    </a:solidFill>
                  </a:tcPr>
                </a:tc>
                <a:extLst>
                  <a:ext uri="{0D108BD9-81ED-4DB2-BD59-A6C34878D82A}">
                    <a16:rowId xmlns:a16="http://schemas.microsoft.com/office/drawing/2014/main" val="3119189454"/>
                  </a:ext>
                </a:extLst>
              </a:tr>
              <a:tr h="235863">
                <a:tc>
                  <a:txBody>
                    <a:bodyPr/>
                    <a:lstStyle/>
                    <a:p>
                      <a:pPr algn="l" fontAlgn="t"/>
                      <a:r>
                        <a:rPr lang="en-US" sz="1100" b="0">
                          <a:effectLst/>
                        </a:rPr>
                        <a:t>Small</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2</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0.0006</a:t>
                      </a:r>
                    </a:p>
                  </a:txBody>
                  <a:tcPr marL="61779" marR="61779" marT="19306" marB="19306">
                    <a:lnL>
                      <a:noFill/>
                    </a:lnL>
                    <a:lnR>
                      <a:noFill/>
                    </a:lnR>
                    <a:lnT>
                      <a:noFill/>
                    </a:lnT>
                    <a:lnB>
                      <a:noFill/>
                    </a:lnB>
                    <a:solidFill>
                      <a:srgbClr val="FFFFFF"/>
                    </a:solidFill>
                  </a:tcPr>
                </a:tc>
                <a:tc>
                  <a:txBody>
                    <a:bodyPr/>
                    <a:lstStyle/>
                    <a:p>
                      <a:pPr algn="l" fontAlgn="t"/>
                      <a:endParaRPr lang="en-US" sz="1100">
                        <a:effectLst/>
                      </a:endParaRPr>
                    </a:p>
                  </a:txBody>
                  <a:tcPr marL="61779" marR="61779" marT="19306" marB="19306">
                    <a:lnL>
                      <a:noFill/>
                    </a:lnL>
                    <a:lnR>
                      <a:noFill/>
                    </a:lnR>
                    <a:lnT>
                      <a:noFill/>
                    </a:lnT>
                    <a:lnB>
                      <a:noFill/>
                    </a:lnB>
                    <a:solidFill>
                      <a:srgbClr val="FFFFFF"/>
                    </a:solidFill>
                  </a:tcPr>
                </a:tc>
                <a:extLst>
                  <a:ext uri="{0D108BD9-81ED-4DB2-BD59-A6C34878D82A}">
                    <a16:rowId xmlns:a16="http://schemas.microsoft.com/office/drawing/2014/main" val="4133736510"/>
                  </a:ext>
                </a:extLst>
              </a:tr>
              <a:tr h="235863">
                <a:tc>
                  <a:txBody>
                    <a:bodyPr/>
                    <a:lstStyle/>
                    <a:p>
                      <a:pPr algn="l" fontAlgn="t"/>
                      <a:r>
                        <a:rPr lang="en-US" sz="1100" b="0">
                          <a:effectLst/>
                        </a:rPr>
                        <a:t>Medium</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4</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0.0011</a:t>
                      </a:r>
                    </a:p>
                  </a:txBody>
                  <a:tcPr marL="61779" marR="61779" marT="19306" marB="19306">
                    <a:lnL>
                      <a:noFill/>
                    </a:lnL>
                    <a:lnR>
                      <a:noFill/>
                    </a:lnR>
                    <a:lnT>
                      <a:noFill/>
                    </a:lnT>
                    <a:lnB>
                      <a:noFill/>
                    </a:lnB>
                    <a:solidFill>
                      <a:srgbClr val="FFFFFF"/>
                    </a:solidFill>
                  </a:tcPr>
                </a:tc>
                <a:tc>
                  <a:txBody>
                    <a:bodyPr/>
                    <a:lstStyle/>
                    <a:p>
                      <a:pPr algn="l" fontAlgn="t"/>
                      <a:endParaRPr lang="en-US" sz="1100">
                        <a:effectLst/>
                      </a:endParaRPr>
                    </a:p>
                  </a:txBody>
                  <a:tcPr marL="61779" marR="61779" marT="19306" marB="19306">
                    <a:lnL>
                      <a:noFill/>
                    </a:lnL>
                    <a:lnR>
                      <a:noFill/>
                    </a:lnR>
                    <a:lnT>
                      <a:noFill/>
                    </a:lnT>
                    <a:lnB>
                      <a:noFill/>
                    </a:lnB>
                    <a:solidFill>
                      <a:srgbClr val="FFFFFF"/>
                    </a:solidFill>
                  </a:tcPr>
                </a:tc>
                <a:extLst>
                  <a:ext uri="{0D108BD9-81ED-4DB2-BD59-A6C34878D82A}">
                    <a16:rowId xmlns:a16="http://schemas.microsoft.com/office/drawing/2014/main" val="629276222"/>
                  </a:ext>
                </a:extLst>
              </a:tr>
              <a:tr h="235863">
                <a:tc>
                  <a:txBody>
                    <a:bodyPr/>
                    <a:lstStyle/>
                    <a:p>
                      <a:pPr algn="l" fontAlgn="t"/>
                      <a:r>
                        <a:rPr lang="en-US" sz="1100" b="0">
                          <a:effectLst/>
                        </a:rPr>
                        <a:t>Large</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8</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0.0022</a:t>
                      </a:r>
                    </a:p>
                  </a:txBody>
                  <a:tcPr marL="61779" marR="61779" marT="19306" marB="19306">
                    <a:lnL>
                      <a:noFill/>
                    </a:lnL>
                    <a:lnR>
                      <a:noFill/>
                    </a:lnR>
                    <a:lnT>
                      <a:noFill/>
                    </a:lnT>
                    <a:lnB>
                      <a:noFill/>
                    </a:lnB>
                    <a:solidFill>
                      <a:srgbClr val="FFFFFF"/>
                    </a:solidFill>
                  </a:tcPr>
                </a:tc>
                <a:tc>
                  <a:txBody>
                    <a:bodyPr/>
                    <a:lstStyle/>
                    <a:p>
                      <a:pPr algn="l" fontAlgn="t"/>
                      <a:endParaRPr lang="en-US" sz="1100">
                        <a:effectLst/>
                      </a:endParaRPr>
                    </a:p>
                  </a:txBody>
                  <a:tcPr marL="61779" marR="61779" marT="19306" marB="19306">
                    <a:lnL>
                      <a:noFill/>
                    </a:lnL>
                    <a:lnR>
                      <a:noFill/>
                    </a:lnR>
                    <a:lnT>
                      <a:noFill/>
                    </a:lnT>
                    <a:lnB>
                      <a:noFill/>
                    </a:lnB>
                    <a:solidFill>
                      <a:srgbClr val="FFFFFF"/>
                    </a:solidFill>
                  </a:tcPr>
                </a:tc>
                <a:extLst>
                  <a:ext uri="{0D108BD9-81ED-4DB2-BD59-A6C34878D82A}">
                    <a16:rowId xmlns:a16="http://schemas.microsoft.com/office/drawing/2014/main" val="2766513506"/>
                  </a:ext>
                </a:extLst>
              </a:tr>
              <a:tr h="419914">
                <a:tc>
                  <a:txBody>
                    <a:bodyPr/>
                    <a:lstStyle/>
                    <a:p>
                      <a:pPr algn="l" fontAlgn="t"/>
                      <a:r>
                        <a:rPr lang="en-US" sz="1100" b="0" dirty="0">
                          <a:effectLst/>
                        </a:rPr>
                        <a:t>X-Large</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16</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0.0044</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Default for warehouses created in the web interface.</a:t>
                      </a:r>
                    </a:p>
                  </a:txBody>
                  <a:tcPr marL="61779" marR="61779" marT="19306" marB="19306">
                    <a:lnL>
                      <a:noFill/>
                    </a:lnL>
                    <a:lnR>
                      <a:noFill/>
                    </a:lnR>
                    <a:lnT>
                      <a:noFill/>
                    </a:lnT>
                    <a:lnB>
                      <a:noFill/>
                    </a:lnB>
                    <a:solidFill>
                      <a:srgbClr val="FFFFFF"/>
                    </a:solidFill>
                  </a:tcPr>
                </a:tc>
                <a:extLst>
                  <a:ext uri="{0D108BD9-81ED-4DB2-BD59-A6C34878D82A}">
                    <a16:rowId xmlns:a16="http://schemas.microsoft.com/office/drawing/2014/main" val="2572172231"/>
                  </a:ext>
                </a:extLst>
              </a:tr>
              <a:tr h="235863">
                <a:tc>
                  <a:txBody>
                    <a:bodyPr/>
                    <a:lstStyle/>
                    <a:p>
                      <a:pPr algn="l" fontAlgn="t"/>
                      <a:r>
                        <a:rPr lang="en-US" sz="1100" b="0">
                          <a:effectLst/>
                        </a:rPr>
                        <a:t>2X-Large</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32</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0.0089</a:t>
                      </a:r>
                    </a:p>
                  </a:txBody>
                  <a:tcPr marL="61779" marR="61779" marT="19306" marB="19306">
                    <a:lnL>
                      <a:noFill/>
                    </a:lnL>
                    <a:lnR>
                      <a:noFill/>
                    </a:lnR>
                    <a:lnT>
                      <a:noFill/>
                    </a:lnT>
                    <a:lnB>
                      <a:noFill/>
                    </a:lnB>
                    <a:solidFill>
                      <a:srgbClr val="FFFFFF"/>
                    </a:solidFill>
                  </a:tcPr>
                </a:tc>
                <a:tc>
                  <a:txBody>
                    <a:bodyPr/>
                    <a:lstStyle/>
                    <a:p>
                      <a:pPr algn="l" fontAlgn="t"/>
                      <a:endParaRPr lang="en-US" sz="1100">
                        <a:effectLst/>
                      </a:endParaRPr>
                    </a:p>
                  </a:txBody>
                  <a:tcPr marL="61779" marR="61779" marT="19306" marB="19306">
                    <a:lnL>
                      <a:noFill/>
                    </a:lnL>
                    <a:lnR>
                      <a:noFill/>
                    </a:lnR>
                    <a:lnT>
                      <a:noFill/>
                    </a:lnT>
                    <a:lnB>
                      <a:noFill/>
                    </a:lnB>
                    <a:solidFill>
                      <a:srgbClr val="FFFFFF"/>
                    </a:solidFill>
                  </a:tcPr>
                </a:tc>
                <a:extLst>
                  <a:ext uri="{0D108BD9-81ED-4DB2-BD59-A6C34878D82A}">
                    <a16:rowId xmlns:a16="http://schemas.microsoft.com/office/drawing/2014/main" val="1403896604"/>
                  </a:ext>
                </a:extLst>
              </a:tr>
              <a:tr h="235863">
                <a:tc>
                  <a:txBody>
                    <a:bodyPr/>
                    <a:lstStyle/>
                    <a:p>
                      <a:pPr algn="l" fontAlgn="t"/>
                      <a:r>
                        <a:rPr lang="en-US" sz="1100" b="0">
                          <a:effectLst/>
                        </a:rPr>
                        <a:t>3X-Large</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64</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0.0178</a:t>
                      </a:r>
                    </a:p>
                  </a:txBody>
                  <a:tcPr marL="61779" marR="61779" marT="19306" marB="19306">
                    <a:lnL>
                      <a:noFill/>
                    </a:lnL>
                    <a:lnR>
                      <a:noFill/>
                    </a:lnR>
                    <a:lnT>
                      <a:noFill/>
                    </a:lnT>
                    <a:lnB>
                      <a:noFill/>
                    </a:lnB>
                    <a:solidFill>
                      <a:srgbClr val="FFFFFF"/>
                    </a:solidFill>
                  </a:tcPr>
                </a:tc>
                <a:tc>
                  <a:txBody>
                    <a:bodyPr/>
                    <a:lstStyle/>
                    <a:p>
                      <a:pPr algn="l" fontAlgn="t"/>
                      <a:endParaRPr lang="en-US" sz="1100">
                        <a:effectLst/>
                      </a:endParaRPr>
                    </a:p>
                  </a:txBody>
                  <a:tcPr marL="61779" marR="61779" marT="19306" marB="19306">
                    <a:lnL>
                      <a:noFill/>
                    </a:lnL>
                    <a:lnR>
                      <a:noFill/>
                    </a:lnR>
                    <a:lnT>
                      <a:noFill/>
                    </a:lnT>
                    <a:lnB>
                      <a:noFill/>
                    </a:lnB>
                    <a:solidFill>
                      <a:srgbClr val="FFFFFF"/>
                    </a:solidFill>
                  </a:tcPr>
                </a:tc>
                <a:extLst>
                  <a:ext uri="{0D108BD9-81ED-4DB2-BD59-A6C34878D82A}">
                    <a16:rowId xmlns:a16="http://schemas.microsoft.com/office/drawing/2014/main" val="1235799366"/>
                  </a:ext>
                </a:extLst>
              </a:tr>
              <a:tr h="235863">
                <a:tc>
                  <a:txBody>
                    <a:bodyPr/>
                    <a:lstStyle/>
                    <a:p>
                      <a:pPr algn="l" fontAlgn="t"/>
                      <a:r>
                        <a:rPr lang="en-US" sz="1100" b="0">
                          <a:effectLst/>
                        </a:rPr>
                        <a:t>4X-Large</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128</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0.0356</a:t>
                      </a:r>
                    </a:p>
                  </a:txBody>
                  <a:tcPr marL="61779" marR="61779" marT="19306" marB="19306">
                    <a:lnL>
                      <a:noFill/>
                    </a:lnL>
                    <a:lnR>
                      <a:noFill/>
                    </a:lnR>
                    <a:lnT>
                      <a:noFill/>
                    </a:lnT>
                    <a:lnB>
                      <a:noFill/>
                    </a:lnB>
                    <a:solidFill>
                      <a:srgbClr val="FFFFFF"/>
                    </a:solidFill>
                  </a:tcPr>
                </a:tc>
                <a:tc>
                  <a:txBody>
                    <a:bodyPr/>
                    <a:lstStyle/>
                    <a:p>
                      <a:pPr algn="l" fontAlgn="t"/>
                      <a:endParaRPr lang="en-US" sz="1100">
                        <a:effectLst/>
                      </a:endParaRPr>
                    </a:p>
                  </a:txBody>
                  <a:tcPr marL="61779" marR="61779" marT="19306" marB="19306">
                    <a:lnL>
                      <a:noFill/>
                    </a:lnL>
                    <a:lnR>
                      <a:noFill/>
                    </a:lnR>
                    <a:lnT>
                      <a:noFill/>
                    </a:lnT>
                    <a:lnB>
                      <a:noFill/>
                    </a:lnB>
                    <a:solidFill>
                      <a:srgbClr val="FFFFFF"/>
                    </a:solidFill>
                  </a:tcPr>
                </a:tc>
                <a:extLst>
                  <a:ext uri="{0D108BD9-81ED-4DB2-BD59-A6C34878D82A}">
                    <a16:rowId xmlns:a16="http://schemas.microsoft.com/office/drawing/2014/main" val="3195448427"/>
                  </a:ext>
                </a:extLst>
              </a:tr>
              <a:tr h="603965">
                <a:tc>
                  <a:txBody>
                    <a:bodyPr/>
                    <a:lstStyle/>
                    <a:p>
                      <a:pPr algn="l" fontAlgn="t"/>
                      <a:r>
                        <a:rPr lang="en-US" sz="1100" b="0">
                          <a:effectLst/>
                        </a:rPr>
                        <a:t>5X-Large</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256</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0.0711</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Generally available in Amazon Web Services regions, and in preview in US Government and Azure regions.</a:t>
                      </a:r>
                    </a:p>
                  </a:txBody>
                  <a:tcPr marL="61779" marR="61779" marT="19306" marB="19306">
                    <a:lnL>
                      <a:noFill/>
                    </a:lnL>
                    <a:lnR>
                      <a:noFill/>
                    </a:lnR>
                    <a:lnT>
                      <a:noFill/>
                    </a:lnT>
                    <a:lnB>
                      <a:noFill/>
                    </a:lnB>
                    <a:solidFill>
                      <a:srgbClr val="FFFFFF"/>
                    </a:solidFill>
                  </a:tcPr>
                </a:tc>
                <a:extLst>
                  <a:ext uri="{0D108BD9-81ED-4DB2-BD59-A6C34878D82A}">
                    <a16:rowId xmlns:a16="http://schemas.microsoft.com/office/drawing/2014/main" val="2511691191"/>
                  </a:ext>
                </a:extLst>
              </a:tr>
              <a:tr h="603965">
                <a:tc>
                  <a:txBody>
                    <a:bodyPr/>
                    <a:lstStyle/>
                    <a:p>
                      <a:pPr algn="l" fontAlgn="t"/>
                      <a:r>
                        <a:rPr lang="en-US" sz="1100" b="0">
                          <a:effectLst/>
                        </a:rPr>
                        <a:t>6X-Large</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512</a:t>
                      </a:r>
                    </a:p>
                  </a:txBody>
                  <a:tcPr marL="61779" marR="61779" marT="19306" marB="19306">
                    <a:lnL>
                      <a:noFill/>
                    </a:lnL>
                    <a:lnR>
                      <a:noFill/>
                    </a:lnR>
                    <a:lnT>
                      <a:noFill/>
                    </a:lnT>
                    <a:lnB>
                      <a:noFill/>
                    </a:lnB>
                    <a:solidFill>
                      <a:srgbClr val="FFFFFF"/>
                    </a:solidFill>
                  </a:tcPr>
                </a:tc>
                <a:tc>
                  <a:txBody>
                    <a:bodyPr/>
                    <a:lstStyle/>
                    <a:p>
                      <a:pPr algn="l" fontAlgn="t"/>
                      <a:r>
                        <a:rPr lang="en-US" sz="1100" b="0">
                          <a:effectLst/>
                        </a:rPr>
                        <a:t>0.1422</a:t>
                      </a:r>
                    </a:p>
                  </a:txBody>
                  <a:tcPr marL="61779" marR="61779" marT="19306" marB="19306">
                    <a:lnL>
                      <a:noFill/>
                    </a:lnL>
                    <a:lnR>
                      <a:noFill/>
                    </a:lnR>
                    <a:lnT>
                      <a:noFill/>
                    </a:lnT>
                    <a:lnB>
                      <a:noFill/>
                    </a:lnB>
                    <a:solidFill>
                      <a:srgbClr val="FFFFFF"/>
                    </a:solidFill>
                  </a:tcPr>
                </a:tc>
                <a:tc>
                  <a:txBody>
                    <a:bodyPr/>
                    <a:lstStyle/>
                    <a:p>
                      <a:pPr algn="l" fontAlgn="t"/>
                      <a:r>
                        <a:rPr lang="en-US" sz="1100" b="0" dirty="0">
                          <a:effectLst/>
                        </a:rPr>
                        <a:t>Generally available in Amazon Web Services regions, and in preview in US Government and Azure regions.</a:t>
                      </a:r>
                    </a:p>
                  </a:txBody>
                  <a:tcPr marL="61779" marR="61779" marT="19306" marB="19306">
                    <a:lnL>
                      <a:noFill/>
                    </a:lnL>
                    <a:lnR>
                      <a:noFill/>
                    </a:lnR>
                    <a:lnT>
                      <a:noFill/>
                    </a:lnT>
                    <a:lnB>
                      <a:noFill/>
                    </a:lnB>
                    <a:solidFill>
                      <a:srgbClr val="FFFFFF"/>
                    </a:solidFill>
                  </a:tcPr>
                </a:tc>
                <a:extLst>
                  <a:ext uri="{0D108BD9-81ED-4DB2-BD59-A6C34878D82A}">
                    <a16:rowId xmlns:a16="http://schemas.microsoft.com/office/drawing/2014/main" val="741305823"/>
                  </a:ext>
                </a:extLst>
              </a:tr>
            </a:tbl>
          </a:graphicData>
        </a:graphic>
      </p:graphicFrame>
    </p:spTree>
    <p:extLst>
      <p:ext uri="{BB962C8B-B14F-4D97-AF65-F5344CB8AC3E}">
        <p14:creationId xmlns:p14="http://schemas.microsoft.com/office/powerpoint/2010/main" val="844015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EC62-02CF-4C64-B23E-6070547F1A72}"/>
              </a:ext>
            </a:extLst>
          </p:cNvPr>
          <p:cNvSpPr>
            <a:spLocks noGrp="1"/>
          </p:cNvSpPr>
          <p:nvPr>
            <p:ph type="title"/>
          </p:nvPr>
        </p:nvSpPr>
        <p:spPr/>
        <p:txBody>
          <a:bodyPr/>
          <a:lstStyle/>
          <a:p>
            <a:r>
              <a:rPr lang="en-US" dirty="0"/>
              <a:t>Virtual warehouse overview</a:t>
            </a:r>
          </a:p>
        </p:txBody>
      </p:sp>
      <p:sp>
        <p:nvSpPr>
          <p:cNvPr id="3" name="Content Placeholder 2">
            <a:extLst>
              <a:ext uri="{FF2B5EF4-FFF2-40B4-BE49-F238E27FC236}">
                <a16:creationId xmlns:a16="http://schemas.microsoft.com/office/drawing/2014/main" id="{9269379A-5B54-46D0-B154-4B957752F526}"/>
              </a:ext>
            </a:extLst>
          </p:cNvPr>
          <p:cNvSpPr>
            <a:spLocks noGrp="1"/>
          </p:cNvSpPr>
          <p:nvPr>
            <p:ph idx="1"/>
          </p:nvPr>
        </p:nvSpPr>
        <p:spPr>
          <a:xfrm>
            <a:off x="1097280" y="2108202"/>
            <a:ext cx="10058400" cy="4108243"/>
          </a:xfrm>
        </p:spPr>
        <p:txBody>
          <a:bodyPr>
            <a:normAutofit/>
          </a:bodyPr>
          <a:lstStyle/>
          <a:p>
            <a:r>
              <a:rPr lang="en-US" dirty="0"/>
              <a:t>Impact of size on data loading</a:t>
            </a:r>
          </a:p>
          <a:p>
            <a:pPr lvl="1">
              <a:buFont typeface="Arial" panose="020B0604020202020204" pitchFamily="34" charset="0"/>
              <a:buChar char="•"/>
            </a:pPr>
            <a:r>
              <a:rPr lang="en-US" dirty="0"/>
              <a:t>Increasing the size of a warehouse does not always improve data loading performance</a:t>
            </a:r>
          </a:p>
          <a:p>
            <a:pPr lvl="1">
              <a:buFont typeface="Arial" panose="020B0604020202020204" pitchFamily="34" charset="0"/>
              <a:buChar char="•"/>
            </a:pPr>
            <a:r>
              <a:rPr lang="en-US" dirty="0"/>
              <a:t>Data loading performance is influenced more by the number of files being loaded (and the size of each file) than the size of the warehouse</a:t>
            </a:r>
          </a:p>
          <a:p>
            <a:pPr lvl="1">
              <a:buFont typeface="Arial" panose="020B0604020202020204" pitchFamily="34" charset="0"/>
              <a:buChar char="•"/>
            </a:pPr>
            <a:r>
              <a:rPr lang="en-US" dirty="0">
                <a:hlinkClick r:id="rId2"/>
              </a:rPr>
              <a:t>https://docs.snowflake.com/en/user-guide/data-load-considerations.html</a:t>
            </a:r>
            <a:r>
              <a:rPr lang="en-US" dirty="0"/>
              <a:t> </a:t>
            </a:r>
          </a:p>
          <a:p>
            <a:pPr marL="0">
              <a:buNone/>
            </a:pPr>
            <a:r>
              <a:rPr lang="en-US" dirty="0"/>
              <a:t>Impact of size on query performance</a:t>
            </a:r>
          </a:p>
          <a:p>
            <a:pPr marL="544068" lvl="1" indent="-342900">
              <a:buFont typeface="Arial" panose="020B0604020202020204" pitchFamily="34" charset="0"/>
              <a:buChar char="•"/>
            </a:pPr>
            <a:r>
              <a:rPr lang="en-US" dirty="0"/>
              <a:t>The size of a warehouse can impact the amount of time required to execute queries submitted to the warehouse, particularly for larger, more complex queries</a:t>
            </a:r>
          </a:p>
          <a:p>
            <a:pPr marL="544068" lvl="1" indent="-342900">
              <a:buFont typeface="Arial" panose="020B0604020202020204" pitchFamily="34" charset="0"/>
              <a:buChar char="•"/>
            </a:pPr>
            <a:r>
              <a:rPr lang="en-US" dirty="0"/>
              <a:t>In general, query performance scales with warehouse size because larger warehouses have more compute resources available to process queries</a:t>
            </a:r>
          </a:p>
          <a:p>
            <a:pPr marL="544068" lvl="1" indent="-342900">
              <a:buFont typeface="Arial" panose="020B0604020202020204" pitchFamily="34" charset="0"/>
              <a:buChar char="•"/>
            </a:pPr>
            <a:r>
              <a:rPr lang="en-US" dirty="0">
                <a:hlinkClick r:id="rId3"/>
              </a:rPr>
              <a:t>https://docs.snowflake.com/en/user-guide/warehouses-considerations.html</a:t>
            </a:r>
            <a:r>
              <a:rPr lang="en-US" dirty="0"/>
              <a:t> </a:t>
            </a:r>
          </a:p>
        </p:txBody>
      </p:sp>
    </p:spTree>
    <p:extLst>
      <p:ext uri="{BB962C8B-B14F-4D97-AF65-F5344CB8AC3E}">
        <p14:creationId xmlns:p14="http://schemas.microsoft.com/office/powerpoint/2010/main" val="59807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EC62-02CF-4C64-B23E-6070547F1A72}"/>
              </a:ext>
            </a:extLst>
          </p:cNvPr>
          <p:cNvSpPr>
            <a:spLocks noGrp="1"/>
          </p:cNvSpPr>
          <p:nvPr>
            <p:ph type="title"/>
          </p:nvPr>
        </p:nvSpPr>
        <p:spPr/>
        <p:txBody>
          <a:bodyPr/>
          <a:lstStyle/>
          <a:p>
            <a:r>
              <a:rPr lang="en-US" dirty="0"/>
              <a:t>Virtual warehouse overview</a:t>
            </a:r>
          </a:p>
        </p:txBody>
      </p:sp>
      <p:sp>
        <p:nvSpPr>
          <p:cNvPr id="3" name="Content Placeholder 2">
            <a:extLst>
              <a:ext uri="{FF2B5EF4-FFF2-40B4-BE49-F238E27FC236}">
                <a16:creationId xmlns:a16="http://schemas.microsoft.com/office/drawing/2014/main" id="{9269379A-5B54-46D0-B154-4B957752F526}"/>
              </a:ext>
            </a:extLst>
          </p:cNvPr>
          <p:cNvSpPr>
            <a:spLocks noGrp="1"/>
          </p:cNvSpPr>
          <p:nvPr>
            <p:ph idx="1"/>
          </p:nvPr>
        </p:nvSpPr>
        <p:spPr>
          <a:xfrm>
            <a:off x="1097280" y="2108202"/>
            <a:ext cx="10058400" cy="4108243"/>
          </a:xfrm>
        </p:spPr>
        <p:txBody>
          <a:bodyPr>
            <a:normAutofit/>
          </a:bodyPr>
          <a:lstStyle/>
          <a:p>
            <a:pPr marL="0" indent="0">
              <a:buNone/>
            </a:pPr>
            <a:r>
              <a:rPr lang="en-US" dirty="0"/>
              <a:t>Auto-suspension and Auto-resumption</a:t>
            </a:r>
          </a:p>
          <a:p>
            <a:pPr lvl="1">
              <a:buFont typeface="Arial" panose="020B0604020202020204" pitchFamily="34" charset="0"/>
              <a:buChar char="•"/>
            </a:pPr>
            <a:r>
              <a:rPr lang="en-US" dirty="0"/>
              <a:t>A warehouse can be set to automatically resume or suspend, based on activity</a:t>
            </a:r>
          </a:p>
          <a:p>
            <a:pPr lvl="1">
              <a:buFont typeface="Arial" panose="020B0604020202020204" pitchFamily="34" charset="0"/>
              <a:buChar char="•"/>
            </a:pPr>
            <a:r>
              <a:rPr lang="en-US" dirty="0"/>
              <a:t>By default, auto-suspend is enabled - Snowflake automatically suspends the warehouse if it is inactive for the specified period of time.</a:t>
            </a:r>
          </a:p>
          <a:p>
            <a:pPr lvl="1">
              <a:buFont typeface="Arial" panose="020B0604020202020204" pitchFamily="34" charset="0"/>
              <a:buChar char="•"/>
            </a:pPr>
            <a:r>
              <a:rPr lang="en-US" dirty="0"/>
              <a:t>By default, auto-resume is enabled - Snowflake automatically resumes the warehouse when any statement that requires a warehouse is submitted and the warehouse is the current warehouse for the session</a:t>
            </a:r>
          </a:p>
          <a:p>
            <a:r>
              <a:rPr lang="en-US" dirty="0"/>
              <a:t>This can be used to simplify and automate your monitoring and usage of warehouses</a:t>
            </a:r>
          </a:p>
          <a:p>
            <a:r>
              <a:rPr lang="en-US" dirty="0"/>
              <a:t>Auto-suspend ensures that you do not leave a warehouse running (and consuming credits) when there are no incoming queries</a:t>
            </a:r>
          </a:p>
          <a:p>
            <a:r>
              <a:rPr lang="en-US" dirty="0"/>
              <a:t>Auto-resume ensures that the warehouse starts up again as soon as it is needed</a:t>
            </a:r>
          </a:p>
        </p:txBody>
      </p:sp>
    </p:spTree>
    <p:extLst>
      <p:ext uri="{BB962C8B-B14F-4D97-AF65-F5344CB8AC3E}">
        <p14:creationId xmlns:p14="http://schemas.microsoft.com/office/powerpoint/2010/main" val="4836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EC62-02CF-4C64-B23E-6070547F1A72}"/>
              </a:ext>
            </a:extLst>
          </p:cNvPr>
          <p:cNvSpPr>
            <a:spLocks noGrp="1"/>
          </p:cNvSpPr>
          <p:nvPr>
            <p:ph type="title"/>
          </p:nvPr>
        </p:nvSpPr>
        <p:spPr/>
        <p:txBody>
          <a:bodyPr/>
          <a:lstStyle/>
          <a:p>
            <a:r>
              <a:rPr lang="en-US" dirty="0"/>
              <a:t>Virtual warehouse overview</a:t>
            </a:r>
          </a:p>
        </p:txBody>
      </p:sp>
      <p:sp>
        <p:nvSpPr>
          <p:cNvPr id="3" name="Content Placeholder 2">
            <a:extLst>
              <a:ext uri="{FF2B5EF4-FFF2-40B4-BE49-F238E27FC236}">
                <a16:creationId xmlns:a16="http://schemas.microsoft.com/office/drawing/2014/main" id="{9269379A-5B54-46D0-B154-4B957752F526}"/>
              </a:ext>
            </a:extLst>
          </p:cNvPr>
          <p:cNvSpPr>
            <a:spLocks noGrp="1"/>
          </p:cNvSpPr>
          <p:nvPr>
            <p:ph idx="1"/>
          </p:nvPr>
        </p:nvSpPr>
        <p:spPr>
          <a:xfrm>
            <a:off x="1097280" y="2108202"/>
            <a:ext cx="10058400" cy="4108243"/>
          </a:xfrm>
        </p:spPr>
        <p:txBody>
          <a:bodyPr>
            <a:normAutofit/>
          </a:bodyPr>
          <a:lstStyle/>
          <a:p>
            <a:pPr marL="0" indent="0">
              <a:buNone/>
            </a:pPr>
            <a:r>
              <a:rPr lang="en-US" dirty="0"/>
              <a:t>Query Processing and Concurrency</a:t>
            </a:r>
          </a:p>
          <a:p>
            <a:pPr lvl="1">
              <a:buFont typeface="Arial" panose="020B0604020202020204" pitchFamily="34" charset="0"/>
              <a:buChar char="•"/>
            </a:pPr>
            <a:r>
              <a:rPr lang="en-US" dirty="0"/>
              <a:t>The number of queries that a warehouse can concurrently process is determined by the size and complexity of each query</a:t>
            </a:r>
          </a:p>
          <a:p>
            <a:pPr lvl="1">
              <a:buFont typeface="Arial" panose="020B0604020202020204" pitchFamily="34" charset="0"/>
              <a:buChar char="•"/>
            </a:pPr>
            <a:r>
              <a:rPr lang="en-US" dirty="0"/>
              <a:t>As queries are submitted, the warehouse calculates and reserves the compute resources needed to process each query</a:t>
            </a:r>
          </a:p>
          <a:p>
            <a:pPr lvl="1">
              <a:buFont typeface="Arial" panose="020B0604020202020204" pitchFamily="34" charset="0"/>
              <a:buChar char="•"/>
            </a:pPr>
            <a:r>
              <a:rPr lang="en-US" dirty="0"/>
              <a:t>If the warehouse does not have enough remaining resources to process a query, the query is queued, pending resources that become available as other running queries complete</a:t>
            </a:r>
          </a:p>
        </p:txBody>
      </p:sp>
    </p:spTree>
    <p:extLst>
      <p:ext uri="{BB962C8B-B14F-4D97-AF65-F5344CB8AC3E}">
        <p14:creationId xmlns:p14="http://schemas.microsoft.com/office/powerpoint/2010/main" val="293138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D186-FB18-492F-9088-18897693F9EE}"/>
              </a:ext>
            </a:extLst>
          </p:cNvPr>
          <p:cNvSpPr>
            <a:spLocks noGrp="1"/>
          </p:cNvSpPr>
          <p:nvPr>
            <p:ph type="title"/>
          </p:nvPr>
        </p:nvSpPr>
        <p:spPr/>
        <p:txBody>
          <a:bodyPr/>
          <a:lstStyle/>
          <a:p>
            <a:r>
              <a:rPr lang="en-US" dirty="0"/>
              <a:t>Data sharing and marketplace</a:t>
            </a:r>
          </a:p>
        </p:txBody>
      </p:sp>
      <p:sp>
        <p:nvSpPr>
          <p:cNvPr id="3" name="Content Placeholder 2">
            <a:extLst>
              <a:ext uri="{FF2B5EF4-FFF2-40B4-BE49-F238E27FC236}">
                <a16:creationId xmlns:a16="http://schemas.microsoft.com/office/drawing/2014/main" id="{F51F5FF5-E35B-4D3F-B26B-07DDDCCDCA2C}"/>
              </a:ext>
            </a:extLst>
          </p:cNvPr>
          <p:cNvSpPr>
            <a:spLocks noGrp="1"/>
          </p:cNvSpPr>
          <p:nvPr>
            <p:ph idx="1"/>
          </p:nvPr>
        </p:nvSpPr>
        <p:spPr>
          <a:xfrm>
            <a:off x="1097279" y="2108201"/>
            <a:ext cx="10882285" cy="3760891"/>
          </a:xfrm>
        </p:spPr>
        <p:txBody>
          <a:bodyPr>
            <a:normAutofit/>
          </a:bodyPr>
          <a:lstStyle/>
          <a:p>
            <a:r>
              <a:rPr lang="en-US" dirty="0"/>
              <a:t>Accessed through GUI </a:t>
            </a:r>
          </a:p>
          <a:p>
            <a:r>
              <a:rPr lang="en-US" dirty="0"/>
              <a:t>External page – </a:t>
            </a:r>
            <a:r>
              <a:rPr lang="en-US" dirty="0">
                <a:hlinkClick r:id="rId2"/>
              </a:rPr>
              <a:t>https://www.snowflake.com/en/data-cloud/marketplace/</a:t>
            </a:r>
            <a:endParaRPr lang="en-US" dirty="0"/>
          </a:p>
          <a:p>
            <a:endParaRPr lang="en-US" dirty="0"/>
          </a:p>
          <a:p>
            <a:r>
              <a:rPr lang="en-US" dirty="0"/>
              <a:t>Please also take a look on two important concepts</a:t>
            </a:r>
          </a:p>
          <a:p>
            <a:pPr lvl="1">
              <a:buFont typeface="Arial" panose="020B0604020202020204" pitchFamily="34" charset="0"/>
              <a:buChar char="•"/>
            </a:pPr>
            <a:r>
              <a:rPr lang="en-US" dirty="0"/>
              <a:t>Direct share - simplest form of data sharing that enables account-to-account sharing of data</a:t>
            </a:r>
          </a:p>
          <a:p>
            <a:pPr lvl="2">
              <a:buFont typeface="Arial" panose="020B0604020202020204" pitchFamily="34" charset="0"/>
              <a:buChar char="•"/>
            </a:pPr>
            <a:r>
              <a:rPr lang="en-US" dirty="0">
                <a:hlinkClick r:id="rId3"/>
              </a:rPr>
              <a:t>https://docs.snowflake.com/en/user-guide/data-share-providers.html</a:t>
            </a:r>
            <a:r>
              <a:rPr lang="en-US" dirty="0"/>
              <a:t> </a:t>
            </a:r>
          </a:p>
          <a:p>
            <a:pPr lvl="1">
              <a:buFont typeface="Arial" panose="020B0604020202020204" pitchFamily="34" charset="0"/>
              <a:buChar char="•"/>
            </a:pPr>
            <a:r>
              <a:rPr lang="en-US" dirty="0"/>
              <a:t>Data exchange</a:t>
            </a:r>
          </a:p>
          <a:p>
            <a:pPr lvl="2">
              <a:buFont typeface="Arial" panose="020B0604020202020204" pitchFamily="34" charset="0"/>
              <a:buChar char="•"/>
            </a:pPr>
            <a:r>
              <a:rPr lang="en-US" dirty="0">
                <a:hlinkClick r:id="rId4"/>
              </a:rPr>
              <a:t>https://docs.snowflake.com/en/user-guide/data-exchange.html</a:t>
            </a:r>
            <a:r>
              <a:rPr lang="en-US" dirty="0"/>
              <a:t> </a:t>
            </a:r>
          </a:p>
          <a:p>
            <a:pPr lvl="2">
              <a:buFont typeface="Arial" panose="020B0604020202020204" pitchFamily="34" charset="0"/>
              <a:buChar char="•"/>
            </a:pPr>
            <a:endParaRPr lang="en-US" dirty="0"/>
          </a:p>
          <a:p>
            <a:pPr marL="201168" lvl="1" indent="0">
              <a:buNone/>
            </a:pPr>
            <a:r>
              <a:rPr lang="en-US" dirty="0"/>
              <a:t>Take a look on data caching - </a:t>
            </a:r>
            <a:r>
              <a:rPr lang="en-US" dirty="0">
                <a:hlinkClick r:id="rId5"/>
              </a:rPr>
              <a:t>https://community.snowflake.com/s/article/Caching-in-Snowflake-Data-Warehouse</a:t>
            </a:r>
            <a:r>
              <a:rPr lang="en-US" dirty="0"/>
              <a:t> </a:t>
            </a:r>
          </a:p>
        </p:txBody>
      </p:sp>
    </p:spTree>
    <p:extLst>
      <p:ext uri="{BB962C8B-B14F-4D97-AF65-F5344CB8AC3E}">
        <p14:creationId xmlns:p14="http://schemas.microsoft.com/office/powerpoint/2010/main" val="3538759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BBB8-1FCA-4B1D-92C4-64057AE812B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EE82905-C40D-47F6-9E5C-3BEB6600A777}"/>
              </a:ext>
            </a:extLst>
          </p:cNvPr>
          <p:cNvSpPr>
            <a:spLocks noGrp="1"/>
          </p:cNvSpPr>
          <p:nvPr>
            <p:ph idx="1"/>
          </p:nvPr>
        </p:nvSpPr>
        <p:spPr>
          <a:xfrm>
            <a:off x="1097280" y="2108201"/>
            <a:ext cx="10850880" cy="4134103"/>
          </a:xfrm>
        </p:spPr>
        <p:txBody>
          <a:bodyPr/>
          <a:lstStyle/>
          <a:p>
            <a:endParaRPr lang="en-US" dirty="0"/>
          </a:p>
          <a:p>
            <a:r>
              <a:rPr lang="en-US" dirty="0"/>
              <a:t>Introduction</a:t>
            </a:r>
          </a:p>
          <a:p>
            <a:r>
              <a:rPr lang="en-US" dirty="0"/>
              <a:t>Snowflake architecture</a:t>
            </a:r>
          </a:p>
          <a:p>
            <a:r>
              <a:rPr lang="en-US" dirty="0"/>
              <a:t>Best practices</a:t>
            </a:r>
          </a:p>
          <a:p>
            <a:r>
              <a:rPr lang="en-US" dirty="0"/>
              <a:t>Selected Snowflake topics</a:t>
            </a:r>
          </a:p>
          <a:p>
            <a:r>
              <a:rPr lang="en-US" dirty="0"/>
              <a:t>Discussion</a:t>
            </a:r>
          </a:p>
        </p:txBody>
      </p:sp>
    </p:spTree>
    <p:extLst>
      <p:ext uri="{BB962C8B-B14F-4D97-AF65-F5344CB8AC3E}">
        <p14:creationId xmlns:p14="http://schemas.microsoft.com/office/powerpoint/2010/main" val="39982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D186-FB18-492F-9088-18897693F9EE}"/>
              </a:ext>
            </a:extLst>
          </p:cNvPr>
          <p:cNvSpPr>
            <a:spLocks noGrp="1"/>
          </p:cNvSpPr>
          <p:nvPr>
            <p:ph type="title"/>
          </p:nvPr>
        </p:nvSpPr>
        <p:spPr/>
        <p:txBody>
          <a:bodyPr/>
          <a:lstStyle/>
          <a:p>
            <a:r>
              <a:rPr lang="en-US" dirty="0"/>
              <a:t>Secure data sharing</a:t>
            </a:r>
          </a:p>
        </p:txBody>
      </p:sp>
      <p:sp>
        <p:nvSpPr>
          <p:cNvPr id="3" name="Content Placeholder 2">
            <a:extLst>
              <a:ext uri="{FF2B5EF4-FFF2-40B4-BE49-F238E27FC236}">
                <a16:creationId xmlns:a16="http://schemas.microsoft.com/office/drawing/2014/main" id="{F51F5FF5-E35B-4D3F-B26B-07DDDCCDCA2C}"/>
              </a:ext>
            </a:extLst>
          </p:cNvPr>
          <p:cNvSpPr>
            <a:spLocks noGrp="1"/>
          </p:cNvSpPr>
          <p:nvPr>
            <p:ph idx="1"/>
          </p:nvPr>
        </p:nvSpPr>
        <p:spPr/>
        <p:txBody>
          <a:bodyPr>
            <a:normAutofit/>
          </a:bodyPr>
          <a:lstStyle/>
          <a:p>
            <a:r>
              <a:rPr lang="en-US" dirty="0"/>
              <a:t>Secure Data Sharing enables sharing selected objects in a database in your account with other Snowflake accounts – you can share:</a:t>
            </a:r>
          </a:p>
          <a:p>
            <a:pPr lvl="1">
              <a:buFont typeface="Arial" panose="020B0604020202020204" pitchFamily="34" charset="0"/>
              <a:buChar char="•"/>
            </a:pPr>
            <a:r>
              <a:rPr lang="en-US" dirty="0"/>
              <a:t>Tables</a:t>
            </a:r>
          </a:p>
          <a:p>
            <a:pPr lvl="1">
              <a:buFont typeface="Arial" panose="020B0604020202020204" pitchFamily="34" charset="0"/>
              <a:buChar char="•"/>
            </a:pPr>
            <a:r>
              <a:rPr lang="en-US" dirty="0"/>
              <a:t>External tables</a:t>
            </a:r>
          </a:p>
          <a:p>
            <a:pPr lvl="1">
              <a:buFont typeface="Arial" panose="020B0604020202020204" pitchFamily="34" charset="0"/>
              <a:buChar char="•"/>
            </a:pPr>
            <a:r>
              <a:rPr lang="en-US" dirty="0"/>
              <a:t>Secure views</a:t>
            </a:r>
          </a:p>
          <a:p>
            <a:pPr lvl="1">
              <a:buFont typeface="Arial" panose="020B0604020202020204" pitchFamily="34" charset="0"/>
              <a:buChar char="•"/>
            </a:pPr>
            <a:r>
              <a:rPr lang="en-US" dirty="0"/>
              <a:t>Secure materialized views</a:t>
            </a:r>
          </a:p>
          <a:p>
            <a:pPr lvl="1">
              <a:buFont typeface="Arial" panose="020B0604020202020204" pitchFamily="34" charset="0"/>
              <a:buChar char="•"/>
            </a:pPr>
            <a:r>
              <a:rPr lang="en-US" dirty="0"/>
              <a:t>Secure UDFs</a:t>
            </a:r>
          </a:p>
          <a:p>
            <a:r>
              <a:rPr lang="en-US" dirty="0"/>
              <a:t>Snowflake enables the sharing of databases through shares, which are created by data providers and “imported” by data consumers</a:t>
            </a:r>
          </a:p>
          <a:p>
            <a:r>
              <a:rPr lang="en-US" dirty="0"/>
              <a:t>All database objects shared between accounts are read-only</a:t>
            </a:r>
          </a:p>
        </p:txBody>
      </p:sp>
    </p:spTree>
    <p:extLst>
      <p:ext uri="{BB962C8B-B14F-4D97-AF65-F5344CB8AC3E}">
        <p14:creationId xmlns:p14="http://schemas.microsoft.com/office/powerpoint/2010/main" val="77548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D186-FB18-492F-9088-18897693F9EE}"/>
              </a:ext>
            </a:extLst>
          </p:cNvPr>
          <p:cNvSpPr>
            <a:spLocks noGrp="1"/>
          </p:cNvSpPr>
          <p:nvPr>
            <p:ph type="title"/>
          </p:nvPr>
        </p:nvSpPr>
        <p:spPr/>
        <p:txBody>
          <a:bodyPr/>
          <a:lstStyle/>
          <a:p>
            <a:r>
              <a:rPr lang="en-US" dirty="0"/>
              <a:t>Secure data sharing</a:t>
            </a:r>
          </a:p>
        </p:txBody>
      </p:sp>
      <p:sp>
        <p:nvSpPr>
          <p:cNvPr id="3" name="Content Placeholder 2">
            <a:extLst>
              <a:ext uri="{FF2B5EF4-FFF2-40B4-BE49-F238E27FC236}">
                <a16:creationId xmlns:a16="http://schemas.microsoft.com/office/drawing/2014/main" id="{F51F5FF5-E35B-4D3F-B26B-07DDDCCDCA2C}"/>
              </a:ext>
            </a:extLst>
          </p:cNvPr>
          <p:cNvSpPr>
            <a:spLocks noGrp="1"/>
          </p:cNvSpPr>
          <p:nvPr>
            <p:ph idx="1"/>
          </p:nvPr>
        </p:nvSpPr>
        <p:spPr>
          <a:xfrm>
            <a:off x="6096000" y="2108201"/>
            <a:ext cx="5059680" cy="4118863"/>
          </a:xfrm>
        </p:spPr>
        <p:txBody>
          <a:bodyPr>
            <a:normAutofit/>
          </a:bodyPr>
          <a:lstStyle/>
          <a:p>
            <a:r>
              <a:rPr lang="en-US" dirty="0"/>
              <a:t>All sharing is accomplished through Snowflake’s services layer and metadata store</a:t>
            </a:r>
          </a:p>
          <a:p>
            <a:pPr lvl="1">
              <a:buFont typeface="Arial" panose="020B0604020202020204" pitchFamily="34" charset="0"/>
              <a:buChar char="•"/>
            </a:pPr>
            <a:r>
              <a:rPr lang="en-US" dirty="0"/>
              <a:t>This means that shared data does not take up any storage in a consumer account and does not contribute to his monthly data storage charges</a:t>
            </a:r>
          </a:p>
          <a:p>
            <a:r>
              <a:rPr lang="en-US" dirty="0"/>
              <a:t>The only charges to consumers are for the compute resources (i.e. virtual warehouses) used to query the shared data</a:t>
            </a:r>
          </a:p>
        </p:txBody>
      </p:sp>
      <p:pic>
        <p:nvPicPr>
          <p:cNvPr id="6" name="Picture 5">
            <a:extLst>
              <a:ext uri="{FF2B5EF4-FFF2-40B4-BE49-F238E27FC236}">
                <a16:creationId xmlns:a16="http://schemas.microsoft.com/office/drawing/2014/main" id="{55D3726D-4FF9-4E06-8D19-B9300A4A9B53}"/>
              </a:ext>
            </a:extLst>
          </p:cNvPr>
          <p:cNvPicPr>
            <a:picLocks noChangeAspect="1"/>
          </p:cNvPicPr>
          <p:nvPr/>
        </p:nvPicPr>
        <p:blipFill>
          <a:blip r:embed="rId2"/>
          <a:stretch>
            <a:fillRect/>
          </a:stretch>
        </p:blipFill>
        <p:spPr>
          <a:xfrm>
            <a:off x="1097280" y="2741823"/>
            <a:ext cx="4858614" cy="2493645"/>
          </a:xfrm>
          <a:prstGeom prst="rect">
            <a:avLst/>
          </a:prstGeom>
        </p:spPr>
      </p:pic>
    </p:spTree>
    <p:extLst>
      <p:ext uri="{BB962C8B-B14F-4D97-AF65-F5344CB8AC3E}">
        <p14:creationId xmlns:p14="http://schemas.microsoft.com/office/powerpoint/2010/main" val="21567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D186-FB18-492F-9088-18897693F9EE}"/>
              </a:ext>
            </a:extLst>
          </p:cNvPr>
          <p:cNvSpPr>
            <a:spLocks noGrp="1"/>
          </p:cNvSpPr>
          <p:nvPr>
            <p:ph type="title"/>
          </p:nvPr>
        </p:nvSpPr>
        <p:spPr/>
        <p:txBody>
          <a:bodyPr/>
          <a:lstStyle/>
          <a:p>
            <a:r>
              <a:rPr lang="en-US" dirty="0"/>
              <a:t>Secure data sharing</a:t>
            </a:r>
          </a:p>
        </p:txBody>
      </p:sp>
      <p:sp>
        <p:nvSpPr>
          <p:cNvPr id="3" name="Content Placeholder 2">
            <a:extLst>
              <a:ext uri="{FF2B5EF4-FFF2-40B4-BE49-F238E27FC236}">
                <a16:creationId xmlns:a16="http://schemas.microsoft.com/office/drawing/2014/main" id="{F51F5FF5-E35B-4D3F-B26B-07DDDCCDCA2C}"/>
              </a:ext>
            </a:extLst>
          </p:cNvPr>
          <p:cNvSpPr>
            <a:spLocks noGrp="1"/>
          </p:cNvSpPr>
          <p:nvPr>
            <p:ph idx="1"/>
          </p:nvPr>
        </p:nvSpPr>
        <p:spPr>
          <a:xfrm>
            <a:off x="6096000" y="2108201"/>
            <a:ext cx="5059680" cy="4052454"/>
          </a:xfrm>
        </p:spPr>
        <p:txBody>
          <a:bodyPr>
            <a:normAutofit lnSpcReduction="10000"/>
          </a:bodyPr>
          <a:lstStyle/>
          <a:p>
            <a:r>
              <a:rPr lang="en-US" dirty="0"/>
              <a:t>Since no data is copied or exchanged, setup is quick for providers and access to data is instantaneous for consumers:</a:t>
            </a:r>
          </a:p>
          <a:p>
            <a:pPr lvl="1">
              <a:buFont typeface="Arial" panose="020B0604020202020204" pitchFamily="34" charset="0"/>
              <a:buChar char="•"/>
            </a:pPr>
            <a:r>
              <a:rPr lang="en-US" dirty="0"/>
              <a:t>The provider creates a share of a database in their account and grants access to specific objects in the database</a:t>
            </a:r>
          </a:p>
          <a:p>
            <a:pPr lvl="1">
              <a:buFont typeface="Arial" panose="020B0604020202020204" pitchFamily="34" charset="0"/>
              <a:buChar char="•"/>
            </a:pPr>
            <a:r>
              <a:rPr lang="en-US" dirty="0"/>
              <a:t>On the consumer side, a read-only database is created from the share</a:t>
            </a:r>
          </a:p>
          <a:p>
            <a:pPr marL="91440" lvl="1" indent="-91440">
              <a:lnSpc>
                <a:spcPct val="110000"/>
              </a:lnSpc>
              <a:spcBef>
                <a:spcPts val="1200"/>
              </a:spcBef>
              <a:spcAft>
                <a:spcPts val="200"/>
              </a:spcAft>
              <a:buClr>
                <a:schemeClr val="accent1"/>
              </a:buClr>
              <a:buSzPct val="100000"/>
              <a:buFont typeface="Calibri" panose="020F0502020204030204" pitchFamily="34" charset="0"/>
              <a:buChar char=" "/>
            </a:pPr>
            <a:r>
              <a:rPr lang="en-US" sz="1900" dirty="0"/>
              <a:t>This way you can create a network of providers that can share data with multiple consumers (including within their own organization) and consumers that can access shared data from multiple providers</a:t>
            </a:r>
          </a:p>
          <a:p>
            <a:pPr lvl="1">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55D3726D-4FF9-4E06-8D19-B9300A4A9B53}"/>
              </a:ext>
            </a:extLst>
          </p:cNvPr>
          <p:cNvPicPr>
            <a:picLocks noChangeAspect="1"/>
          </p:cNvPicPr>
          <p:nvPr/>
        </p:nvPicPr>
        <p:blipFill>
          <a:blip r:embed="rId2"/>
          <a:stretch>
            <a:fillRect/>
          </a:stretch>
        </p:blipFill>
        <p:spPr>
          <a:xfrm>
            <a:off x="1097280" y="2741823"/>
            <a:ext cx="4858614" cy="2493645"/>
          </a:xfrm>
          <a:prstGeom prst="rect">
            <a:avLst/>
          </a:prstGeom>
        </p:spPr>
      </p:pic>
    </p:spTree>
    <p:extLst>
      <p:ext uri="{BB962C8B-B14F-4D97-AF65-F5344CB8AC3E}">
        <p14:creationId xmlns:p14="http://schemas.microsoft.com/office/powerpoint/2010/main" val="149472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D186-FB18-492F-9088-18897693F9EE}"/>
              </a:ext>
            </a:extLst>
          </p:cNvPr>
          <p:cNvSpPr>
            <a:spLocks noGrp="1"/>
          </p:cNvSpPr>
          <p:nvPr>
            <p:ph type="title"/>
          </p:nvPr>
        </p:nvSpPr>
        <p:spPr/>
        <p:txBody>
          <a:bodyPr/>
          <a:lstStyle/>
          <a:p>
            <a:r>
              <a:rPr lang="en-US" dirty="0"/>
              <a:t>Secure data sharing</a:t>
            </a:r>
          </a:p>
        </p:txBody>
      </p:sp>
      <p:sp>
        <p:nvSpPr>
          <p:cNvPr id="3" name="Content Placeholder 2">
            <a:extLst>
              <a:ext uri="{FF2B5EF4-FFF2-40B4-BE49-F238E27FC236}">
                <a16:creationId xmlns:a16="http://schemas.microsoft.com/office/drawing/2014/main" id="{F51F5FF5-E35B-4D3F-B26B-07DDDCCDCA2C}"/>
              </a:ext>
            </a:extLst>
          </p:cNvPr>
          <p:cNvSpPr>
            <a:spLocks noGrp="1"/>
          </p:cNvSpPr>
          <p:nvPr>
            <p:ph idx="1"/>
          </p:nvPr>
        </p:nvSpPr>
        <p:spPr>
          <a:xfrm>
            <a:off x="6096000" y="2108201"/>
            <a:ext cx="5059680" cy="4052454"/>
          </a:xfrm>
        </p:spPr>
        <p:txBody>
          <a:bodyPr>
            <a:normAutofit/>
          </a:bodyPr>
          <a:lstStyle/>
          <a:p>
            <a:r>
              <a:rPr lang="en-US" dirty="0"/>
              <a:t>Shares</a:t>
            </a:r>
          </a:p>
          <a:p>
            <a:pPr lvl="1">
              <a:buFont typeface="Arial" panose="020B0604020202020204" pitchFamily="34" charset="0"/>
              <a:buChar char="•"/>
            </a:pPr>
            <a:r>
              <a:rPr lang="en-US" dirty="0"/>
              <a:t>Shares are named Snowflake objects that encapsulate all of the information required to share a database:</a:t>
            </a:r>
          </a:p>
          <a:p>
            <a:pPr lvl="2">
              <a:buFont typeface="Arial" panose="020B0604020202020204" pitchFamily="34" charset="0"/>
              <a:buChar char="•"/>
            </a:pPr>
            <a:r>
              <a:rPr lang="en-US" dirty="0"/>
              <a:t>The privileges that grant access to the database(s) and the schema containing the objects to share</a:t>
            </a:r>
          </a:p>
          <a:p>
            <a:pPr lvl="2">
              <a:buFont typeface="Arial" panose="020B0604020202020204" pitchFamily="34" charset="0"/>
              <a:buChar char="•"/>
            </a:pPr>
            <a:r>
              <a:rPr lang="en-US" dirty="0"/>
              <a:t>The privileges that grant access to the specific objects in the database</a:t>
            </a:r>
          </a:p>
          <a:p>
            <a:pPr lvl="2">
              <a:buFont typeface="Arial" panose="020B0604020202020204" pitchFamily="34" charset="0"/>
              <a:buChar char="•"/>
            </a:pPr>
            <a:r>
              <a:rPr lang="en-US" dirty="0"/>
              <a:t>The consumer accounts with which the database and its objects are shared</a:t>
            </a:r>
          </a:p>
          <a:p>
            <a:pPr marL="201168" lvl="1" indent="0">
              <a:buNone/>
            </a:pPr>
            <a:r>
              <a:rPr lang="en-US" dirty="0"/>
              <a:t>Once a database is created (in a consumer account) from a share, all the shared objects are accessible to users in the consumer account:</a:t>
            </a:r>
          </a:p>
          <a:p>
            <a:endParaRPr lang="en-US" dirty="0"/>
          </a:p>
        </p:txBody>
      </p:sp>
      <p:pic>
        <p:nvPicPr>
          <p:cNvPr id="7" name="Picture 6">
            <a:extLst>
              <a:ext uri="{FF2B5EF4-FFF2-40B4-BE49-F238E27FC236}">
                <a16:creationId xmlns:a16="http://schemas.microsoft.com/office/drawing/2014/main" id="{8F3D6E44-9E5A-4CFB-A147-341AC4C96A93}"/>
              </a:ext>
            </a:extLst>
          </p:cNvPr>
          <p:cNvPicPr>
            <a:picLocks noChangeAspect="1"/>
          </p:cNvPicPr>
          <p:nvPr/>
        </p:nvPicPr>
        <p:blipFill>
          <a:blip r:embed="rId2"/>
          <a:stretch>
            <a:fillRect/>
          </a:stretch>
        </p:blipFill>
        <p:spPr>
          <a:xfrm>
            <a:off x="1036320" y="2223656"/>
            <a:ext cx="5086394" cy="3821544"/>
          </a:xfrm>
          <a:prstGeom prst="rect">
            <a:avLst/>
          </a:prstGeom>
        </p:spPr>
      </p:pic>
    </p:spTree>
    <p:extLst>
      <p:ext uri="{BB962C8B-B14F-4D97-AF65-F5344CB8AC3E}">
        <p14:creationId xmlns:p14="http://schemas.microsoft.com/office/powerpoint/2010/main" val="98585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D186-FB18-492F-9088-18897693F9EE}"/>
              </a:ext>
            </a:extLst>
          </p:cNvPr>
          <p:cNvSpPr>
            <a:spLocks noGrp="1"/>
          </p:cNvSpPr>
          <p:nvPr>
            <p:ph type="title"/>
          </p:nvPr>
        </p:nvSpPr>
        <p:spPr/>
        <p:txBody>
          <a:bodyPr/>
          <a:lstStyle/>
          <a:p>
            <a:r>
              <a:rPr lang="en-US" dirty="0"/>
              <a:t>Secure data sharing</a:t>
            </a:r>
          </a:p>
        </p:txBody>
      </p:sp>
      <p:sp>
        <p:nvSpPr>
          <p:cNvPr id="3" name="Content Placeholder 2">
            <a:extLst>
              <a:ext uri="{FF2B5EF4-FFF2-40B4-BE49-F238E27FC236}">
                <a16:creationId xmlns:a16="http://schemas.microsoft.com/office/drawing/2014/main" id="{F51F5FF5-E35B-4D3F-B26B-07DDDCCDCA2C}"/>
              </a:ext>
            </a:extLst>
          </p:cNvPr>
          <p:cNvSpPr>
            <a:spLocks noGrp="1"/>
          </p:cNvSpPr>
          <p:nvPr>
            <p:ph idx="1"/>
          </p:nvPr>
        </p:nvSpPr>
        <p:spPr>
          <a:xfrm>
            <a:off x="6096000" y="2108201"/>
            <a:ext cx="5745480" cy="4052454"/>
          </a:xfrm>
        </p:spPr>
        <p:txBody>
          <a:bodyPr>
            <a:normAutofit/>
          </a:bodyPr>
          <a:lstStyle/>
          <a:p>
            <a:r>
              <a:rPr lang="en-US" dirty="0"/>
              <a:t>Shares</a:t>
            </a:r>
          </a:p>
          <a:p>
            <a:pPr lvl="1">
              <a:buFont typeface="Arial" panose="020B0604020202020204" pitchFamily="34" charset="0"/>
              <a:buChar char="•"/>
            </a:pPr>
            <a:r>
              <a:rPr lang="en-US" dirty="0"/>
              <a:t>Usage Metrics Shared with Providers</a:t>
            </a:r>
          </a:p>
          <a:p>
            <a:pPr lvl="2">
              <a:buFont typeface="Arial" panose="020B0604020202020204" pitchFamily="34" charset="0"/>
              <a:buChar char="•"/>
            </a:pPr>
            <a:r>
              <a:rPr lang="en-US" dirty="0"/>
              <a:t>Consumer’s Snowflake account name</a:t>
            </a:r>
          </a:p>
          <a:p>
            <a:pPr lvl="2">
              <a:buFont typeface="Arial" panose="020B0604020202020204" pitchFamily="34" charset="0"/>
              <a:buChar char="•"/>
            </a:pPr>
            <a:r>
              <a:rPr lang="en-US" dirty="0"/>
              <a:t>Consumer’s Snowflake organization name</a:t>
            </a:r>
          </a:p>
          <a:p>
            <a:pPr lvl="2">
              <a:buFont typeface="Arial" panose="020B0604020202020204" pitchFamily="34" charset="0"/>
              <a:buChar char="•"/>
            </a:pPr>
            <a:r>
              <a:rPr lang="en-US" dirty="0"/>
              <a:t>Statistical data on the data consumption, including:</a:t>
            </a:r>
          </a:p>
          <a:p>
            <a:pPr lvl="2">
              <a:buFont typeface="Arial" panose="020B0604020202020204" pitchFamily="34" charset="0"/>
              <a:buChar char="•"/>
            </a:pPr>
            <a:r>
              <a:rPr lang="en-US" dirty="0"/>
              <a:t>Date of the consumption.</a:t>
            </a:r>
          </a:p>
          <a:p>
            <a:pPr lvl="2">
              <a:buFont typeface="Arial" panose="020B0604020202020204" pitchFamily="34" charset="0"/>
              <a:buChar char="•"/>
            </a:pPr>
            <a:r>
              <a:rPr lang="en-US" dirty="0"/>
              <a:t>The number of queries a consumer account runs on a provider’s share</a:t>
            </a:r>
          </a:p>
          <a:p>
            <a:pPr lvl="2">
              <a:buFont typeface="Arial" panose="020B0604020202020204" pitchFamily="34" charset="0"/>
              <a:buChar char="•"/>
            </a:pPr>
            <a:r>
              <a:rPr lang="en-US" dirty="0"/>
              <a:t>The data is provided at the daily aggregate level</a:t>
            </a:r>
          </a:p>
        </p:txBody>
      </p:sp>
      <p:pic>
        <p:nvPicPr>
          <p:cNvPr id="7" name="Picture 6">
            <a:extLst>
              <a:ext uri="{FF2B5EF4-FFF2-40B4-BE49-F238E27FC236}">
                <a16:creationId xmlns:a16="http://schemas.microsoft.com/office/drawing/2014/main" id="{8F3D6E44-9E5A-4CFB-A147-341AC4C96A93}"/>
              </a:ext>
            </a:extLst>
          </p:cNvPr>
          <p:cNvPicPr>
            <a:picLocks noChangeAspect="1"/>
          </p:cNvPicPr>
          <p:nvPr/>
        </p:nvPicPr>
        <p:blipFill>
          <a:blip r:embed="rId2"/>
          <a:stretch>
            <a:fillRect/>
          </a:stretch>
        </p:blipFill>
        <p:spPr>
          <a:xfrm>
            <a:off x="1036320" y="2223656"/>
            <a:ext cx="5086394" cy="3821544"/>
          </a:xfrm>
          <a:prstGeom prst="rect">
            <a:avLst/>
          </a:prstGeom>
        </p:spPr>
      </p:pic>
    </p:spTree>
    <p:extLst>
      <p:ext uri="{BB962C8B-B14F-4D97-AF65-F5344CB8AC3E}">
        <p14:creationId xmlns:p14="http://schemas.microsoft.com/office/powerpoint/2010/main" val="42869957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D186-FB18-492F-9088-18897693F9EE}"/>
              </a:ext>
            </a:extLst>
          </p:cNvPr>
          <p:cNvSpPr>
            <a:spLocks noGrp="1"/>
          </p:cNvSpPr>
          <p:nvPr>
            <p:ph type="title"/>
          </p:nvPr>
        </p:nvSpPr>
        <p:spPr/>
        <p:txBody>
          <a:bodyPr/>
          <a:lstStyle/>
          <a:p>
            <a:r>
              <a:rPr lang="en-US" dirty="0"/>
              <a:t>Secure data sharing</a:t>
            </a:r>
          </a:p>
        </p:txBody>
      </p:sp>
      <p:sp>
        <p:nvSpPr>
          <p:cNvPr id="3" name="Content Placeholder 2">
            <a:extLst>
              <a:ext uri="{FF2B5EF4-FFF2-40B4-BE49-F238E27FC236}">
                <a16:creationId xmlns:a16="http://schemas.microsoft.com/office/drawing/2014/main" id="{F51F5FF5-E35B-4D3F-B26B-07DDDCCDCA2C}"/>
              </a:ext>
            </a:extLst>
          </p:cNvPr>
          <p:cNvSpPr>
            <a:spLocks noGrp="1"/>
          </p:cNvSpPr>
          <p:nvPr>
            <p:ph idx="1"/>
          </p:nvPr>
        </p:nvSpPr>
        <p:spPr>
          <a:xfrm>
            <a:off x="6096000" y="2108201"/>
            <a:ext cx="5745480" cy="4052454"/>
          </a:xfrm>
        </p:spPr>
        <p:txBody>
          <a:bodyPr>
            <a:normAutofit/>
          </a:bodyPr>
          <a:lstStyle/>
          <a:p>
            <a:r>
              <a:rPr lang="en-US" dirty="0"/>
              <a:t>Third – party accounts</a:t>
            </a:r>
          </a:p>
          <a:p>
            <a:pPr lvl="1">
              <a:buFont typeface="Arial" panose="020B0604020202020204" pitchFamily="34" charset="0"/>
              <a:buChar char="•"/>
            </a:pPr>
            <a:r>
              <a:rPr lang="en-US" dirty="0"/>
              <a:t>You might wish to share data with a consumer who does not have a Snowflake account</a:t>
            </a:r>
          </a:p>
          <a:p>
            <a:pPr lvl="1">
              <a:buFont typeface="Arial" panose="020B0604020202020204" pitchFamily="34" charset="0"/>
              <a:buChar char="•"/>
            </a:pPr>
            <a:r>
              <a:rPr lang="en-US" dirty="0"/>
              <a:t>The provider account uses shares to share databases with reader accounts; however, a reader account can only consume data from the provider account that created it</a:t>
            </a:r>
          </a:p>
          <a:p>
            <a:pPr lvl="1">
              <a:buFont typeface="Arial" panose="020B0604020202020204" pitchFamily="34" charset="0"/>
              <a:buChar char="•"/>
            </a:pPr>
            <a:r>
              <a:rPr lang="en-US" dirty="0"/>
              <a:t>Users in a reader account can query data that has been shared with it, but cannot perform any of the DML tasks</a:t>
            </a:r>
          </a:p>
        </p:txBody>
      </p:sp>
      <p:pic>
        <p:nvPicPr>
          <p:cNvPr id="5" name="Picture 4">
            <a:extLst>
              <a:ext uri="{FF2B5EF4-FFF2-40B4-BE49-F238E27FC236}">
                <a16:creationId xmlns:a16="http://schemas.microsoft.com/office/drawing/2014/main" id="{B6EBD630-BD54-4542-BF87-13DC78CE2D85}"/>
              </a:ext>
            </a:extLst>
          </p:cNvPr>
          <p:cNvPicPr>
            <a:picLocks noChangeAspect="1"/>
          </p:cNvPicPr>
          <p:nvPr/>
        </p:nvPicPr>
        <p:blipFill>
          <a:blip r:embed="rId2"/>
          <a:stretch>
            <a:fillRect/>
          </a:stretch>
        </p:blipFill>
        <p:spPr>
          <a:xfrm>
            <a:off x="1097280" y="2863265"/>
            <a:ext cx="4927776" cy="2542326"/>
          </a:xfrm>
          <a:prstGeom prst="rect">
            <a:avLst/>
          </a:prstGeom>
        </p:spPr>
      </p:pic>
    </p:spTree>
    <p:extLst>
      <p:ext uri="{BB962C8B-B14F-4D97-AF65-F5344CB8AC3E}">
        <p14:creationId xmlns:p14="http://schemas.microsoft.com/office/powerpoint/2010/main" val="297104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7A09-A8BB-3F39-3716-58B6AD68DAC2}"/>
              </a:ext>
            </a:extLst>
          </p:cNvPr>
          <p:cNvSpPr>
            <a:spLocks noGrp="1"/>
          </p:cNvSpPr>
          <p:nvPr>
            <p:ph type="title"/>
          </p:nvPr>
        </p:nvSpPr>
        <p:spPr/>
        <p:txBody>
          <a:bodyPr/>
          <a:lstStyle/>
          <a:p>
            <a:r>
              <a:rPr lang="en-US" dirty="0"/>
              <a:t>Monitor costs and operations</a:t>
            </a:r>
          </a:p>
        </p:txBody>
      </p:sp>
      <p:sp>
        <p:nvSpPr>
          <p:cNvPr id="3" name="Content Placeholder 2">
            <a:extLst>
              <a:ext uri="{FF2B5EF4-FFF2-40B4-BE49-F238E27FC236}">
                <a16:creationId xmlns:a16="http://schemas.microsoft.com/office/drawing/2014/main" id="{96CF0AA9-458F-5314-EC8A-2EB187824E89}"/>
              </a:ext>
            </a:extLst>
          </p:cNvPr>
          <p:cNvSpPr>
            <a:spLocks noGrp="1"/>
          </p:cNvSpPr>
          <p:nvPr>
            <p:ph idx="1"/>
          </p:nvPr>
        </p:nvSpPr>
        <p:spPr/>
        <p:txBody>
          <a:bodyPr/>
          <a:lstStyle/>
          <a:p>
            <a:r>
              <a:rPr lang="en-US" dirty="0"/>
              <a:t>Usual business case – “actively monitor Snowflake usage and money spending”</a:t>
            </a:r>
          </a:p>
          <a:p>
            <a:r>
              <a:rPr lang="en-US" dirty="0"/>
              <a:t>In this case - don’t invent the wheel</a:t>
            </a:r>
          </a:p>
          <a:p>
            <a:r>
              <a:rPr lang="en-US" dirty="0"/>
              <a:t>Tableau - </a:t>
            </a:r>
            <a:r>
              <a:rPr lang="en-US" dirty="0">
                <a:hlinkClick r:id="rId2"/>
              </a:rPr>
              <a:t>https://www.tableau.com/blog/monitor-understand-snowflake-account-usage</a:t>
            </a:r>
            <a:r>
              <a:rPr lang="en-US" dirty="0"/>
              <a:t> </a:t>
            </a:r>
          </a:p>
          <a:p>
            <a:r>
              <a:rPr lang="en-US" dirty="0" err="1"/>
              <a:t>PowerBI</a:t>
            </a:r>
            <a:r>
              <a:rPr lang="en-US" dirty="0"/>
              <a:t> - </a:t>
            </a:r>
            <a:r>
              <a:rPr lang="en-US" dirty="0">
                <a:hlinkClick r:id="rId3"/>
              </a:rPr>
              <a:t>https://medium.com/analytics-vidhya/snowflake-power-bi-snowflake-usage-report-f628dadbdc85</a:t>
            </a:r>
            <a:r>
              <a:rPr lang="en-US" dirty="0"/>
              <a:t> </a:t>
            </a:r>
          </a:p>
          <a:p>
            <a:endParaRPr lang="en-US" dirty="0"/>
          </a:p>
          <a:p>
            <a:r>
              <a:rPr lang="en-US" dirty="0"/>
              <a:t>From these two example you can learn a lot how Snowflake system views are organized</a:t>
            </a:r>
          </a:p>
        </p:txBody>
      </p:sp>
    </p:spTree>
    <p:extLst>
      <p:ext uri="{BB962C8B-B14F-4D97-AF65-F5344CB8AC3E}">
        <p14:creationId xmlns:p14="http://schemas.microsoft.com/office/powerpoint/2010/main" val="5439020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D47F-1FC1-AF9B-DB33-2766802495CD}"/>
              </a:ext>
            </a:extLst>
          </p:cNvPr>
          <p:cNvSpPr>
            <a:spLocks noGrp="1"/>
          </p:cNvSpPr>
          <p:nvPr>
            <p:ph type="title"/>
          </p:nvPr>
        </p:nvSpPr>
        <p:spPr/>
        <p:txBody>
          <a:bodyPr/>
          <a:lstStyle/>
          <a:p>
            <a:r>
              <a:rPr lang="en-US" dirty="0"/>
              <a:t>Time travel</a:t>
            </a:r>
          </a:p>
        </p:txBody>
      </p:sp>
      <p:sp>
        <p:nvSpPr>
          <p:cNvPr id="3" name="Content Placeholder 2">
            <a:extLst>
              <a:ext uri="{FF2B5EF4-FFF2-40B4-BE49-F238E27FC236}">
                <a16:creationId xmlns:a16="http://schemas.microsoft.com/office/drawing/2014/main" id="{D49A858E-D0EA-237E-0E92-8DDCF8A04598}"/>
              </a:ext>
            </a:extLst>
          </p:cNvPr>
          <p:cNvSpPr>
            <a:spLocks noGrp="1"/>
          </p:cNvSpPr>
          <p:nvPr>
            <p:ph idx="1"/>
          </p:nvPr>
        </p:nvSpPr>
        <p:spPr>
          <a:xfrm>
            <a:off x="5810866" y="2108201"/>
            <a:ext cx="6247784" cy="4249008"/>
          </a:xfrm>
        </p:spPr>
        <p:txBody>
          <a:bodyPr>
            <a:normAutofit/>
          </a:bodyPr>
          <a:lstStyle/>
          <a:p>
            <a:pPr lvl="1">
              <a:buFont typeface="Arial" panose="020B0604020202020204" pitchFamily="34" charset="0"/>
              <a:buChar char="•"/>
            </a:pPr>
            <a:r>
              <a:rPr lang="en-US" dirty="0"/>
              <a:t>Time Travel allows us to access historical data from any point, within a defined period, in the past, until the time travel period</a:t>
            </a:r>
          </a:p>
          <a:p>
            <a:pPr lvl="1">
              <a:buFont typeface="Arial" panose="020B0604020202020204" pitchFamily="34" charset="0"/>
              <a:buChar char="•"/>
            </a:pPr>
            <a:r>
              <a:rPr lang="en-US" dirty="0"/>
              <a:t>Useful when you…</a:t>
            </a:r>
          </a:p>
          <a:p>
            <a:pPr lvl="2">
              <a:buFont typeface="Arial" panose="020B0604020202020204" pitchFamily="34" charset="0"/>
              <a:buChar char="•"/>
            </a:pPr>
            <a:r>
              <a:rPr lang="en-US" dirty="0"/>
              <a:t>Updated the wrong data and wanted to roll back 3–4 versions back</a:t>
            </a:r>
          </a:p>
          <a:p>
            <a:pPr lvl="2">
              <a:buFont typeface="Arial" panose="020B0604020202020204" pitchFamily="34" charset="0"/>
              <a:buChar char="•"/>
            </a:pPr>
            <a:r>
              <a:rPr lang="en-US" dirty="0"/>
              <a:t>Dropped the schema/table/database by mistake</a:t>
            </a:r>
          </a:p>
          <a:p>
            <a:pPr lvl="2">
              <a:buFont typeface="Arial" panose="020B0604020202020204" pitchFamily="34" charset="0"/>
              <a:buChar char="•"/>
            </a:pPr>
            <a:r>
              <a:rPr lang="en-US" dirty="0"/>
              <a:t>Required historical data for analysis purposes</a:t>
            </a:r>
          </a:p>
          <a:p>
            <a:pPr lvl="1">
              <a:buFont typeface="Arial" panose="020B0604020202020204" pitchFamily="34" charset="0"/>
              <a:buChar char="•"/>
            </a:pPr>
            <a:r>
              <a:rPr lang="en-US" dirty="0"/>
              <a:t>Time travel is feature of Enterprise Edition</a:t>
            </a:r>
          </a:p>
          <a:p>
            <a:pPr lvl="1">
              <a:buFont typeface="Arial" panose="020B0604020202020204" pitchFamily="34" charset="0"/>
              <a:buChar char="•"/>
            </a:pPr>
            <a:r>
              <a:rPr lang="en-US" dirty="0"/>
              <a:t>Code examples:</a:t>
            </a:r>
          </a:p>
          <a:p>
            <a:pPr marL="201168" lvl="1" indent="0">
              <a:buNone/>
            </a:pPr>
            <a:r>
              <a:rPr lang="en-US" dirty="0"/>
              <a:t>select * from </a:t>
            </a:r>
            <a:r>
              <a:rPr lang="en-US" dirty="0" err="1"/>
              <a:t>table_name</a:t>
            </a:r>
            <a:r>
              <a:rPr lang="en-US" dirty="0"/>
              <a:t> at(statement =&gt; '</a:t>
            </a:r>
            <a:r>
              <a:rPr lang="en-US" dirty="0" err="1"/>
              <a:t>QueryID</a:t>
            </a:r>
            <a:r>
              <a:rPr lang="en-US" dirty="0"/>
              <a:t>')</a:t>
            </a:r>
          </a:p>
          <a:p>
            <a:pPr marL="201168" lvl="1" indent="0">
              <a:buNone/>
            </a:pPr>
            <a:r>
              <a:rPr lang="en-US" dirty="0"/>
              <a:t>select * from </a:t>
            </a:r>
            <a:r>
              <a:rPr lang="en-US" dirty="0" err="1"/>
              <a:t>table_name</a:t>
            </a:r>
            <a:r>
              <a:rPr lang="en-US" dirty="0"/>
              <a:t> before(statement =&gt; '</a:t>
            </a:r>
            <a:r>
              <a:rPr lang="en-US" dirty="0" err="1"/>
              <a:t>QueryID</a:t>
            </a:r>
            <a:r>
              <a:rPr lang="en-US" dirty="0"/>
              <a:t>')</a:t>
            </a:r>
          </a:p>
          <a:p>
            <a:pPr marL="201168" lvl="1" indent="0">
              <a:buNone/>
            </a:pPr>
            <a:r>
              <a:rPr lang="en-US" dirty="0"/>
              <a:t>select * from </a:t>
            </a:r>
            <a:r>
              <a:rPr lang="en-US" dirty="0" err="1"/>
              <a:t>table_name</a:t>
            </a:r>
            <a:r>
              <a:rPr lang="en-US" dirty="0"/>
              <a:t> at(offset =&gt; -60*5)</a:t>
            </a:r>
          </a:p>
          <a:p>
            <a:pPr marL="201168" lvl="1" indent="0">
              <a:buNone/>
            </a:pPr>
            <a:r>
              <a:rPr lang="en-US" dirty="0"/>
              <a:t>select * from </a:t>
            </a:r>
            <a:r>
              <a:rPr lang="en-US" dirty="0" err="1"/>
              <a:t>table_name</a:t>
            </a:r>
            <a:r>
              <a:rPr lang="en-US" dirty="0"/>
              <a:t> at(timestamp =&gt;'Mon,26 dec 2020     05:06:23.189-0800':: </a:t>
            </a:r>
            <a:r>
              <a:rPr lang="en-US" dirty="0" err="1"/>
              <a:t>timestamp_tz</a:t>
            </a:r>
            <a:r>
              <a:rPr lang="en-US" dirty="0"/>
              <a:t>)</a:t>
            </a:r>
          </a:p>
        </p:txBody>
      </p:sp>
      <p:pic>
        <p:nvPicPr>
          <p:cNvPr id="5" name="Picture 4">
            <a:extLst>
              <a:ext uri="{FF2B5EF4-FFF2-40B4-BE49-F238E27FC236}">
                <a16:creationId xmlns:a16="http://schemas.microsoft.com/office/drawing/2014/main" id="{AAA9C968-ACF0-4A0B-8BAA-64F7B45198F8}"/>
              </a:ext>
            </a:extLst>
          </p:cNvPr>
          <p:cNvPicPr>
            <a:picLocks noChangeAspect="1"/>
          </p:cNvPicPr>
          <p:nvPr/>
        </p:nvPicPr>
        <p:blipFill>
          <a:blip r:embed="rId2"/>
          <a:stretch>
            <a:fillRect/>
          </a:stretch>
        </p:blipFill>
        <p:spPr>
          <a:xfrm>
            <a:off x="1097280" y="3215435"/>
            <a:ext cx="4636179" cy="2034540"/>
          </a:xfrm>
          <a:prstGeom prst="rect">
            <a:avLst/>
          </a:prstGeom>
        </p:spPr>
      </p:pic>
    </p:spTree>
    <p:extLst>
      <p:ext uri="{BB962C8B-B14F-4D97-AF65-F5344CB8AC3E}">
        <p14:creationId xmlns:p14="http://schemas.microsoft.com/office/powerpoint/2010/main" val="352341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D47F-1FC1-AF9B-DB33-2766802495CD}"/>
              </a:ext>
            </a:extLst>
          </p:cNvPr>
          <p:cNvSpPr>
            <a:spLocks noGrp="1"/>
          </p:cNvSpPr>
          <p:nvPr>
            <p:ph type="title"/>
          </p:nvPr>
        </p:nvSpPr>
        <p:spPr/>
        <p:txBody>
          <a:bodyPr/>
          <a:lstStyle/>
          <a:p>
            <a:r>
              <a:rPr lang="en-US" dirty="0"/>
              <a:t>Time travel</a:t>
            </a:r>
          </a:p>
        </p:txBody>
      </p:sp>
      <p:sp>
        <p:nvSpPr>
          <p:cNvPr id="3" name="Content Placeholder 2">
            <a:extLst>
              <a:ext uri="{FF2B5EF4-FFF2-40B4-BE49-F238E27FC236}">
                <a16:creationId xmlns:a16="http://schemas.microsoft.com/office/drawing/2014/main" id="{D49A858E-D0EA-237E-0E92-8DDCF8A04598}"/>
              </a:ext>
            </a:extLst>
          </p:cNvPr>
          <p:cNvSpPr>
            <a:spLocks noGrp="1"/>
          </p:cNvSpPr>
          <p:nvPr>
            <p:ph idx="1"/>
          </p:nvPr>
        </p:nvSpPr>
        <p:spPr>
          <a:xfrm>
            <a:off x="5810866" y="2108201"/>
            <a:ext cx="6247784" cy="4249008"/>
          </a:xfrm>
        </p:spPr>
        <p:txBody>
          <a:bodyPr>
            <a:normAutofit/>
          </a:bodyPr>
          <a:lstStyle/>
          <a:p>
            <a:pPr lvl="1">
              <a:buFont typeface="Arial" panose="020B0604020202020204" pitchFamily="34" charset="0"/>
              <a:buChar char="•"/>
            </a:pPr>
            <a:r>
              <a:rPr lang="en-US" dirty="0"/>
              <a:t>Time travel cannot be disabled for any account</a:t>
            </a:r>
          </a:p>
          <a:p>
            <a:pPr lvl="1">
              <a:buFont typeface="Arial" panose="020B0604020202020204" pitchFamily="34" charset="0"/>
              <a:buChar char="•"/>
            </a:pPr>
            <a:r>
              <a:rPr lang="en-US" dirty="0"/>
              <a:t>Users with an ACCOUNT ADMIN role can set the data retention period using the period</a:t>
            </a:r>
          </a:p>
          <a:p>
            <a:pPr lvl="1">
              <a:buFont typeface="Arial" panose="020B0604020202020204" pitchFamily="34" charset="0"/>
              <a:buChar char="•"/>
            </a:pPr>
            <a:r>
              <a:rPr lang="en-US" dirty="0"/>
              <a:t>However, time travel can be disabled for individual objects like databases, schemas, and tables by specifying the DATA_RETENTION_TIME_IN_DAYS parameter to 0 while creating.</a:t>
            </a:r>
          </a:p>
          <a:p>
            <a:pPr lvl="1">
              <a:buFont typeface="Arial" panose="020B0604020202020204" pitchFamily="34" charset="0"/>
              <a:buChar char="•"/>
            </a:pPr>
            <a:r>
              <a:rPr lang="en-US" dirty="0"/>
              <a:t>Once the retention period is completed, the data will be automatically moved to the FAIL-SAFE layer, and time travel actions can no longer be performed.</a:t>
            </a:r>
          </a:p>
          <a:p>
            <a:pPr lvl="1">
              <a:buFont typeface="Arial" panose="020B0604020202020204" pitchFamily="34" charset="0"/>
              <a:buChar char="•"/>
            </a:pPr>
            <a:r>
              <a:rPr lang="en-US" dirty="0"/>
              <a:t>If the retention period is defined at the account level, then all the child objects like database, schema, and tables will have the same value until and unless the value is explicitly specified while creating the child objects</a:t>
            </a:r>
          </a:p>
        </p:txBody>
      </p:sp>
      <p:pic>
        <p:nvPicPr>
          <p:cNvPr id="5" name="Picture 4">
            <a:extLst>
              <a:ext uri="{FF2B5EF4-FFF2-40B4-BE49-F238E27FC236}">
                <a16:creationId xmlns:a16="http://schemas.microsoft.com/office/drawing/2014/main" id="{AAA9C968-ACF0-4A0B-8BAA-64F7B45198F8}"/>
              </a:ext>
            </a:extLst>
          </p:cNvPr>
          <p:cNvPicPr>
            <a:picLocks noChangeAspect="1"/>
          </p:cNvPicPr>
          <p:nvPr/>
        </p:nvPicPr>
        <p:blipFill>
          <a:blip r:embed="rId2"/>
          <a:stretch>
            <a:fillRect/>
          </a:stretch>
        </p:blipFill>
        <p:spPr>
          <a:xfrm>
            <a:off x="1097280" y="3215435"/>
            <a:ext cx="4636179" cy="2034540"/>
          </a:xfrm>
          <a:prstGeom prst="rect">
            <a:avLst/>
          </a:prstGeom>
        </p:spPr>
      </p:pic>
    </p:spTree>
    <p:extLst>
      <p:ext uri="{BB962C8B-B14F-4D97-AF65-F5344CB8AC3E}">
        <p14:creationId xmlns:p14="http://schemas.microsoft.com/office/powerpoint/2010/main" val="338143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D47F-1FC1-AF9B-DB33-2766802495CD}"/>
              </a:ext>
            </a:extLst>
          </p:cNvPr>
          <p:cNvSpPr>
            <a:spLocks noGrp="1"/>
          </p:cNvSpPr>
          <p:nvPr>
            <p:ph type="title"/>
          </p:nvPr>
        </p:nvSpPr>
        <p:spPr/>
        <p:txBody>
          <a:bodyPr/>
          <a:lstStyle/>
          <a:p>
            <a:r>
              <a:rPr lang="en-US" dirty="0"/>
              <a:t>Time travel</a:t>
            </a:r>
          </a:p>
        </p:txBody>
      </p:sp>
      <p:sp>
        <p:nvSpPr>
          <p:cNvPr id="3" name="Content Placeholder 2">
            <a:extLst>
              <a:ext uri="{FF2B5EF4-FFF2-40B4-BE49-F238E27FC236}">
                <a16:creationId xmlns:a16="http://schemas.microsoft.com/office/drawing/2014/main" id="{D49A858E-D0EA-237E-0E92-8DDCF8A04598}"/>
              </a:ext>
            </a:extLst>
          </p:cNvPr>
          <p:cNvSpPr>
            <a:spLocks noGrp="1"/>
          </p:cNvSpPr>
          <p:nvPr>
            <p:ph idx="1"/>
          </p:nvPr>
        </p:nvSpPr>
        <p:spPr>
          <a:xfrm>
            <a:off x="5810866" y="2108201"/>
            <a:ext cx="6247784" cy="4249008"/>
          </a:xfrm>
        </p:spPr>
        <p:txBody>
          <a:bodyPr>
            <a:normAutofit/>
          </a:bodyPr>
          <a:lstStyle/>
          <a:p>
            <a:pPr lvl="1">
              <a:buFont typeface="Arial" panose="020B0604020202020204" pitchFamily="34" charset="0"/>
              <a:buChar char="•"/>
            </a:pPr>
            <a:r>
              <a:rPr lang="en-US" dirty="0"/>
              <a:t>Storage cost for time travel</a:t>
            </a:r>
          </a:p>
          <a:p>
            <a:pPr lvl="2">
              <a:buFont typeface="Arial" panose="020B0604020202020204" pitchFamily="34" charset="0"/>
              <a:buChar char="•"/>
            </a:pPr>
            <a:r>
              <a:rPr lang="en-US" dirty="0"/>
              <a:t>We can see the storage cost of time travel with the following query:</a:t>
            </a:r>
          </a:p>
          <a:p>
            <a:pPr lvl="3">
              <a:buFont typeface="Arial" panose="020B0604020202020204" pitchFamily="34" charset="0"/>
              <a:buChar char="•"/>
            </a:pPr>
            <a:r>
              <a:rPr lang="en-US" dirty="0"/>
              <a:t>SELECT * FROM </a:t>
            </a:r>
            <a:r>
              <a:rPr lang="en-US" dirty="0" err="1"/>
              <a:t>snowflake.account_usage.table_storage_mterics</a:t>
            </a:r>
            <a:r>
              <a:rPr lang="en-US" dirty="0"/>
              <a:t> WHERE schema = </a:t>
            </a:r>
            <a:r>
              <a:rPr lang="en-US" dirty="0" err="1"/>
              <a:t>schema_name</a:t>
            </a:r>
            <a:r>
              <a:rPr lang="en-US" dirty="0"/>
              <a:t>;</a:t>
            </a:r>
          </a:p>
          <a:p>
            <a:pPr lvl="2">
              <a:buFont typeface="Arial" panose="020B0604020202020204" pitchFamily="34" charset="0"/>
              <a:buChar char="•"/>
            </a:pPr>
            <a:r>
              <a:rPr lang="en-US" dirty="0"/>
              <a:t>From the above query below parameters are important in calculating the cost:</a:t>
            </a:r>
          </a:p>
          <a:p>
            <a:pPr lvl="3">
              <a:buFont typeface="Arial" panose="020B0604020202020204" pitchFamily="34" charset="0"/>
              <a:buChar char="•"/>
            </a:pPr>
            <a:r>
              <a:rPr lang="en-US" dirty="0"/>
              <a:t>ACTIVE_BYTES — Actual table cost</a:t>
            </a:r>
          </a:p>
          <a:p>
            <a:pPr lvl="3">
              <a:buFont typeface="Arial" panose="020B0604020202020204" pitchFamily="34" charset="0"/>
              <a:buChar char="•"/>
            </a:pPr>
            <a:r>
              <a:rPr lang="en-US" dirty="0"/>
              <a:t>TIME_TRAVEL_BYTES — Time travel cost</a:t>
            </a:r>
          </a:p>
          <a:p>
            <a:pPr lvl="3">
              <a:buFont typeface="Arial" panose="020B0604020202020204" pitchFamily="34" charset="0"/>
              <a:buChar char="•"/>
            </a:pPr>
            <a:r>
              <a:rPr lang="en-US" dirty="0"/>
              <a:t>FAIL_SAFE_BYTES — Fail Safe cost</a:t>
            </a:r>
          </a:p>
          <a:p>
            <a:pPr lvl="2">
              <a:buFont typeface="Arial" panose="020B0604020202020204" pitchFamily="34" charset="0"/>
              <a:buChar char="•"/>
            </a:pPr>
            <a:endParaRPr lang="en-US" dirty="0"/>
          </a:p>
          <a:p>
            <a:pPr lvl="2">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AAA9C968-ACF0-4A0B-8BAA-64F7B45198F8}"/>
              </a:ext>
            </a:extLst>
          </p:cNvPr>
          <p:cNvPicPr>
            <a:picLocks noChangeAspect="1"/>
          </p:cNvPicPr>
          <p:nvPr/>
        </p:nvPicPr>
        <p:blipFill>
          <a:blip r:embed="rId2"/>
          <a:stretch>
            <a:fillRect/>
          </a:stretch>
        </p:blipFill>
        <p:spPr>
          <a:xfrm>
            <a:off x="1097280" y="3215435"/>
            <a:ext cx="4636179" cy="2034540"/>
          </a:xfrm>
          <a:prstGeom prst="rect">
            <a:avLst/>
          </a:prstGeom>
        </p:spPr>
      </p:pic>
    </p:spTree>
    <p:extLst>
      <p:ext uri="{BB962C8B-B14F-4D97-AF65-F5344CB8AC3E}">
        <p14:creationId xmlns:p14="http://schemas.microsoft.com/office/powerpoint/2010/main" val="402658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4EBAA5-0E7D-4292-8BD1-AA66AC4E62EA}"/>
              </a:ext>
            </a:extLst>
          </p:cNvPr>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9732C5F7-0216-475D-9016-A6A97F56A18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1881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D47F-1FC1-AF9B-DB33-2766802495CD}"/>
              </a:ext>
            </a:extLst>
          </p:cNvPr>
          <p:cNvSpPr>
            <a:spLocks noGrp="1"/>
          </p:cNvSpPr>
          <p:nvPr>
            <p:ph type="title"/>
          </p:nvPr>
        </p:nvSpPr>
        <p:spPr/>
        <p:txBody>
          <a:bodyPr/>
          <a:lstStyle/>
          <a:p>
            <a:r>
              <a:rPr lang="en-US" dirty="0"/>
              <a:t>Fail safe – method of last resort</a:t>
            </a:r>
          </a:p>
        </p:txBody>
      </p:sp>
      <p:sp>
        <p:nvSpPr>
          <p:cNvPr id="3" name="Content Placeholder 2">
            <a:extLst>
              <a:ext uri="{FF2B5EF4-FFF2-40B4-BE49-F238E27FC236}">
                <a16:creationId xmlns:a16="http://schemas.microsoft.com/office/drawing/2014/main" id="{D49A858E-D0EA-237E-0E92-8DDCF8A04598}"/>
              </a:ext>
            </a:extLst>
          </p:cNvPr>
          <p:cNvSpPr>
            <a:spLocks noGrp="1"/>
          </p:cNvSpPr>
          <p:nvPr>
            <p:ph idx="1"/>
          </p:nvPr>
        </p:nvSpPr>
        <p:spPr>
          <a:xfrm>
            <a:off x="5810866" y="2108201"/>
            <a:ext cx="5921476" cy="4249008"/>
          </a:xfrm>
        </p:spPr>
        <p:txBody>
          <a:bodyPr>
            <a:normAutofit/>
          </a:bodyPr>
          <a:lstStyle/>
          <a:p>
            <a:pPr lvl="1">
              <a:buFont typeface="Arial" panose="020B0604020202020204" pitchFamily="34" charset="0"/>
              <a:buChar char="•"/>
            </a:pPr>
            <a:r>
              <a:rPr lang="en-US" dirty="0"/>
              <a:t>Fail-safe ensures historical data is protected in the event of a system failure or other event</a:t>
            </a:r>
          </a:p>
          <a:p>
            <a:pPr lvl="1">
              <a:buFont typeface="Arial" panose="020B0604020202020204" pitchFamily="34" charset="0"/>
              <a:buChar char="•"/>
            </a:pPr>
            <a:r>
              <a:rPr lang="en-US" dirty="0"/>
              <a:t>Fail-safe provides a (non-configurable) 7-day period during which historical data may be recoverable by Snowflake - this period starts immediately after the Time Travel retention period ends</a:t>
            </a:r>
          </a:p>
          <a:p>
            <a:pPr lvl="1">
              <a:buFont typeface="Arial" panose="020B0604020202020204" pitchFamily="34" charset="0"/>
              <a:buChar char="•"/>
            </a:pPr>
            <a:r>
              <a:rPr lang="en-US" dirty="0"/>
              <a:t>This service is BEST EFFORT recovery service</a:t>
            </a:r>
          </a:p>
          <a:p>
            <a:pPr lvl="2">
              <a:buFont typeface="Arial" panose="020B0604020202020204" pitchFamily="34" charset="0"/>
              <a:buChar char="•"/>
            </a:pPr>
            <a:r>
              <a:rPr lang="en-US" dirty="0"/>
              <a:t>It is intended only for use when all other recovery options failed</a:t>
            </a:r>
          </a:p>
          <a:p>
            <a:pPr lvl="2">
              <a:buFont typeface="Arial" panose="020B0604020202020204" pitchFamily="34" charset="0"/>
              <a:buChar char="•"/>
            </a:pPr>
            <a:r>
              <a:rPr lang="en-US" dirty="0"/>
              <a:t>Fail-safe is not provided as a means for accessing historical data after the Time Travel retention period has ended</a:t>
            </a:r>
          </a:p>
          <a:p>
            <a:pPr lvl="2">
              <a:buFont typeface="Arial" panose="020B0604020202020204" pitchFamily="34" charset="0"/>
              <a:buChar char="•"/>
            </a:pPr>
            <a:r>
              <a:rPr lang="en-US" dirty="0"/>
              <a:t>Data recovery through Fail-safe may take from several hours to several days to complete</a:t>
            </a:r>
          </a:p>
          <a:p>
            <a:pPr lvl="1">
              <a:buFont typeface="Arial" panose="020B0604020202020204" pitchFamily="34" charset="0"/>
              <a:buChar char="•"/>
            </a:pPr>
            <a:r>
              <a:rPr lang="en-US" dirty="0"/>
              <a:t>In the web interface, account administrators can view the total data storage for their account, including historical data in Fail-safe</a:t>
            </a:r>
          </a:p>
        </p:txBody>
      </p:sp>
      <p:pic>
        <p:nvPicPr>
          <p:cNvPr id="6146" name="Picture 2" descr="Fail-safe in Continuous Data Protection lifecycle">
            <a:extLst>
              <a:ext uri="{FF2B5EF4-FFF2-40B4-BE49-F238E27FC236}">
                <a16:creationId xmlns:a16="http://schemas.microsoft.com/office/drawing/2014/main" id="{EE82981A-4F8A-45DA-85D0-A8512F08A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22" y="2108202"/>
            <a:ext cx="3520924" cy="156339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ata storage view with Fail-safe filter applied">
            <a:extLst>
              <a:ext uri="{FF2B5EF4-FFF2-40B4-BE49-F238E27FC236}">
                <a16:creationId xmlns:a16="http://schemas.microsoft.com/office/drawing/2014/main" id="{9726A348-98E3-424B-A785-DF15872A7B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21" y="3671598"/>
            <a:ext cx="4563052" cy="268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14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D47F-1FC1-AF9B-DB33-2766802495CD}"/>
              </a:ext>
            </a:extLst>
          </p:cNvPr>
          <p:cNvSpPr>
            <a:spLocks noGrp="1"/>
          </p:cNvSpPr>
          <p:nvPr>
            <p:ph type="title"/>
          </p:nvPr>
        </p:nvSpPr>
        <p:spPr>
          <a:xfrm>
            <a:off x="1097280" y="286603"/>
            <a:ext cx="10546572" cy="1450757"/>
          </a:xfrm>
        </p:spPr>
        <p:txBody>
          <a:bodyPr/>
          <a:lstStyle/>
          <a:p>
            <a:r>
              <a:rPr lang="en-US" dirty="0"/>
              <a:t>Micro partitions</a:t>
            </a:r>
          </a:p>
        </p:txBody>
      </p:sp>
      <p:sp>
        <p:nvSpPr>
          <p:cNvPr id="3" name="Content Placeholder 2">
            <a:extLst>
              <a:ext uri="{FF2B5EF4-FFF2-40B4-BE49-F238E27FC236}">
                <a16:creationId xmlns:a16="http://schemas.microsoft.com/office/drawing/2014/main" id="{D49A858E-D0EA-237E-0E92-8DDCF8A04598}"/>
              </a:ext>
            </a:extLst>
          </p:cNvPr>
          <p:cNvSpPr>
            <a:spLocks noGrp="1"/>
          </p:cNvSpPr>
          <p:nvPr>
            <p:ph idx="1"/>
          </p:nvPr>
        </p:nvSpPr>
        <p:spPr>
          <a:xfrm>
            <a:off x="1195252" y="1966687"/>
            <a:ext cx="10058400" cy="3760891"/>
          </a:xfrm>
        </p:spPr>
        <p:txBody>
          <a:bodyPr>
            <a:normAutofit fontScale="77500" lnSpcReduction="20000"/>
          </a:bodyPr>
          <a:lstStyle/>
          <a:p>
            <a:pPr marL="0" indent="0">
              <a:buNone/>
            </a:pPr>
            <a:r>
              <a:rPr lang="en-US" dirty="0"/>
              <a:t>Traditional data warehouses rely on static partitioning of large tables for performance and scaling</a:t>
            </a:r>
          </a:p>
          <a:p>
            <a:pPr lvl="1">
              <a:buFont typeface="Arial" panose="020B0604020202020204" pitchFamily="34" charset="0"/>
              <a:buChar char="•"/>
            </a:pPr>
            <a:r>
              <a:rPr lang="en-US" dirty="0"/>
              <a:t>Static partitioning has a number of limitations, such as maintenance overhead and data skew, which can result in disproportionately-sized partitions</a:t>
            </a:r>
          </a:p>
          <a:p>
            <a:pPr marL="0" indent="0">
              <a:buNone/>
            </a:pPr>
            <a:r>
              <a:rPr lang="en-US" dirty="0"/>
              <a:t>Snowflake Data Platform implements a powerful and unique form of partitioning, called micro-partitioning, that delivers all the advantages of static partitioning without the known limitations</a:t>
            </a:r>
          </a:p>
          <a:p>
            <a:pPr marL="0" indent="0">
              <a:buNone/>
            </a:pPr>
            <a:r>
              <a:rPr lang="en-US" dirty="0"/>
              <a:t>All data in Snowflake tables is automatically divided into micro-partitions, which are contiguous units of storage</a:t>
            </a:r>
          </a:p>
          <a:p>
            <a:pPr lvl="1">
              <a:buFont typeface="Arial" panose="020B0604020202020204" pitchFamily="34" charset="0"/>
              <a:buChar char="•"/>
            </a:pPr>
            <a:r>
              <a:rPr lang="en-US" dirty="0"/>
              <a:t>Each micro-partition contains between 50 MB and 500 MB of uncompressed data - actual size in Snowflake is smaller because data is always stored compressed</a:t>
            </a:r>
          </a:p>
          <a:p>
            <a:pPr lvl="1">
              <a:buFont typeface="Arial" panose="020B0604020202020204" pitchFamily="34" charset="0"/>
              <a:buChar char="•"/>
            </a:pPr>
            <a:r>
              <a:rPr lang="en-US" dirty="0"/>
              <a:t>Groups of rows in tables are mapped into individual micro-partitions, organized in a columnar fashion</a:t>
            </a:r>
          </a:p>
          <a:p>
            <a:pPr lvl="1">
              <a:buFont typeface="Arial" panose="020B0604020202020204" pitchFamily="34" charset="0"/>
              <a:buChar char="•"/>
            </a:pPr>
            <a:r>
              <a:rPr lang="en-US" dirty="0"/>
              <a:t>This size and structure allows for extremely granular pruning of very large tables, which can be comprised of millions, or even hundreds of millions, of micro-partitions</a:t>
            </a:r>
          </a:p>
          <a:p>
            <a:pPr marL="0" indent="0">
              <a:buNone/>
            </a:pPr>
            <a:r>
              <a:rPr lang="en-US" dirty="0"/>
              <a:t>Snowflake stores metadata about all rows stored in a micro-partition, including:</a:t>
            </a:r>
          </a:p>
          <a:p>
            <a:pPr lvl="1">
              <a:buFont typeface="Arial" panose="020B0604020202020204" pitchFamily="34" charset="0"/>
              <a:buChar char="•"/>
            </a:pPr>
            <a:r>
              <a:rPr lang="en-US" dirty="0"/>
              <a:t>The range of values for each of the columns in the micro-partition.</a:t>
            </a:r>
          </a:p>
          <a:p>
            <a:pPr lvl="1">
              <a:buFont typeface="Arial" panose="020B0604020202020204" pitchFamily="34" charset="0"/>
              <a:buChar char="•"/>
            </a:pPr>
            <a:r>
              <a:rPr lang="en-US" dirty="0"/>
              <a:t>The number of distinct values.</a:t>
            </a:r>
          </a:p>
          <a:p>
            <a:pPr lvl="1">
              <a:buFont typeface="Arial" panose="020B0604020202020204" pitchFamily="34" charset="0"/>
              <a:buChar char="•"/>
            </a:pPr>
            <a:r>
              <a:rPr lang="en-US" dirty="0"/>
              <a:t>Additional properties used for both optimization and efficient query processing</a:t>
            </a:r>
          </a:p>
        </p:txBody>
      </p:sp>
    </p:spTree>
    <p:extLst>
      <p:ext uri="{BB962C8B-B14F-4D97-AF65-F5344CB8AC3E}">
        <p14:creationId xmlns:p14="http://schemas.microsoft.com/office/powerpoint/2010/main" val="263788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D47F-1FC1-AF9B-DB33-2766802495CD}"/>
              </a:ext>
            </a:extLst>
          </p:cNvPr>
          <p:cNvSpPr>
            <a:spLocks noGrp="1"/>
          </p:cNvSpPr>
          <p:nvPr>
            <p:ph type="title"/>
          </p:nvPr>
        </p:nvSpPr>
        <p:spPr>
          <a:xfrm>
            <a:off x="1097280" y="286603"/>
            <a:ext cx="10546572" cy="1450757"/>
          </a:xfrm>
        </p:spPr>
        <p:txBody>
          <a:bodyPr/>
          <a:lstStyle/>
          <a:p>
            <a:r>
              <a:rPr lang="en-US" dirty="0"/>
              <a:t>Micro partitions</a:t>
            </a:r>
          </a:p>
        </p:txBody>
      </p:sp>
      <p:sp>
        <p:nvSpPr>
          <p:cNvPr id="3" name="Content Placeholder 2">
            <a:extLst>
              <a:ext uri="{FF2B5EF4-FFF2-40B4-BE49-F238E27FC236}">
                <a16:creationId xmlns:a16="http://schemas.microsoft.com/office/drawing/2014/main" id="{D49A858E-D0EA-237E-0E92-8DDCF8A04598}"/>
              </a:ext>
            </a:extLst>
          </p:cNvPr>
          <p:cNvSpPr>
            <a:spLocks noGrp="1"/>
          </p:cNvSpPr>
          <p:nvPr>
            <p:ph idx="1"/>
          </p:nvPr>
        </p:nvSpPr>
        <p:spPr/>
        <p:txBody>
          <a:bodyPr>
            <a:normAutofit/>
          </a:bodyPr>
          <a:lstStyle/>
          <a:p>
            <a:pPr marL="0" indent="0">
              <a:buNone/>
            </a:pPr>
            <a:r>
              <a:rPr lang="en-US" dirty="0"/>
              <a:t>Additional benefits of micro-partitions</a:t>
            </a:r>
          </a:p>
          <a:p>
            <a:pPr lvl="1">
              <a:buFont typeface="Arial" panose="020B0604020202020204" pitchFamily="34" charset="0"/>
              <a:buChar char="•"/>
            </a:pPr>
            <a:r>
              <a:rPr lang="en-US" dirty="0"/>
              <a:t>Micro-partitions can overlap in their range of values, which, combined with their uniformly small size, helps prevent skew</a:t>
            </a:r>
          </a:p>
          <a:p>
            <a:pPr lvl="1">
              <a:buFont typeface="Arial" panose="020B0604020202020204" pitchFamily="34" charset="0"/>
              <a:buChar char="•"/>
            </a:pPr>
            <a:r>
              <a:rPr lang="en-US" dirty="0"/>
              <a:t>Columns are stored independently within micro-partitions, often referred to as columnar storage - this enables efficient scanning of individual columns; only the columns referenced by a query are scanned</a:t>
            </a:r>
          </a:p>
          <a:p>
            <a:pPr lvl="1">
              <a:buFont typeface="Arial" panose="020B0604020202020204" pitchFamily="34" charset="0"/>
              <a:buChar char="•"/>
            </a:pPr>
            <a:r>
              <a:rPr lang="en-US" dirty="0"/>
              <a:t>Columns are also compressed individually within micro-partitions - Snowflake automatically determines the most efficient compression algorithm for the columns in each micro-partition</a:t>
            </a:r>
          </a:p>
        </p:txBody>
      </p:sp>
    </p:spTree>
    <p:extLst>
      <p:ext uri="{BB962C8B-B14F-4D97-AF65-F5344CB8AC3E}">
        <p14:creationId xmlns:p14="http://schemas.microsoft.com/office/powerpoint/2010/main" val="192152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D47F-1FC1-AF9B-DB33-2766802495CD}"/>
              </a:ext>
            </a:extLst>
          </p:cNvPr>
          <p:cNvSpPr>
            <a:spLocks noGrp="1"/>
          </p:cNvSpPr>
          <p:nvPr>
            <p:ph type="title"/>
          </p:nvPr>
        </p:nvSpPr>
        <p:spPr>
          <a:xfrm>
            <a:off x="1097280" y="286603"/>
            <a:ext cx="10546572" cy="1450757"/>
          </a:xfrm>
        </p:spPr>
        <p:txBody>
          <a:bodyPr/>
          <a:lstStyle/>
          <a:p>
            <a:r>
              <a:rPr lang="en-US" dirty="0"/>
              <a:t>Micro partitions</a:t>
            </a:r>
          </a:p>
        </p:txBody>
      </p:sp>
      <p:sp>
        <p:nvSpPr>
          <p:cNvPr id="3" name="Content Placeholder 2">
            <a:extLst>
              <a:ext uri="{FF2B5EF4-FFF2-40B4-BE49-F238E27FC236}">
                <a16:creationId xmlns:a16="http://schemas.microsoft.com/office/drawing/2014/main" id="{D49A858E-D0EA-237E-0E92-8DDCF8A04598}"/>
              </a:ext>
            </a:extLst>
          </p:cNvPr>
          <p:cNvSpPr>
            <a:spLocks noGrp="1"/>
          </p:cNvSpPr>
          <p:nvPr>
            <p:ph idx="1"/>
          </p:nvPr>
        </p:nvSpPr>
        <p:spPr/>
        <p:txBody>
          <a:bodyPr>
            <a:normAutofit/>
          </a:bodyPr>
          <a:lstStyle/>
          <a:p>
            <a:pPr marL="0" indent="0">
              <a:buNone/>
            </a:pPr>
            <a:r>
              <a:rPr lang="en-US" dirty="0"/>
              <a:t>Impact of Micro-partitions</a:t>
            </a:r>
          </a:p>
          <a:p>
            <a:pPr lvl="1">
              <a:buFont typeface="Arial" panose="020B0604020202020204" pitchFamily="34" charset="0"/>
              <a:buChar char="•"/>
            </a:pPr>
            <a:r>
              <a:rPr lang="en-US" dirty="0"/>
              <a:t>DML</a:t>
            </a:r>
          </a:p>
          <a:p>
            <a:pPr lvl="2">
              <a:buFont typeface="Arial" panose="020B0604020202020204" pitchFamily="34" charset="0"/>
              <a:buChar char="•"/>
            </a:pPr>
            <a:r>
              <a:rPr lang="en-US" dirty="0"/>
              <a:t>All DML operations take advantage of the underlying micro-partition metadata to facilitate table maintenance – some operations, such as deleting all rows from a table, are metadata-only operations</a:t>
            </a:r>
          </a:p>
          <a:p>
            <a:pPr lvl="1">
              <a:buFont typeface="Arial" panose="020B0604020202020204" pitchFamily="34" charset="0"/>
              <a:buChar char="•"/>
            </a:pPr>
            <a:r>
              <a:rPr lang="en-US" dirty="0"/>
              <a:t>Query Pruning</a:t>
            </a:r>
          </a:p>
          <a:p>
            <a:pPr lvl="2">
              <a:buFont typeface="Arial" panose="020B0604020202020204" pitchFamily="34" charset="0"/>
              <a:buChar char="•"/>
            </a:pPr>
            <a:r>
              <a:rPr lang="en-US" dirty="0"/>
              <a:t>The micro-partition metadata maintained by Snowflake enables precise pruning of columns in micro-partitions at query run-time, including columns containing semi-structured data</a:t>
            </a:r>
          </a:p>
          <a:p>
            <a:pPr lvl="2">
              <a:buFont typeface="Arial" panose="020B0604020202020204" pitchFamily="34" charset="0"/>
              <a:buChar char="•"/>
            </a:pPr>
            <a:r>
              <a:rPr lang="en-US" dirty="0"/>
              <a:t>The closer the ratio of scanned micro-partitions and columnar data is to the ratio of actual data selected, the more efficient is the pruning performed on the table.</a:t>
            </a:r>
          </a:p>
          <a:p>
            <a:pPr lvl="2">
              <a:buFont typeface="Arial" panose="020B0604020202020204" pitchFamily="34" charset="0"/>
              <a:buChar char="•"/>
            </a:pPr>
            <a:r>
              <a:rPr lang="en-US" dirty="0"/>
              <a:t>Not all predicate expressions can be used to pruned - Snowflake does not prune micro-partitions based on a predicate with a subquery, even if the subquery results in a constant</a:t>
            </a:r>
          </a:p>
        </p:txBody>
      </p:sp>
    </p:spTree>
    <p:extLst>
      <p:ext uri="{BB962C8B-B14F-4D97-AF65-F5344CB8AC3E}">
        <p14:creationId xmlns:p14="http://schemas.microsoft.com/office/powerpoint/2010/main" val="367343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D47F-1FC1-AF9B-DB33-2766802495CD}"/>
              </a:ext>
            </a:extLst>
          </p:cNvPr>
          <p:cNvSpPr>
            <a:spLocks noGrp="1"/>
          </p:cNvSpPr>
          <p:nvPr>
            <p:ph type="title"/>
          </p:nvPr>
        </p:nvSpPr>
        <p:spPr>
          <a:xfrm>
            <a:off x="1097280" y="286603"/>
            <a:ext cx="10546572" cy="1450757"/>
          </a:xfrm>
        </p:spPr>
        <p:txBody>
          <a:bodyPr/>
          <a:lstStyle/>
          <a:p>
            <a:r>
              <a:rPr lang="en-US" dirty="0"/>
              <a:t>Micro partitions</a:t>
            </a:r>
          </a:p>
        </p:txBody>
      </p:sp>
      <p:sp>
        <p:nvSpPr>
          <p:cNvPr id="3" name="Content Placeholder 2">
            <a:extLst>
              <a:ext uri="{FF2B5EF4-FFF2-40B4-BE49-F238E27FC236}">
                <a16:creationId xmlns:a16="http://schemas.microsoft.com/office/drawing/2014/main" id="{D49A858E-D0EA-237E-0E92-8DDCF8A04598}"/>
              </a:ext>
            </a:extLst>
          </p:cNvPr>
          <p:cNvSpPr>
            <a:spLocks noGrp="1"/>
          </p:cNvSpPr>
          <p:nvPr>
            <p:ph idx="1"/>
          </p:nvPr>
        </p:nvSpPr>
        <p:spPr/>
        <p:txBody>
          <a:bodyPr>
            <a:normAutofit/>
          </a:bodyPr>
          <a:lstStyle/>
          <a:p>
            <a:pPr marL="0" indent="0">
              <a:buNone/>
            </a:pPr>
            <a:r>
              <a:rPr lang="en-US" dirty="0"/>
              <a:t>Data clustering</a:t>
            </a:r>
          </a:p>
          <a:p>
            <a:pPr lvl="1">
              <a:buFont typeface="Arial" panose="020B0604020202020204" pitchFamily="34" charset="0"/>
              <a:buChar char="•"/>
            </a:pPr>
            <a:r>
              <a:rPr lang="en-US" dirty="0"/>
              <a:t>Typically, data stored in tables is sorted/ordered along natural dimensions (e.g. date and/or geographic regions). This “clustering” is a key factor in queries because table data that is not sorted or is only partially sorted may impact query performance, particularly on very large tables.</a:t>
            </a:r>
          </a:p>
          <a:p>
            <a:pPr lvl="1">
              <a:buFont typeface="Arial" panose="020B0604020202020204" pitchFamily="34" charset="0"/>
              <a:buChar char="•"/>
            </a:pPr>
            <a:endParaRPr lang="en-US" dirty="0"/>
          </a:p>
          <a:p>
            <a:pPr lvl="1">
              <a:buFont typeface="Arial" panose="020B0604020202020204" pitchFamily="34" charset="0"/>
              <a:buChar char="•"/>
            </a:pPr>
            <a:r>
              <a:rPr lang="en-US" dirty="0"/>
              <a:t>In Snowflake, as data is inserted/loaded into a table, clustering metadata is collected and recorded for each micro-partition created during the process.</a:t>
            </a:r>
          </a:p>
          <a:p>
            <a:pPr lvl="1">
              <a:buFont typeface="Arial" panose="020B0604020202020204" pitchFamily="34" charset="0"/>
              <a:buChar char="•"/>
            </a:pPr>
            <a:endParaRPr lang="en-US" dirty="0"/>
          </a:p>
          <a:p>
            <a:pPr lvl="1">
              <a:buFont typeface="Arial" panose="020B0604020202020204" pitchFamily="34" charset="0"/>
              <a:buChar char="•"/>
            </a:pPr>
            <a:r>
              <a:rPr lang="en-US"/>
              <a:t>Snowflake </a:t>
            </a:r>
            <a:r>
              <a:rPr lang="en-US" dirty="0"/>
              <a:t>then leverages this clustering information to avoid unnecessary scanning of micro-partitions during querying, significantly accelerating the performance of queries that reference these columns</a:t>
            </a:r>
          </a:p>
        </p:txBody>
      </p:sp>
    </p:spTree>
    <p:extLst>
      <p:ext uri="{BB962C8B-B14F-4D97-AF65-F5344CB8AC3E}">
        <p14:creationId xmlns:p14="http://schemas.microsoft.com/office/powerpoint/2010/main" val="36898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87B2-39F9-4544-B6B7-B2717601D974}"/>
              </a:ext>
            </a:extLst>
          </p:cNvPr>
          <p:cNvSpPr>
            <a:spLocks noGrp="1"/>
          </p:cNvSpPr>
          <p:nvPr>
            <p:ph type="title"/>
          </p:nvPr>
        </p:nvSpPr>
        <p:spPr/>
        <p:txBody>
          <a:bodyPr/>
          <a:lstStyle/>
          <a:p>
            <a:r>
              <a:rPr lang="en-US" dirty="0"/>
              <a:t>Thank you for your time</a:t>
            </a:r>
          </a:p>
        </p:txBody>
      </p:sp>
      <p:pic>
        <p:nvPicPr>
          <p:cNvPr id="1026" name="Picture 2" descr="15+ Best Q&amp;amp;A Websites: Ask Questions and Get Answers Online">
            <a:extLst>
              <a:ext uri="{FF2B5EF4-FFF2-40B4-BE49-F238E27FC236}">
                <a16:creationId xmlns:a16="http://schemas.microsoft.com/office/drawing/2014/main" id="{8D4A98B8-C382-4F86-AEE0-2325D00903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6263" y="1964914"/>
            <a:ext cx="6576333" cy="438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927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A925-2943-40AA-B264-B3DB977F9D4A}"/>
              </a:ext>
            </a:extLst>
          </p:cNvPr>
          <p:cNvSpPr>
            <a:spLocks noGrp="1"/>
          </p:cNvSpPr>
          <p:nvPr>
            <p:ph type="title"/>
          </p:nvPr>
        </p:nvSpPr>
        <p:spPr/>
        <p:txBody>
          <a:bodyPr/>
          <a:lstStyle/>
          <a:p>
            <a:r>
              <a:rPr lang="en-US" dirty="0"/>
              <a:t>Organizational topics</a:t>
            </a:r>
          </a:p>
        </p:txBody>
      </p:sp>
      <p:sp>
        <p:nvSpPr>
          <p:cNvPr id="3" name="Content Placeholder 2">
            <a:extLst>
              <a:ext uri="{FF2B5EF4-FFF2-40B4-BE49-F238E27FC236}">
                <a16:creationId xmlns:a16="http://schemas.microsoft.com/office/drawing/2014/main" id="{4D62C96B-C61D-4B0B-8829-DB3CB043ED2A}"/>
              </a:ext>
            </a:extLst>
          </p:cNvPr>
          <p:cNvSpPr>
            <a:spLocks noGrp="1"/>
          </p:cNvSpPr>
          <p:nvPr>
            <p:ph idx="1"/>
          </p:nvPr>
        </p:nvSpPr>
        <p:spPr/>
        <p:txBody>
          <a:bodyPr/>
          <a:lstStyle/>
          <a:p>
            <a:r>
              <a:rPr lang="en-US" dirty="0"/>
              <a:t>This lecture lasts two hours</a:t>
            </a:r>
          </a:p>
          <a:p>
            <a:r>
              <a:rPr lang="en-US" dirty="0"/>
              <a:t>I will make breaks between blocks </a:t>
            </a:r>
          </a:p>
          <a:p>
            <a:r>
              <a:rPr lang="en-US" dirty="0"/>
              <a:t>Questions are welcome, I will answer them at the end of each block</a:t>
            </a:r>
          </a:p>
          <a:p>
            <a:r>
              <a:rPr lang="en-US" dirty="0"/>
              <a:t>If you wish to discuss further, please contact me on mail or LinkedIN, I am in main hotel and have tendency to drink a lot of coffee </a:t>
            </a:r>
            <a:r>
              <a:rPr lang="en-US" dirty="0">
                <a:sym typeface="Wingdings" panose="05000000000000000000" pitchFamily="2" charset="2"/>
              </a:rPr>
              <a:t></a:t>
            </a:r>
          </a:p>
          <a:p>
            <a:r>
              <a:rPr lang="en-US" dirty="0">
                <a:sym typeface="Wingdings" panose="05000000000000000000" pitchFamily="2" charset="2"/>
              </a:rPr>
              <a:t>It would be great that you have a second monitor during this lecture, so you can make notes or do some interactive activities</a:t>
            </a:r>
            <a:endParaRPr lang="en-US" dirty="0"/>
          </a:p>
        </p:txBody>
      </p:sp>
    </p:spTree>
    <p:extLst>
      <p:ext uri="{BB962C8B-B14F-4D97-AF65-F5344CB8AC3E}">
        <p14:creationId xmlns:p14="http://schemas.microsoft.com/office/powerpoint/2010/main" val="301686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FECC-C655-4902-86CB-48B53A20A957}"/>
              </a:ext>
            </a:extLst>
          </p:cNvPr>
          <p:cNvSpPr>
            <a:spLocks noGrp="1"/>
          </p:cNvSpPr>
          <p:nvPr>
            <p:ph type="title"/>
          </p:nvPr>
        </p:nvSpPr>
        <p:spPr/>
        <p:txBody>
          <a:bodyPr/>
          <a:lstStyle/>
          <a:p>
            <a:r>
              <a:rPr lang="en-US" dirty="0"/>
              <a:t>Introduction to Snowflake</a:t>
            </a:r>
          </a:p>
        </p:txBody>
      </p:sp>
      <p:sp>
        <p:nvSpPr>
          <p:cNvPr id="3" name="Content Placeholder 2">
            <a:extLst>
              <a:ext uri="{FF2B5EF4-FFF2-40B4-BE49-F238E27FC236}">
                <a16:creationId xmlns:a16="http://schemas.microsoft.com/office/drawing/2014/main" id="{E4CC4373-0B4D-42B1-8185-C99C2CF5DFD8}"/>
              </a:ext>
            </a:extLst>
          </p:cNvPr>
          <p:cNvSpPr>
            <a:spLocks noGrp="1"/>
          </p:cNvSpPr>
          <p:nvPr>
            <p:ph idx="1"/>
          </p:nvPr>
        </p:nvSpPr>
        <p:spPr/>
        <p:txBody>
          <a:bodyPr>
            <a:normAutofit/>
          </a:bodyPr>
          <a:lstStyle/>
          <a:p>
            <a:r>
              <a:rPr lang="en-US" dirty="0"/>
              <a:t>Snowflake is, currently, only data warehouse built for only for the cloud as SAAS product</a:t>
            </a:r>
          </a:p>
          <a:p>
            <a:pPr lvl="1">
              <a:buFont typeface="Wingdings" panose="05000000000000000000" pitchFamily="2" charset="2"/>
              <a:buChar char="§"/>
            </a:pPr>
            <a:r>
              <a:rPr lang="en-US" dirty="0"/>
              <a:t>It runs on all three main cloud providers - Amazon Web Services, Microsoft Azure, and Google Cloud</a:t>
            </a:r>
          </a:p>
          <a:p>
            <a:pPr lvl="1">
              <a:buFont typeface="Wingdings" panose="05000000000000000000" pitchFamily="2" charset="2"/>
              <a:buChar char="§"/>
            </a:pPr>
            <a:r>
              <a:rPr lang="en-US" dirty="0"/>
              <a:t>It is used to manage structured and unstructured data</a:t>
            </a:r>
          </a:p>
          <a:p>
            <a:pPr lvl="1">
              <a:buFont typeface="Wingdings" panose="05000000000000000000" pitchFamily="2" charset="2"/>
              <a:buChar char="§"/>
            </a:pPr>
            <a:r>
              <a:rPr lang="en-US" dirty="0"/>
              <a:t>It can serve data warehousing, data engineering, and data science use cases</a:t>
            </a:r>
          </a:p>
          <a:p>
            <a:pPr marL="0" indent="0">
              <a:buNone/>
            </a:pPr>
            <a:endParaRPr lang="en-US" dirty="0"/>
          </a:p>
          <a:p>
            <a:pPr marL="0" indent="0">
              <a:buNone/>
            </a:pPr>
            <a:r>
              <a:rPr lang="en-US" dirty="0"/>
              <a:t>There is no “on-premise” version</a:t>
            </a:r>
          </a:p>
          <a:p>
            <a:pPr marL="0" indent="0">
              <a:buNone/>
            </a:pPr>
            <a:r>
              <a:rPr lang="en-US" dirty="0"/>
              <a:t>It utilizes available compute, transfer and storage cloud options</a:t>
            </a:r>
          </a:p>
          <a:p>
            <a:pPr lvl="1">
              <a:buFont typeface="Arial" panose="020B0604020202020204" pitchFamily="34" charset="0"/>
              <a:buChar char="•"/>
            </a:pPr>
            <a:r>
              <a:rPr lang="en-US" dirty="0">
                <a:hlinkClick r:id="rId3"/>
              </a:rPr>
              <a:t>https://www.snowflake.com/pricing-page-registration-page/</a:t>
            </a:r>
            <a:r>
              <a:rPr lang="en-US" dirty="0"/>
              <a:t> </a:t>
            </a:r>
          </a:p>
        </p:txBody>
      </p:sp>
    </p:spTree>
    <p:extLst>
      <p:ext uri="{BB962C8B-B14F-4D97-AF65-F5344CB8AC3E}">
        <p14:creationId xmlns:p14="http://schemas.microsoft.com/office/powerpoint/2010/main" val="54312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6B96-A456-4A61-8664-A2A4252CAC18}"/>
              </a:ext>
            </a:extLst>
          </p:cNvPr>
          <p:cNvSpPr>
            <a:spLocks noGrp="1"/>
          </p:cNvSpPr>
          <p:nvPr>
            <p:ph type="title"/>
          </p:nvPr>
        </p:nvSpPr>
        <p:spPr/>
        <p:txBody>
          <a:bodyPr/>
          <a:lstStyle/>
          <a:p>
            <a:r>
              <a:rPr lang="en-US" dirty="0"/>
              <a:t>Distributed system architecture</a:t>
            </a:r>
          </a:p>
        </p:txBody>
      </p:sp>
      <p:sp>
        <p:nvSpPr>
          <p:cNvPr id="3" name="Content Placeholder 2">
            <a:extLst>
              <a:ext uri="{FF2B5EF4-FFF2-40B4-BE49-F238E27FC236}">
                <a16:creationId xmlns:a16="http://schemas.microsoft.com/office/drawing/2014/main" id="{AC889CA2-DDD2-40BC-805A-1671D7275B27}"/>
              </a:ext>
            </a:extLst>
          </p:cNvPr>
          <p:cNvSpPr>
            <a:spLocks noGrp="1"/>
          </p:cNvSpPr>
          <p:nvPr>
            <p:ph idx="1"/>
          </p:nvPr>
        </p:nvSpPr>
        <p:spPr>
          <a:xfrm>
            <a:off x="5492496" y="2108201"/>
            <a:ext cx="5663184" cy="3760891"/>
          </a:xfrm>
        </p:spPr>
        <p:txBody>
          <a:bodyPr>
            <a:normAutofit lnSpcReduction="10000"/>
          </a:bodyPr>
          <a:lstStyle/>
          <a:p>
            <a:r>
              <a:rPr lang="en-US" dirty="0"/>
              <a:t>Shared – disk architecture</a:t>
            </a:r>
          </a:p>
          <a:p>
            <a:pPr lvl="1">
              <a:buFont typeface="Arial" panose="020B0604020202020204" pitchFamily="34" charset="0"/>
              <a:buChar char="•"/>
            </a:pPr>
            <a:r>
              <a:rPr lang="en-US" dirty="0"/>
              <a:t>Each node shares the storage disk but it has its own memory/CPU</a:t>
            </a:r>
          </a:p>
          <a:p>
            <a:pPr lvl="1">
              <a:buFont typeface="Arial" panose="020B0604020202020204" pitchFamily="34" charset="0"/>
              <a:buChar char="•"/>
            </a:pPr>
            <a:r>
              <a:rPr lang="en-US" dirty="0"/>
              <a:t>Multiple nodes or multiple compute resources like BI dashboards, IDE, ETL workloads…access the single storage disk</a:t>
            </a:r>
          </a:p>
          <a:p>
            <a:pPr lvl="1">
              <a:buFont typeface="Arial" panose="020B0604020202020204" pitchFamily="34" charset="0"/>
              <a:buChar char="•"/>
            </a:pPr>
            <a:r>
              <a:rPr lang="en-US" dirty="0"/>
              <a:t>System becomes slower as we are onboard more and more ETL workloads - there is a single storage system that is single point of failure.</a:t>
            </a:r>
          </a:p>
          <a:p>
            <a:pPr lvl="1">
              <a:buFont typeface="Arial" panose="020B0604020202020204" pitchFamily="34" charset="0"/>
              <a:buChar char="•"/>
            </a:pPr>
            <a:r>
              <a:rPr lang="en-US" dirty="0"/>
              <a:t>Benefit - read and write operations are consistent and efficient because it is not having any distributed storage</a:t>
            </a:r>
          </a:p>
          <a:p>
            <a:pPr lvl="1">
              <a:buFont typeface="Arial" panose="020B0604020202020204" pitchFamily="34" charset="0"/>
              <a:buChar char="•"/>
            </a:pPr>
            <a:r>
              <a:rPr lang="en-US" dirty="0"/>
              <a:t>Disadvantage - </a:t>
            </a:r>
            <a:r>
              <a:rPr lang="en-US" dirty="0">
                <a:hlinkClick r:id="rId3"/>
              </a:rPr>
              <a:t>distributed locking </a:t>
            </a:r>
            <a:r>
              <a:rPr lang="en-US" dirty="0"/>
              <a:t>and </a:t>
            </a:r>
            <a:r>
              <a:rPr lang="en-US" dirty="0">
                <a:hlinkClick r:id="rId4"/>
              </a:rPr>
              <a:t>two-phase commit </a:t>
            </a:r>
            <a:r>
              <a:rPr lang="en-US" dirty="0"/>
              <a:t>since there is common storage shared by all</a:t>
            </a:r>
          </a:p>
        </p:txBody>
      </p:sp>
      <p:pic>
        <p:nvPicPr>
          <p:cNvPr id="4" name="Picture 2" descr="shared disk architecture">
            <a:extLst>
              <a:ext uri="{FF2B5EF4-FFF2-40B4-BE49-F238E27FC236}">
                <a16:creationId xmlns:a16="http://schemas.microsoft.com/office/drawing/2014/main" id="{0E1BE89D-0F37-4CC7-B21C-C10B644EA6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7280" y="2910489"/>
            <a:ext cx="4389441" cy="215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35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1771</TotalTime>
  <Words>5692</Words>
  <Application>Microsoft Office PowerPoint</Application>
  <PresentationFormat>Widescreen</PresentationFormat>
  <Paragraphs>523</Paragraphs>
  <Slides>65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Bookman Old Style</vt:lpstr>
      <vt:lpstr>Calibri</vt:lpstr>
      <vt:lpstr>Franklin Gothic Book</vt:lpstr>
      <vt:lpstr>Wingdings</vt:lpstr>
      <vt:lpstr>1_RetrospectVTI</vt:lpstr>
      <vt:lpstr>Snowflake Architecture overview  ( Some ) best practices</vt:lpstr>
      <vt:lpstr>Space: the final frontier. These are the voyages of the starship Enterprise. Its continuing mission: to explore strange new worlds. To seek out new life and new civilizations. To boldly go where no one has gone before!</vt:lpstr>
      <vt:lpstr>About me</vt:lpstr>
      <vt:lpstr>Lecture goals</vt:lpstr>
      <vt:lpstr>Agenda</vt:lpstr>
      <vt:lpstr>Introduction</vt:lpstr>
      <vt:lpstr>Organizational topics</vt:lpstr>
      <vt:lpstr>Introduction to Snowflake</vt:lpstr>
      <vt:lpstr>Distributed system architecture</vt:lpstr>
      <vt:lpstr>Distributed system architecture</vt:lpstr>
      <vt:lpstr>Distributed system architecture</vt:lpstr>
      <vt:lpstr>Snowflake architecture - intro</vt:lpstr>
      <vt:lpstr>Snowflake architecture</vt:lpstr>
      <vt:lpstr>Snowflake architecture</vt:lpstr>
      <vt:lpstr>Snowflake architecture</vt:lpstr>
      <vt:lpstr>Snowflake architecture</vt:lpstr>
      <vt:lpstr>Snowflake architecture</vt:lpstr>
      <vt:lpstr>Snowflake architecture</vt:lpstr>
      <vt:lpstr>Snowflake architecture</vt:lpstr>
      <vt:lpstr>Life cycle of Snowflake query</vt:lpstr>
      <vt:lpstr>Snowflake versions</vt:lpstr>
      <vt:lpstr>Some unique Snowflake features</vt:lpstr>
      <vt:lpstr>Opening Snowflake test account</vt:lpstr>
      <vt:lpstr>Opening Snowflake test account</vt:lpstr>
      <vt:lpstr>Best practices</vt:lpstr>
      <vt:lpstr>Introduction</vt:lpstr>
      <vt:lpstr>Database organization</vt:lpstr>
      <vt:lpstr>Database organization</vt:lpstr>
      <vt:lpstr>Database organization</vt:lpstr>
      <vt:lpstr>Database organization</vt:lpstr>
      <vt:lpstr>Database organization</vt:lpstr>
      <vt:lpstr>Database organization</vt:lpstr>
      <vt:lpstr>Database organization</vt:lpstr>
      <vt:lpstr>Database organization</vt:lpstr>
      <vt:lpstr>Database organization</vt:lpstr>
      <vt:lpstr>Database organization</vt:lpstr>
      <vt:lpstr>Database organization</vt:lpstr>
      <vt:lpstr>Database organization</vt:lpstr>
      <vt:lpstr>Database organization</vt:lpstr>
      <vt:lpstr>Database organization</vt:lpstr>
      <vt:lpstr>Final thoughts</vt:lpstr>
      <vt:lpstr>Selected Snowflake features</vt:lpstr>
      <vt:lpstr>Lets take a look on Snowflake GUI</vt:lpstr>
      <vt:lpstr>Virtual warehouse overview</vt:lpstr>
      <vt:lpstr>Virtual warehouse overview</vt:lpstr>
      <vt:lpstr>Virtual warehouse overview</vt:lpstr>
      <vt:lpstr>Virtual warehouse overview</vt:lpstr>
      <vt:lpstr>Virtual warehouse overview</vt:lpstr>
      <vt:lpstr>Data sharing and marketplace</vt:lpstr>
      <vt:lpstr>Secure data sharing</vt:lpstr>
      <vt:lpstr>Secure data sharing</vt:lpstr>
      <vt:lpstr>Secure data sharing</vt:lpstr>
      <vt:lpstr>Secure data sharing</vt:lpstr>
      <vt:lpstr>Secure data sharing</vt:lpstr>
      <vt:lpstr>Secure data sharing</vt:lpstr>
      <vt:lpstr>Monitor costs and operations</vt:lpstr>
      <vt:lpstr>Time travel</vt:lpstr>
      <vt:lpstr>Time travel</vt:lpstr>
      <vt:lpstr>Time travel</vt:lpstr>
      <vt:lpstr>Fail safe – method of last resort</vt:lpstr>
      <vt:lpstr>Micro partitions</vt:lpstr>
      <vt:lpstr>Micro partitions</vt:lpstr>
      <vt:lpstr>Micro partitions</vt:lpstr>
      <vt:lpstr>Micro partitions</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Interviewing For Interviewers</dc:title>
  <dc:creator>Saban Josip 6035 ED</dc:creator>
  <cp:lastModifiedBy>Josip Saban</cp:lastModifiedBy>
  <cp:revision>811</cp:revision>
  <dcterms:created xsi:type="dcterms:W3CDTF">2022-01-05T09:41:03Z</dcterms:created>
  <dcterms:modified xsi:type="dcterms:W3CDTF">2023-05-16T12:31:38Z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8939b85-7e40-4a1d-91e1-0e84c3b219d7_Enabled">
    <vt:lpwstr>true</vt:lpwstr>
  </property>
  <property fmtid="{D5CDD505-2E9C-101B-9397-08002B2CF9AE}" pid="3" name="MSIP_Label_38939b85-7e40-4a1d-91e1-0e84c3b219d7_SetDate">
    <vt:lpwstr>2022-01-05T09:41:04Z</vt:lpwstr>
  </property>
  <property fmtid="{D5CDD505-2E9C-101B-9397-08002B2CF9AE}" pid="4" name="MSIP_Label_38939b85-7e40-4a1d-91e1-0e84c3b219d7_Method">
    <vt:lpwstr>Standard</vt:lpwstr>
  </property>
  <property fmtid="{D5CDD505-2E9C-101B-9397-08002B2CF9AE}" pid="5" name="MSIP_Label_38939b85-7e40-4a1d-91e1-0e84c3b219d7_Name">
    <vt:lpwstr>38939b85-7e40-4a1d-91e1-0e84c3b219d7</vt:lpwstr>
  </property>
  <property fmtid="{D5CDD505-2E9C-101B-9397-08002B2CF9AE}" pid="6" name="MSIP_Label_38939b85-7e40-4a1d-91e1-0e84c3b219d7_SiteId">
    <vt:lpwstr>3ad0376a-54d3-49a6-9e20-52de0a92fc89</vt:lpwstr>
  </property>
  <property fmtid="{D5CDD505-2E9C-101B-9397-08002B2CF9AE}" pid="7" name="MSIP_Label_38939b85-7e40-4a1d-91e1-0e84c3b219d7_ActionId">
    <vt:lpwstr>6afe1d55-8f0d-4230-917f-f6235e18d1d8</vt:lpwstr>
  </property>
  <property fmtid="{D5CDD505-2E9C-101B-9397-08002B2CF9AE}" pid="8" name="MSIP_Label_38939b85-7e40-4a1d-91e1-0e84c3b219d7_ContentBits">
    <vt:lpwstr>0</vt:lpwstr>
  </property>
</Properties>
</file>